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58" r:id="rId13"/>
  </p:sldIdLst>
  <p:sldSz cx="18288000" cy="10287000"/>
  <p:notesSz cx="6858000" cy="9144000"/>
  <p:embeddedFontLst>
    <p:embeddedFont>
      <p:font typeface="Brittany" panose="020B0604020202020204" charset="0"/>
      <p:regular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Tenez Test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E888F-EDA0-434E-8448-F44552B2A25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</dgm:pt>
    <dgm:pt modelId="{0376CCCC-5285-4D9E-B1CC-8E07B3F8A92D}">
      <dgm:prSet phldrT="[Testo]"/>
      <dgm:spPr/>
      <dgm:t>
        <a:bodyPr/>
        <a:lstStyle/>
        <a:p>
          <a:r>
            <a:rPr lang="it-IT" dirty="0"/>
            <a:t>2017</a:t>
          </a:r>
        </a:p>
      </dgm:t>
    </dgm:pt>
    <dgm:pt modelId="{7035163A-BFAA-45DE-8D61-32D016B4CEDB}" type="parTrans" cxnId="{8F99535B-C202-43C8-A015-A2269371D2BD}">
      <dgm:prSet/>
      <dgm:spPr/>
      <dgm:t>
        <a:bodyPr/>
        <a:lstStyle/>
        <a:p>
          <a:endParaRPr lang="it-IT"/>
        </a:p>
      </dgm:t>
    </dgm:pt>
    <dgm:pt modelId="{E7938D28-56C3-4DD9-9768-8C0926BB278F}" type="sibTrans" cxnId="{8F99535B-C202-43C8-A015-A2269371D2BD}">
      <dgm:prSet/>
      <dgm:spPr/>
      <dgm:t>
        <a:bodyPr/>
        <a:lstStyle/>
        <a:p>
          <a:endParaRPr lang="it-IT"/>
        </a:p>
      </dgm:t>
    </dgm:pt>
    <dgm:pt modelId="{73F32F7E-0D6B-47F3-92BE-FE858520CBBF}">
      <dgm:prSet phldrT="[Testo]"/>
      <dgm:spPr/>
      <dgm:t>
        <a:bodyPr/>
        <a:lstStyle/>
        <a:p>
          <a:r>
            <a:rPr lang="it-IT" dirty="0"/>
            <a:t>2020-2023</a:t>
          </a:r>
        </a:p>
      </dgm:t>
    </dgm:pt>
    <dgm:pt modelId="{8357C008-67E3-4BBC-A4FE-8B779ED4E20D}" type="parTrans" cxnId="{4F7A8B80-8627-45A1-81AE-0268DEC39965}">
      <dgm:prSet/>
      <dgm:spPr/>
      <dgm:t>
        <a:bodyPr/>
        <a:lstStyle/>
        <a:p>
          <a:endParaRPr lang="it-IT"/>
        </a:p>
      </dgm:t>
    </dgm:pt>
    <dgm:pt modelId="{6F93D5F5-8B35-42E7-9205-0C3745C4BAEE}" type="sibTrans" cxnId="{4F7A8B80-8627-45A1-81AE-0268DEC39965}">
      <dgm:prSet/>
      <dgm:spPr/>
      <dgm:t>
        <a:bodyPr/>
        <a:lstStyle/>
        <a:p>
          <a:endParaRPr lang="it-IT"/>
        </a:p>
      </dgm:t>
    </dgm:pt>
    <dgm:pt modelId="{CC27E073-551F-417D-89C4-DDEEF7CCF0D1}">
      <dgm:prSet phldrT="[Testo]"/>
      <dgm:spPr/>
      <dgm:t>
        <a:bodyPr/>
        <a:lstStyle/>
        <a:p>
          <a:r>
            <a:rPr lang="it-IT" dirty="0"/>
            <a:t>2025</a:t>
          </a:r>
        </a:p>
      </dgm:t>
    </dgm:pt>
    <dgm:pt modelId="{CD03159F-EEC4-45CD-B5DB-5D346F4D87B7}" type="parTrans" cxnId="{DC2063CA-3F50-4422-A89A-5006C2F490E6}">
      <dgm:prSet/>
      <dgm:spPr/>
      <dgm:t>
        <a:bodyPr/>
        <a:lstStyle/>
        <a:p>
          <a:endParaRPr lang="it-IT"/>
        </a:p>
      </dgm:t>
    </dgm:pt>
    <dgm:pt modelId="{9C7FED6E-D8FB-4A96-848D-A50D69BD2F33}" type="sibTrans" cxnId="{DC2063CA-3F50-4422-A89A-5006C2F490E6}">
      <dgm:prSet/>
      <dgm:spPr/>
      <dgm:t>
        <a:bodyPr/>
        <a:lstStyle/>
        <a:p>
          <a:endParaRPr lang="it-IT"/>
        </a:p>
      </dgm:t>
    </dgm:pt>
    <dgm:pt modelId="{D23E8077-7555-4B42-9D92-2A783FFF95A0}" type="pres">
      <dgm:prSet presAssocID="{173E888F-EDA0-434E-8448-F44552B2A254}" presName="Name0" presStyleCnt="0">
        <dgm:presLayoutVars>
          <dgm:dir/>
          <dgm:resizeHandles val="exact"/>
        </dgm:presLayoutVars>
      </dgm:prSet>
      <dgm:spPr/>
    </dgm:pt>
    <dgm:pt modelId="{75B6F690-1AA7-4073-8AA4-420E74D7CBD5}" type="pres">
      <dgm:prSet presAssocID="{0376CCCC-5285-4D9E-B1CC-8E07B3F8A92D}" presName="parTxOnly" presStyleLbl="node1" presStyleIdx="0" presStyleCnt="3">
        <dgm:presLayoutVars>
          <dgm:bulletEnabled val="1"/>
        </dgm:presLayoutVars>
      </dgm:prSet>
      <dgm:spPr/>
    </dgm:pt>
    <dgm:pt modelId="{7E5DF4F4-0531-4C60-B175-FE427BB20471}" type="pres">
      <dgm:prSet presAssocID="{E7938D28-56C3-4DD9-9768-8C0926BB278F}" presName="parSpace" presStyleCnt="0"/>
      <dgm:spPr/>
    </dgm:pt>
    <dgm:pt modelId="{5CF55EDB-D00D-410C-8014-85CB10ADFE1B}" type="pres">
      <dgm:prSet presAssocID="{73F32F7E-0D6B-47F3-92BE-FE858520CBBF}" presName="parTxOnly" presStyleLbl="node1" presStyleIdx="1" presStyleCnt="3">
        <dgm:presLayoutVars>
          <dgm:bulletEnabled val="1"/>
        </dgm:presLayoutVars>
      </dgm:prSet>
      <dgm:spPr/>
    </dgm:pt>
    <dgm:pt modelId="{4402E5D1-1C37-4274-A964-B34A7A74B05B}" type="pres">
      <dgm:prSet presAssocID="{6F93D5F5-8B35-42E7-9205-0C3745C4BAEE}" presName="parSpace" presStyleCnt="0"/>
      <dgm:spPr/>
    </dgm:pt>
    <dgm:pt modelId="{BDA621BC-BE1B-4FE2-AC1C-FC94C38D5ECE}" type="pres">
      <dgm:prSet presAssocID="{CC27E073-551F-417D-89C4-DDEEF7CCF0D1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F99535B-C202-43C8-A015-A2269371D2BD}" srcId="{173E888F-EDA0-434E-8448-F44552B2A254}" destId="{0376CCCC-5285-4D9E-B1CC-8E07B3F8A92D}" srcOrd="0" destOrd="0" parTransId="{7035163A-BFAA-45DE-8D61-32D016B4CEDB}" sibTransId="{E7938D28-56C3-4DD9-9768-8C0926BB278F}"/>
    <dgm:cxn modelId="{158A205F-2C3A-4339-AC12-A283D185DB3C}" type="presOf" srcId="{0376CCCC-5285-4D9E-B1CC-8E07B3F8A92D}" destId="{75B6F690-1AA7-4073-8AA4-420E74D7CBD5}" srcOrd="0" destOrd="0" presId="urn:microsoft.com/office/officeart/2005/8/layout/hChevron3"/>
    <dgm:cxn modelId="{BF546D66-15BD-4014-BACF-D35DE218C0AB}" type="presOf" srcId="{73F32F7E-0D6B-47F3-92BE-FE858520CBBF}" destId="{5CF55EDB-D00D-410C-8014-85CB10ADFE1B}" srcOrd="0" destOrd="0" presId="urn:microsoft.com/office/officeart/2005/8/layout/hChevron3"/>
    <dgm:cxn modelId="{4F7A8B80-8627-45A1-81AE-0268DEC39965}" srcId="{173E888F-EDA0-434E-8448-F44552B2A254}" destId="{73F32F7E-0D6B-47F3-92BE-FE858520CBBF}" srcOrd="1" destOrd="0" parTransId="{8357C008-67E3-4BBC-A4FE-8B779ED4E20D}" sibTransId="{6F93D5F5-8B35-42E7-9205-0C3745C4BAEE}"/>
    <dgm:cxn modelId="{502B1FB5-0805-4E90-A955-05F0C1744E5E}" type="presOf" srcId="{CC27E073-551F-417D-89C4-DDEEF7CCF0D1}" destId="{BDA621BC-BE1B-4FE2-AC1C-FC94C38D5ECE}" srcOrd="0" destOrd="0" presId="urn:microsoft.com/office/officeart/2005/8/layout/hChevron3"/>
    <dgm:cxn modelId="{DC2063CA-3F50-4422-A89A-5006C2F490E6}" srcId="{173E888F-EDA0-434E-8448-F44552B2A254}" destId="{CC27E073-551F-417D-89C4-DDEEF7CCF0D1}" srcOrd="2" destOrd="0" parTransId="{CD03159F-EEC4-45CD-B5DB-5D346F4D87B7}" sibTransId="{9C7FED6E-D8FB-4A96-848D-A50D69BD2F33}"/>
    <dgm:cxn modelId="{3F679AE0-D318-47D3-ABE0-BBACDD8ACB54}" type="presOf" srcId="{173E888F-EDA0-434E-8448-F44552B2A254}" destId="{D23E8077-7555-4B42-9D92-2A783FFF95A0}" srcOrd="0" destOrd="0" presId="urn:microsoft.com/office/officeart/2005/8/layout/hChevron3"/>
    <dgm:cxn modelId="{F0DED9A2-D8C9-44BA-A7D3-9BA376590043}" type="presParOf" srcId="{D23E8077-7555-4B42-9D92-2A783FFF95A0}" destId="{75B6F690-1AA7-4073-8AA4-420E74D7CBD5}" srcOrd="0" destOrd="0" presId="urn:microsoft.com/office/officeart/2005/8/layout/hChevron3"/>
    <dgm:cxn modelId="{0CB480E3-FEA3-4B93-AA77-1A0DF3A91F4A}" type="presParOf" srcId="{D23E8077-7555-4B42-9D92-2A783FFF95A0}" destId="{7E5DF4F4-0531-4C60-B175-FE427BB20471}" srcOrd="1" destOrd="0" presId="urn:microsoft.com/office/officeart/2005/8/layout/hChevron3"/>
    <dgm:cxn modelId="{A580D2E2-AC80-4199-AE32-927354E807E3}" type="presParOf" srcId="{D23E8077-7555-4B42-9D92-2A783FFF95A0}" destId="{5CF55EDB-D00D-410C-8014-85CB10ADFE1B}" srcOrd="2" destOrd="0" presId="urn:microsoft.com/office/officeart/2005/8/layout/hChevron3"/>
    <dgm:cxn modelId="{F53F1205-BDB3-48F3-94A7-8F6BFFAA125C}" type="presParOf" srcId="{D23E8077-7555-4B42-9D92-2A783FFF95A0}" destId="{4402E5D1-1C37-4274-A964-B34A7A74B05B}" srcOrd="3" destOrd="0" presId="urn:microsoft.com/office/officeart/2005/8/layout/hChevron3"/>
    <dgm:cxn modelId="{F8B059BD-F443-4FEE-A8D3-5AF3FF0297F1}" type="presParOf" srcId="{D23E8077-7555-4B42-9D92-2A783FFF95A0}" destId="{BDA621BC-BE1B-4FE2-AC1C-FC94C38D5EC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F0EA8-DF86-4DA0-82D7-C31B608CEF74}" type="doc">
      <dgm:prSet loTypeId="urn:microsoft.com/office/officeart/2005/8/layout/hProcess9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522F662C-33F2-482C-A225-59F7C7AC6E07}">
      <dgm:prSet custT="1"/>
      <dgm:spPr/>
      <dgm:t>
        <a:bodyPr/>
        <a:lstStyle/>
        <a:p>
          <a:r>
            <a:rPr lang="it-IT" sz="2400" b="1" dirty="0">
              <a:latin typeface="Aptos" panose="020B0004020202020204" pitchFamily="34" charset="0"/>
            </a:rPr>
            <a:t>Dal 2023 </a:t>
          </a:r>
          <a:endParaRPr lang="it-IT" sz="2400" dirty="0">
            <a:latin typeface="Aptos" panose="020B0004020202020204" pitchFamily="34" charset="0"/>
          </a:endParaRPr>
        </a:p>
      </dgm:t>
    </dgm:pt>
    <dgm:pt modelId="{EC003DA0-B688-4F94-BDA8-C16846C7953A}" type="parTrans" cxnId="{DACDF593-023A-46CF-BFD6-21781890BA32}">
      <dgm:prSet/>
      <dgm:spPr/>
      <dgm:t>
        <a:bodyPr/>
        <a:lstStyle/>
        <a:p>
          <a:endParaRPr lang="it-IT"/>
        </a:p>
      </dgm:t>
    </dgm:pt>
    <dgm:pt modelId="{D7CB3891-AD9A-4299-A1B6-0F8B6BCC24A1}" type="sibTrans" cxnId="{DACDF593-023A-46CF-BFD6-21781890BA32}">
      <dgm:prSet/>
      <dgm:spPr/>
      <dgm:t>
        <a:bodyPr/>
        <a:lstStyle/>
        <a:p>
          <a:endParaRPr lang="it-IT"/>
        </a:p>
      </dgm:t>
    </dgm:pt>
    <dgm:pt modelId="{6CA759E7-C087-482D-A69F-BE78CF5480E0}">
      <dgm:prSet custT="1"/>
      <dgm:spPr/>
      <dgm:t>
        <a:bodyPr/>
        <a:lstStyle/>
        <a:p>
          <a:r>
            <a:rPr lang="it-IT" sz="2400" b="1" dirty="0">
              <a:latin typeface="Aptos" panose="020B0004020202020204" pitchFamily="34" charset="0"/>
            </a:rPr>
            <a:t>Da Ottobre a Gennaio</a:t>
          </a:r>
          <a:endParaRPr lang="it-IT" sz="2400" dirty="0">
            <a:latin typeface="Aptos" panose="020B0004020202020204" pitchFamily="34" charset="0"/>
          </a:endParaRPr>
        </a:p>
      </dgm:t>
    </dgm:pt>
    <dgm:pt modelId="{53CFB2EB-2EBA-4671-A0CF-217BFF458701}" type="parTrans" cxnId="{FC704688-7FEB-4576-B63F-6FFAC7894DBE}">
      <dgm:prSet/>
      <dgm:spPr/>
      <dgm:t>
        <a:bodyPr/>
        <a:lstStyle/>
        <a:p>
          <a:endParaRPr lang="it-IT"/>
        </a:p>
      </dgm:t>
    </dgm:pt>
    <dgm:pt modelId="{0E564AF2-7266-4A6B-B3EE-034D656A5CCD}" type="sibTrans" cxnId="{FC704688-7FEB-4576-B63F-6FFAC7894DBE}">
      <dgm:prSet/>
      <dgm:spPr/>
      <dgm:t>
        <a:bodyPr/>
        <a:lstStyle/>
        <a:p>
          <a:endParaRPr lang="it-IT"/>
        </a:p>
      </dgm:t>
    </dgm:pt>
    <dgm:pt modelId="{6C30DEAA-5814-40C4-9DB6-A0F86AA4B5E0}">
      <dgm:prSet custT="1"/>
      <dgm:spPr/>
      <dgm:t>
        <a:bodyPr/>
        <a:lstStyle/>
        <a:p>
          <a:r>
            <a:rPr lang="it-IT" sz="2400" b="1" dirty="0">
              <a:latin typeface="Aptos" panose="020B0004020202020204" pitchFamily="34" charset="0"/>
            </a:rPr>
            <a:t>Da Marzo a Giugno</a:t>
          </a:r>
          <a:endParaRPr lang="it-IT" sz="2400" dirty="0">
            <a:latin typeface="Aptos" panose="020B0004020202020204" pitchFamily="34" charset="0"/>
          </a:endParaRPr>
        </a:p>
      </dgm:t>
    </dgm:pt>
    <dgm:pt modelId="{590C7EAE-461F-4F9E-B5E7-E46A18133479}" type="parTrans" cxnId="{35473BCA-E9B5-4E1F-B767-E7E9983CAB79}">
      <dgm:prSet/>
      <dgm:spPr/>
      <dgm:t>
        <a:bodyPr/>
        <a:lstStyle/>
        <a:p>
          <a:endParaRPr lang="it-IT"/>
        </a:p>
      </dgm:t>
    </dgm:pt>
    <dgm:pt modelId="{4B75AE59-E131-4121-8996-D32B602D6F75}" type="sibTrans" cxnId="{35473BCA-E9B5-4E1F-B767-E7E9983CAB79}">
      <dgm:prSet/>
      <dgm:spPr/>
      <dgm:t>
        <a:bodyPr/>
        <a:lstStyle/>
        <a:p>
          <a:endParaRPr lang="it-IT"/>
        </a:p>
      </dgm:t>
    </dgm:pt>
    <dgm:pt modelId="{C1C9D0A3-D350-4E32-9C56-3D7860CB5E07}">
      <dgm:prSet custT="1"/>
      <dgm:spPr/>
      <dgm:t>
        <a:bodyPr/>
        <a:lstStyle/>
        <a:p>
          <a:r>
            <a:rPr lang="it-IT" sz="1600" b="1" dirty="0">
              <a:latin typeface="Aptos" panose="020B0004020202020204" pitchFamily="34" charset="0"/>
            </a:rPr>
            <a:t>30 studenti volontari si sono alternati dal lunedì al venerdì dalle 14 alle 15 e hanno condiviso il loro tempo con le persone del Centro Diurno </a:t>
          </a:r>
          <a:endParaRPr lang="it-IT" sz="1600" dirty="0">
            <a:latin typeface="Aptos" panose="020B0004020202020204" pitchFamily="34" charset="0"/>
          </a:endParaRPr>
        </a:p>
      </dgm:t>
    </dgm:pt>
    <dgm:pt modelId="{016EC95D-2AC7-4700-BE7E-A257D5E57C03}" type="parTrans" cxnId="{B3586BAF-71E0-460C-91BE-BCB82663D1AB}">
      <dgm:prSet/>
      <dgm:spPr/>
      <dgm:t>
        <a:bodyPr/>
        <a:lstStyle/>
        <a:p>
          <a:endParaRPr lang="it-IT"/>
        </a:p>
      </dgm:t>
    </dgm:pt>
    <dgm:pt modelId="{CCCAE1D7-161C-461C-80C3-1F92411F3C65}" type="sibTrans" cxnId="{B3586BAF-71E0-460C-91BE-BCB82663D1AB}">
      <dgm:prSet/>
      <dgm:spPr/>
      <dgm:t>
        <a:bodyPr/>
        <a:lstStyle/>
        <a:p>
          <a:endParaRPr lang="it-IT"/>
        </a:p>
      </dgm:t>
    </dgm:pt>
    <dgm:pt modelId="{7B35ECAA-9C7E-4C32-A1FB-FE6A81453CFE}" type="pres">
      <dgm:prSet presAssocID="{F16F0EA8-DF86-4DA0-82D7-C31B608CEF74}" presName="CompostProcess" presStyleCnt="0">
        <dgm:presLayoutVars>
          <dgm:dir/>
          <dgm:resizeHandles val="exact"/>
        </dgm:presLayoutVars>
      </dgm:prSet>
      <dgm:spPr/>
    </dgm:pt>
    <dgm:pt modelId="{9D5BEA39-0242-4724-978C-4B1E95E5F2C7}" type="pres">
      <dgm:prSet presAssocID="{F16F0EA8-DF86-4DA0-82D7-C31B608CEF74}" presName="arrow" presStyleLbl="bgShp" presStyleIdx="0" presStyleCnt="1" custScaleX="96840" custLinFactNeighborX="-10691"/>
      <dgm:spPr/>
    </dgm:pt>
    <dgm:pt modelId="{8A17209C-962D-4CC9-9813-CF138AC4ADA7}" type="pres">
      <dgm:prSet presAssocID="{F16F0EA8-DF86-4DA0-82D7-C31B608CEF74}" presName="linearProcess" presStyleCnt="0"/>
      <dgm:spPr/>
    </dgm:pt>
    <dgm:pt modelId="{3AD3AB50-3F9A-4306-A537-B305FB921FA8}" type="pres">
      <dgm:prSet presAssocID="{522F662C-33F2-482C-A225-59F7C7AC6E07}" presName="textNode" presStyleLbl="node1" presStyleIdx="0" presStyleCnt="4">
        <dgm:presLayoutVars>
          <dgm:bulletEnabled val="1"/>
        </dgm:presLayoutVars>
      </dgm:prSet>
      <dgm:spPr/>
    </dgm:pt>
    <dgm:pt modelId="{9BEF33EE-4DE0-40C6-AD78-55477BAF2AAD}" type="pres">
      <dgm:prSet presAssocID="{D7CB3891-AD9A-4299-A1B6-0F8B6BCC24A1}" presName="sibTrans" presStyleCnt="0"/>
      <dgm:spPr/>
    </dgm:pt>
    <dgm:pt modelId="{EEA885BB-4533-4ECB-99D1-F98059A8117E}" type="pres">
      <dgm:prSet presAssocID="{6CA759E7-C087-482D-A69F-BE78CF5480E0}" presName="textNode" presStyleLbl="node1" presStyleIdx="1" presStyleCnt="4">
        <dgm:presLayoutVars>
          <dgm:bulletEnabled val="1"/>
        </dgm:presLayoutVars>
      </dgm:prSet>
      <dgm:spPr/>
    </dgm:pt>
    <dgm:pt modelId="{755502C7-8366-4B35-BE51-AF523972DDBF}" type="pres">
      <dgm:prSet presAssocID="{0E564AF2-7266-4A6B-B3EE-034D656A5CCD}" presName="sibTrans" presStyleCnt="0"/>
      <dgm:spPr/>
    </dgm:pt>
    <dgm:pt modelId="{1F4B6E8F-2E00-4D04-AA11-D7A840AA4349}" type="pres">
      <dgm:prSet presAssocID="{6C30DEAA-5814-40C4-9DB6-A0F86AA4B5E0}" presName="textNode" presStyleLbl="node1" presStyleIdx="2" presStyleCnt="4">
        <dgm:presLayoutVars>
          <dgm:bulletEnabled val="1"/>
        </dgm:presLayoutVars>
      </dgm:prSet>
      <dgm:spPr/>
    </dgm:pt>
    <dgm:pt modelId="{DBA53941-97C9-430E-AB3C-E3CFC389F381}" type="pres">
      <dgm:prSet presAssocID="{4B75AE59-E131-4121-8996-D32B602D6F75}" presName="sibTrans" presStyleCnt="0"/>
      <dgm:spPr/>
    </dgm:pt>
    <dgm:pt modelId="{48DC86B1-123E-4D4C-98E0-07594766E1E8}" type="pres">
      <dgm:prSet presAssocID="{C1C9D0A3-D350-4E32-9C56-3D7860CB5E07}" presName="textNode" presStyleLbl="node1" presStyleIdx="3" presStyleCnt="4" custAng="10800000" custFlipVert="1" custScaleX="98588" custScaleY="250000" custLinFactNeighborX="29902">
        <dgm:presLayoutVars>
          <dgm:bulletEnabled val="1"/>
        </dgm:presLayoutVars>
      </dgm:prSet>
      <dgm:spPr/>
    </dgm:pt>
  </dgm:ptLst>
  <dgm:cxnLst>
    <dgm:cxn modelId="{3E07DF02-5559-4F3A-AF37-34B9EAEEC7CF}" type="presOf" srcId="{522F662C-33F2-482C-A225-59F7C7AC6E07}" destId="{3AD3AB50-3F9A-4306-A537-B305FB921FA8}" srcOrd="0" destOrd="0" presId="urn:microsoft.com/office/officeart/2005/8/layout/hProcess9"/>
    <dgm:cxn modelId="{E01ABE07-61BE-44B4-BA00-A8711D79CB5A}" type="presOf" srcId="{6CA759E7-C087-482D-A69F-BE78CF5480E0}" destId="{EEA885BB-4533-4ECB-99D1-F98059A8117E}" srcOrd="0" destOrd="0" presId="urn:microsoft.com/office/officeart/2005/8/layout/hProcess9"/>
    <dgm:cxn modelId="{6EB3E036-5884-4F38-88B1-E30DCBA53FFA}" type="presOf" srcId="{C1C9D0A3-D350-4E32-9C56-3D7860CB5E07}" destId="{48DC86B1-123E-4D4C-98E0-07594766E1E8}" srcOrd="0" destOrd="0" presId="urn:microsoft.com/office/officeart/2005/8/layout/hProcess9"/>
    <dgm:cxn modelId="{9A4A5587-CA12-428A-97BC-6D61BF2BCBF2}" type="presOf" srcId="{F16F0EA8-DF86-4DA0-82D7-C31B608CEF74}" destId="{7B35ECAA-9C7E-4C32-A1FB-FE6A81453CFE}" srcOrd="0" destOrd="0" presId="urn:microsoft.com/office/officeart/2005/8/layout/hProcess9"/>
    <dgm:cxn modelId="{FC704688-7FEB-4576-B63F-6FFAC7894DBE}" srcId="{F16F0EA8-DF86-4DA0-82D7-C31B608CEF74}" destId="{6CA759E7-C087-482D-A69F-BE78CF5480E0}" srcOrd="1" destOrd="0" parTransId="{53CFB2EB-2EBA-4671-A0CF-217BFF458701}" sibTransId="{0E564AF2-7266-4A6B-B3EE-034D656A5CCD}"/>
    <dgm:cxn modelId="{DACDF593-023A-46CF-BFD6-21781890BA32}" srcId="{F16F0EA8-DF86-4DA0-82D7-C31B608CEF74}" destId="{522F662C-33F2-482C-A225-59F7C7AC6E07}" srcOrd="0" destOrd="0" parTransId="{EC003DA0-B688-4F94-BDA8-C16846C7953A}" sibTransId="{D7CB3891-AD9A-4299-A1B6-0F8B6BCC24A1}"/>
    <dgm:cxn modelId="{B3586BAF-71E0-460C-91BE-BCB82663D1AB}" srcId="{F16F0EA8-DF86-4DA0-82D7-C31B608CEF74}" destId="{C1C9D0A3-D350-4E32-9C56-3D7860CB5E07}" srcOrd="3" destOrd="0" parTransId="{016EC95D-2AC7-4700-BE7E-A257D5E57C03}" sibTransId="{CCCAE1D7-161C-461C-80C3-1F92411F3C65}"/>
    <dgm:cxn modelId="{446BA5BA-62E3-4166-8A50-A9C1F462715A}" type="presOf" srcId="{6C30DEAA-5814-40C4-9DB6-A0F86AA4B5E0}" destId="{1F4B6E8F-2E00-4D04-AA11-D7A840AA4349}" srcOrd="0" destOrd="0" presId="urn:microsoft.com/office/officeart/2005/8/layout/hProcess9"/>
    <dgm:cxn modelId="{35473BCA-E9B5-4E1F-B767-E7E9983CAB79}" srcId="{F16F0EA8-DF86-4DA0-82D7-C31B608CEF74}" destId="{6C30DEAA-5814-40C4-9DB6-A0F86AA4B5E0}" srcOrd="2" destOrd="0" parTransId="{590C7EAE-461F-4F9E-B5E7-E46A18133479}" sibTransId="{4B75AE59-E131-4121-8996-D32B602D6F75}"/>
    <dgm:cxn modelId="{ED67699E-1D0B-45C1-BD23-B0E2C51CFFDE}" type="presParOf" srcId="{7B35ECAA-9C7E-4C32-A1FB-FE6A81453CFE}" destId="{9D5BEA39-0242-4724-978C-4B1E95E5F2C7}" srcOrd="0" destOrd="0" presId="urn:microsoft.com/office/officeart/2005/8/layout/hProcess9"/>
    <dgm:cxn modelId="{3BD246AC-2725-4082-A75C-1C0F8FE8EE4B}" type="presParOf" srcId="{7B35ECAA-9C7E-4C32-A1FB-FE6A81453CFE}" destId="{8A17209C-962D-4CC9-9813-CF138AC4ADA7}" srcOrd="1" destOrd="0" presId="urn:microsoft.com/office/officeart/2005/8/layout/hProcess9"/>
    <dgm:cxn modelId="{E463588E-D369-4920-A0D0-090D0078672D}" type="presParOf" srcId="{8A17209C-962D-4CC9-9813-CF138AC4ADA7}" destId="{3AD3AB50-3F9A-4306-A537-B305FB921FA8}" srcOrd="0" destOrd="0" presId="urn:microsoft.com/office/officeart/2005/8/layout/hProcess9"/>
    <dgm:cxn modelId="{958D572E-27BE-451E-92C7-883ADD3118FE}" type="presParOf" srcId="{8A17209C-962D-4CC9-9813-CF138AC4ADA7}" destId="{9BEF33EE-4DE0-40C6-AD78-55477BAF2AAD}" srcOrd="1" destOrd="0" presId="urn:microsoft.com/office/officeart/2005/8/layout/hProcess9"/>
    <dgm:cxn modelId="{53A8353C-D873-44E3-823F-C2BB74E243B8}" type="presParOf" srcId="{8A17209C-962D-4CC9-9813-CF138AC4ADA7}" destId="{EEA885BB-4533-4ECB-99D1-F98059A8117E}" srcOrd="2" destOrd="0" presId="urn:microsoft.com/office/officeart/2005/8/layout/hProcess9"/>
    <dgm:cxn modelId="{C8DE228F-CFDA-4667-9A8D-9142834DE763}" type="presParOf" srcId="{8A17209C-962D-4CC9-9813-CF138AC4ADA7}" destId="{755502C7-8366-4B35-BE51-AF523972DDBF}" srcOrd="3" destOrd="0" presId="urn:microsoft.com/office/officeart/2005/8/layout/hProcess9"/>
    <dgm:cxn modelId="{8B4C4027-60A5-42F5-864A-16574F89CADB}" type="presParOf" srcId="{8A17209C-962D-4CC9-9813-CF138AC4ADA7}" destId="{1F4B6E8F-2E00-4D04-AA11-D7A840AA4349}" srcOrd="4" destOrd="0" presId="urn:microsoft.com/office/officeart/2005/8/layout/hProcess9"/>
    <dgm:cxn modelId="{22A37DB9-BCE4-4EB0-BFF8-53A5A71884CA}" type="presParOf" srcId="{8A17209C-962D-4CC9-9813-CF138AC4ADA7}" destId="{DBA53941-97C9-430E-AB3C-E3CFC389F381}" srcOrd="5" destOrd="0" presId="urn:microsoft.com/office/officeart/2005/8/layout/hProcess9"/>
    <dgm:cxn modelId="{8D3731AD-8F2B-4BBD-954E-E3A36CC9547B}" type="presParOf" srcId="{8A17209C-962D-4CC9-9813-CF138AC4ADA7}" destId="{48DC86B1-123E-4D4C-98E0-07594766E1E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6F690-1AA7-4073-8AA4-420E74D7CBD5}">
      <dsp:nvSpPr>
        <dsp:cNvPr id="0" name=""/>
        <dsp:cNvSpPr/>
      </dsp:nvSpPr>
      <dsp:spPr>
        <a:xfrm>
          <a:off x="6161" y="0"/>
          <a:ext cx="5387875" cy="19620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706" tIns="157353" rIns="78677" bIns="157353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900" kern="1200" dirty="0"/>
            <a:t>2017</a:t>
          </a:r>
        </a:p>
      </dsp:txBody>
      <dsp:txXfrm>
        <a:off x="6161" y="0"/>
        <a:ext cx="4897365" cy="1962042"/>
      </dsp:txXfrm>
    </dsp:sp>
    <dsp:sp modelId="{5CF55EDB-D00D-410C-8014-85CB10ADFE1B}">
      <dsp:nvSpPr>
        <dsp:cNvPr id="0" name=""/>
        <dsp:cNvSpPr/>
      </dsp:nvSpPr>
      <dsp:spPr>
        <a:xfrm>
          <a:off x="4316462" y="0"/>
          <a:ext cx="5387875" cy="1962042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157353" rIns="78677" bIns="157353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900" kern="1200" dirty="0"/>
            <a:t>2020-2023</a:t>
          </a:r>
        </a:p>
      </dsp:txBody>
      <dsp:txXfrm>
        <a:off x="5297483" y="0"/>
        <a:ext cx="3425833" cy="1962042"/>
      </dsp:txXfrm>
    </dsp:sp>
    <dsp:sp modelId="{BDA621BC-BE1B-4FE2-AC1C-FC94C38D5ECE}">
      <dsp:nvSpPr>
        <dsp:cNvPr id="0" name=""/>
        <dsp:cNvSpPr/>
      </dsp:nvSpPr>
      <dsp:spPr>
        <a:xfrm>
          <a:off x="8626762" y="0"/>
          <a:ext cx="5387875" cy="1962042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157353" rIns="78677" bIns="157353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900" kern="1200" dirty="0"/>
            <a:t>2025</a:t>
          </a:r>
        </a:p>
      </dsp:txBody>
      <dsp:txXfrm>
        <a:off x="9607783" y="0"/>
        <a:ext cx="3425833" cy="1962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BEA39-0242-4724-978C-4B1E95E5F2C7}">
      <dsp:nvSpPr>
        <dsp:cNvPr id="0" name=""/>
        <dsp:cNvSpPr/>
      </dsp:nvSpPr>
      <dsp:spPr>
        <a:xfrm>
          <a:off x="33" y="0"/>
          <a:ext cx="7147069" cy="2957861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AD3AB50-3F9A-4306-A537-B305FB921FA8}">
      <dsp:nvSpPr>
        <dsp:cNvPr id="0" name=""/>
        <dsp:cNvSpPr/>
      </dsp:nvSpPr>
      <dsp:spPr>
        <a:xfrm>
          <a:off x="3966" y="887358"/>
          <a:ext cx="2015172" cy="11831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Aptos" panose="020B0004020202020204" pitchFamily="34" charset="0"/>
            </a:rPr>
            <a:t>Dal 2023 </a:t>
          </a:r>
          <a:endParaRPr lang="it-IT" sz="2400" kern="1200" dirty="0">
            <a:latin typeface="Aptos" panose="020B0004020202020204" pitchFamily="34" charset="0"/>
          </a:endParaRPr>
        </a:p>
      </dsp:txBody>
      <dsp:txXfrm>
        <a:off x="61722" y="945114"/>
        <a:ext cx="1899660" cy="1067632"/>
      </dsp:txXfrm>
    </dsp:sp>
    <dsp:sp modelId="{EEA885BB-4533-4ECB-99D1-F98059A8117E}">
      <dsp:nvSpPr>
        <dsp:cNvPr id="0" name=""/>
        <dsp:cNvSpPr/>
      </dsp:nvSpPr>
      <dsp:spPr>
        <a:xfrm>
          <a:off x="2327754" y="887358"/>
          <a:ext cx="2015172" cy="118314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Aptos" panose="020B0004020202020204" pitchFamily="34" charset="0"/>
            </a:rPr>
            <a:t>Da Ottobre a Gennaio</a:t>
          </a:r>
          <a:endParaRPr lang="it-IT" sz="2400" kern="1200" dirty="0">
            <a:latin typeface="Aptos" panose="020B0004020202020204" pitchFamily="34" charset="0"/>
          </a:endParaRPr>
        </a:p>
      </dsp:txBody>
      <dsp:txXfrm>
        <a:off x="2385510" y="945114"/>
        <a:ext cx="1899660" cy="1067632"/>
      </dsp:txXfrm>
    </dsp:sp>
    <dsp:sp modelId="{1F4B6E8F-2E00-4D04-AA11-D7A840AA4349}">
      <dsp:nvSpPr>
        <dsp:cNvPr id="0" name=""/>
        <dsp:cNvSpPr/>
      </dsp:nvSpPr>
      <dsp:spPr>
        <a:xfrm>
          <a:off x="4651543" y="887358"/>
          <a:ext cx="2015172" cy="118314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Aptos" panose="020B0004020202020204" pitchFamily="34" charset="0"/>
            </a:rPr>
            <a:t>Da Marzo a Giugno</a:t>
          </a:r>
          <a:endParaRPr lang="it-IT" sz="2400" kern="1200" dirty="0">
            <a:latin typeface="Aptos" panose="020B0004020202020204" pitchFamily="34" charset="0"/>
          </a:endParaRPr>
        </a:p>
      </dsp:txBody>
      <dsp:txXfrm>
        <a:off x="4709299" y="945114"/>
        <a:ext cx="1899660" cy="1067632"/>
      </dsp:txXfrm>
    </dsp:sp>
    <dsp:sp modelId="{48DC86B1-123E-4D4C-98E0-07594766E1E8}">
      <dsp:nvSpPr>
        <dsp:cNvPr id="0" name=""/>
        <dsp:cNvSpPr/>
      </dsp:nvSpPr>
      <dsp:spPr>
        <a:xfrm rot="10800000" flipV="1">
          <a:off x="6979298" y="0"/>
          <a:ext cx="1986717" cy="29578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ptos" panose="020B0004020202020204" pitchFamily="34" charset="0"/>
            </a:rPr>
            <a:t>30 studenti volontari si sono alternati dal lunedì al venerdì dalle 14 alle 15 e hanno condiviso il loro tempo con le persone del Centro Diurno </a:t>
          </a:r>
          <a:endParaRPr lang="it-IT" sz="1600" kern="1200" dirty="0">
            <a:latin typeface="Aptos" panose="020B0004020202020204" pitchFamily="34" charset="0"/>
          </a:endParaRPr>
        </a:p>
      </dsp:txBody>
      <dsp:txXfrm rot="-10800000">
        <a:off x="7076282" y="96984"/>
        <a:ext cx="1792749" cy="2763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emf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4783559" y="1747173"/>
            <a:ext cx="3418569" cy="2582419"/>
          </a:xfrm>
          <a:custGeom>
            <a:avLst/>
            <a:gdLst/>
            <a:ahLst/>
            <a:cxnLst/>
            <a:rect l="l" t="t" r="r" b="b"/>
            <a:pathLst>
              <a:path w="3418569" h="2582419">
                <a:moveTo>
                  <a:pt x="0" y="0"/>
                </a:moveTo>
                <a:lnTo>
                  <a:pt x="3418569" y="0"/>
                </a:lnTo>
                <a:lnTo>
                  <a:pt x="3418569" y="2582419"/>
                </a:lnTo>
                <a:lnTo>
                  <a:pt x="0" y="258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1" t="-23960" r="-12717" b="-41246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4" name="Freeform 4"/>
          <p:cNvSpPr/>
          <p:nvPr/>
        </p:nvSpPr>
        <p:spPr>
          <a:xfrm>
            <a:off x="4783559" y="4446607"/>
            <a:ext cx="3600305" cy="1393786"/>
          </a:xfrm>
          <a:custGeom>
            <a:avLst/>
            <a:gdLst/>
            <a:ahLst/>
            <a:cxnLst/>
            <a:rect l="l" t="t" r="r" b="b"/>
            <a:pathLst>
              <a:path w="3600305" h="1393786">
                <a:moveTo>
                  <a:pt x="0" y="0"/>
                </a:moveTo>
                <a:lnTo>
                  <a:pt x="3600305" y="0"/>
                </a:lnTo>
                <a:lnTo>
                  <a:pt x="3600305" y="1393786"/>
                </a:lnTo>
                <a:lnTo>
                  <a:pt x="0" y="1393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338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5" name="Freeform 5"/>
          <p:cNvSpPr/>
          <p:nvPr/>
        </p:nvSpPr>
        <p:spPr>
          <a:xfrm>
            <a:off x="9005884" y="872835"/>
            <a:ext cx="5091579" cy="4923481"/>
          </a:xfrm>
          <a:custGeom>
            <a:avLst/>
            <a:gdLst/>
            <a:ahLst/>
            <a:cxnLst/>
            <a:rect l="l" t="t" r="r" b="b"/>
            <a:pathLst>
              <a:path w="5091579" h="4923481">
                <a:moveTo>
                  <a:pt x="0" y="0"/>
                </a:moveTo>
                <a:lnTo>
                  <a:pt x="5091579" y="0"/>
                </a:lnTo>
                <a:lnTo>
                  <a:pt x="5091579" y="4923481"/>
                </a:lnTo>
                <a:lnTo>
                  <a:pt x="0" y="4923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47" t="-7515" r="-3605" b="-484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0" y="7142631"/>
            <a:ext cx="18288000" cy="2144244"/>
            <a:chOff x="0" y="0"/>
            <a:chExt cx="4816593" cy="564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4739"/>
            </a:xfrm>
            <a:custGeom>
              <a:avLst/>
              <a:gdLst/>
              <a:ahLst/>
              <a:cxnLst/>
              <a:rect l="l" t="t" r="r" b="b"/>
              <a:pathLst>
                <a:path w="4816592" h="564739">
                  <a:moveTo>
                    <a:pt x="0" y="0"/>
                  </a:moveTo>
                  <a:lnTo>
                    <a:pt x="4816592" y="0"/>
                  </a:lnTo>
                  <a:lnTo>
                    <a:pt x="4816592" y="564739"/>
                  </a:lnTo>
                  <a:lnTo>
                    <a:pt x="0" y="564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602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0" y="7364901"/>
            <a:ext cx="18288000" cy="166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4399" b="1" dirty="0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4399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2867-D623-4B92-A538-595E9927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E74B3E-D366-799F-D47A-6ACE6E134540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A19013-13E6-38CC-37A2-ADF6031481DF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E2EE4A2-C49F-9E5A-08E8-F8A7471ECED4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E7C9FBE-5FEB-4182-F6EF-AF9A3CC47824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69B93B-4149-04F8-2542-5CF097EC6E45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B93F73-5090-6FAD-44C3-574A50583A0D}"/>
              </a:ext>
            </a:extLst>
          </p:cNvPr>
          <p:cNvSpPr txBox="1"/>
          <p:nvPr/>
        </p:nvSpPr>
        <p:spPr>
          <a:xfrm>
            <a:off x="1143000" y="647699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 cap="small">
                <a:solidFill>
                  <a:srgbClr val="002060"/>
                </a:solidFill>
              </a:defRPr>
            </a:lvl1pPr>
          </a:lstStyle>
          <a:p>
            <a:pPr algn="l"/>
            <a:r>
              <a:rPr lang="it-IT" dirty="0"/>
              <a:t>Il pensiero dei nostri anziani…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84F559-994A-EDBC-4151-E22B0BA9E8E7}"/>
              </a:ext>
            </a:extLst>
          </p:cNvPr>
          <p:cNvSpPr txBox="1"/>
          <p:nvPr/>
        </p:nvSpPr>
        <p:spPr>
          <a:xfrm>
            <a:off x="1143000" y="2142531"/>
            <a:ext cx="1080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ptos" panose="020B0004020202020204" pitchFamily="34" charset="0"/>
              </a:rPr>
              <a:t>Che cosa è per te lo scambio intergenerazionale?</a:t>
            </a:r>
          </a:p>
          <a:p>
            <a:endParaRPr lang="it-IT" sz="2400" b="1" dirty="0">
              <a:latin typeface="Aptos" panose="020B0004020202020204" pitchFamily="34" charset="0"/>
            </a:endParaRPr>
          </a:p>
          <a:p>
            <a:pPr marL="342900" indent="-342900" algn="just">
              <a:buAutoNum type="arabicParenR"/>
            </a:pPr>
            <a:r>
              <a:rPr lang="it-IT" sz="2400" b="1" dirty="0">
                <a:latin typeface="Aptos" panose="020B0004020202020204" pitchFamily="34" charset="0"/>
              </a:rPr>
              <a:t>È trasmettere alle successive generazioni, le conoscenze della vita trascorsa (Giovanni)</a:t>
            </a:r>
          </a:p>
          <a:p>
            <a:pPr marL="342900" indent="-342900" algn="just">
              <a:buAutoNum type="arabicParenR"/>
            </a:pPr>
            <a:r>
              <a:rPr lang="it-IT" sz="2400" b="1" dirty="0">
                <a:latin typeface="Aptos" panose="020B0004020202020204" pitchFamily="34" charset="0"/>
              </a:rPr>
              <a:t>È l’idea che tutte le persone possano imparare insieme l’una dall’altra (Pierina)</a:t>
            </a:r>
          </a:p>
          <a:p>
            <a:pPr marL="342900" indent="-342900" algn="just">
              <a:buAutoNum type="arabicParenR"/>
            </a:pPr>
            <a:r>
              <a:rPr lang="it-IT" sz="2400" b="1" dirty="0">
                <a:latin typeface="Aptos" panose="020B0004020202020204" pitchFamily="34" charset="0"/>
              </a:rPr>
              <a:t>È lo scambio che avviene con i miei figli e i miei nipoti. Soprattutto con i nipoti a cui racconto le marachelle che facevo quando ero piccola .. «Siamo un po’ più complici» (Filomena)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802C2B-2B8F-3E85-1C88-801E63261C05}"/>
              </a:ext>
            </a:extLst>
          </p:cNvPr>
          <p:cNvSpPr txBox="1"/>
          <p:nvPr/>
        </p:nvSpPr>
        <p:spPr>
          <a:xfrm>
            <a:off x="6929017" y="6099575"/>
            <a:ext cx="10800000" cy="30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  <a:latin typeface="Aptos" panose="020B0004020202020204" pitchFamily="34" charset="0"/>
              </a:rPr>
              <a:t>Che cosa pensi quando al Centro arrivano studenti volontari?</a:t>
            </a:r>
          </a:p>
          <a:p>
            <a:endParaRPr lang="it-IT" sz="2400" b="1" dirty="0">
              <a:solidFill>
                <a:srgbClr val="00B050"/>
              </a:solidFill>
              <a:latin typeface="Aptos" panose="020B0004020202020204" pitchFamily="34" charset="0"/>
            </a:endParaRPr>
          </a:p>
          <a:p>
            <a:pPr marL="342900" indent="-342900" algn="just">
              <a:buAutoNum type="arabicParenR"/>
            </a:pPr>
            <a:r>
              <a:rPr lang="it-IT" sz="2400" b="1" dirty="0">
                <a:solidFill>
                  <a:srgbClr val="00B050"/>
                </a:solidFill>
                <a:latin typeface="Aptos" panose="020B0004020202020204" pitchFamily="34" charset="0"/>
              </a:rPr>
              <a:t>Sento nei loro confronti un senso di ammirazione e contentezza perché ci fanno domande sulla nostra vita e ci chiedono qualche consiglio (Giovanni)</a:t>
            </a:r>
          </a:p>
          <a:p>
            <a:pPr marL="342900" indent="-342900" algn="just">
              <a:buAutoNum type="arabicParenR"/>
            </a:pPr>
            <a:r>
              <a:rPr lang="it-IT" sz="2400" b="1" dirty="0">
                <a:solidFill>
                  <a:srgbClr val="00B050"/>
                </a:solidFill>
                <a:latin typeface="Aptos" panose="020B0004020202020204" pitchFamily="34" charset="0"/>
              </a:rPr>
              <a:t>Penso che sono una «iniezione» di giovinezza; penso che dobbiamo farci conoscere e far conoscere chi è  l’«anziano» con i suoi bisogni; penso che loro sono la parte attiva del nostro futuro (Ennio)</a:t>
            </a:r>
          </a:p>
        </p:txBody>
      </p:sp>
    </p:spTree>
    <p:extLst>
      <p:ext uri="{BB962C8B-B14F-4D97-AF65-F5344CB8AC3E}">
        <p14:creationId xmlns:p14="http://schemas.microsoft.com/office/powerpoint/2010/main" val="32028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CE6B-9DEC-C9BD-0B5C-333AF9E8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F9AA90-E97B-425F-57B7-7B10D3D4DDE8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FAB754-CB10-7202-8765-6FB232C8D8AF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615188-72C8-6184-BD36-A2B709E454BE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F2956C-3A99-2462-D536-89F7D01F51C7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3620CAE-399C-AEF7-ED8A-F52F11752A2F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1C9D08-585A-6F9C-AF76-1B16E7010D4F}"/>
              </a:ext>
            </a:extLst>
          </p:cNvPr>
          <p:cNvSpPr txBox="1"/>
          <p:nvPr/>
        </p:nvSpPr>
        <p:spPr>
          <a:xfrm>
            <a:off x="1143000" y="2105555"/>
            <a:ext cx="10800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  <a:latin typeface="Aptos" panose="020B0004020202020204" pitchFamily="34" charset="0"/>
              </a:rPr>
              <a:t>Pensi di poter contribuire alla crescita degli studenti volontari? In che modo?</a:t>
            </a:r>
          </a:p>
          <a:p>
            <a:endParaRPr lang="it-IT" sz="2400" b="1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rabicParenR"/>
            </a:pPr>
            <a:r>
              <a:rPr lang="it-IT" sz="2400" b="1" dirty="0">
                <a:solidFill>
                  <a:srgbClr val="0070C0"/>
                </a:solidFill>
                <a:latin typeface="Aptos" panose="020B0004020202020204" pitchFamily="34" charset="0"/>
              </a:rPr>
              <a:t>Il mio contributo … ho fatto la quinta elementare, ho l’esperienza della guerra e delle difficoltà della vita. Per questo dico loro di studiare e di costruire il bene. Posso parlare a loro con amore  (Elisabetta)</a:t>
            </a:r>
          </a:p>
          <a:p>
            <a:pPr marL="342900" indent="-342900">
              <a:buAutoNum type="arabicParenR"/>
            </a:pPr>
            <a:r>
              <a:rPr lang="it-IT" sz="2400" b="1" dirty="0">
                <a:solidFill>
                  <a:srgbClr val="0070C0"/>
                </a:solidFill>
                <a:latin typeface="Aptos" panose="020B0004020202020204" pitchFamily="34" charset="0"/>
              </a:rPr>
              <a:t>Posso contribuire con il mio sorriso per incoraggiarli nel loro lavoro e un abbraccio affettuoso per fargli capire quanto sono importanti (Lidia)</a:t>
            </a:r>
          </a:p>
          <a:p>
            <a:pPr marL="342900" indent="-342900">
              <a:buAutoNum type="arabicParenR"/>
            </a:pPr>
            <a:r>
              <a:rPr lang="it-IT" sz="2400" b="1" dirty="0">
                <a:solidFill>
                  <a:srgbClr val="0070C0"/>
                </a:solidFill>
                <a:latin typeface="Aptos" panose="020B0004020202020204" pitchFamily="34" charset="0"/>
              </a:rPr>
              <a:t>Ricordo loro che sono i «nostri occhi» e la «nostra mente»: sono il nostro futuro (Maria)</a:t>
            </a:r>
            <a:endParaRPr lang="it-IT" b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83A5D8-D450-36F6-7815-A3365A55CE04}"/>
              </a:ext>
            </a:extLst>
          </p:cNvPr>
          <p:cNvSpPr txBox="1"/>
          <p:nvPr/>
        </p:nvSpPr>
        <p:spPr>
          <a:xfrm>
            <a:off x="6929017" y="6698407"/>
            <a:ext cx="10800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7030A0"/>
                </a:solidFill>
                <a:latin typeface="Aptos" panose="020B0004020202020204" pitchFamily="34" charset="0"/>
              </a:rPr>
              <a:t>Cosa ti possono insegnare i ragazzi?</a:t>
            </a:r>
          </a:p>
          <a:p>
            <a:endParaRPr lang="it-IT" sz="2400" b="1" dirty="0">
              <a:solidFill>
                <a:srgbClr val="7030A0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rabicParenR"/>
            </a:pPr>
            <a:r>
              <a:rPr lang="it-IT" sz="2400" b="1" dirty="0">
                <a:solidFill>
                  <a:srgbClr val="7030A0"/>
                </a:solidFill>
                <a:latin typeface="Aptos" panose="020B0004020202020204" pitchFamily="34" charset="0"/>
              </a:rPr>
              <a:t>Mi insegnano il «sapere» visto che non sono potuta andare a scuola e mi hanno insegnato ad essere forte nei momenti tristi (Elisabetta P)</a:t>
            </a:r>
          </a:p>
          <a:p>
            <a:pPr marL="342900" indent="-342900">
              <a:buAutoNum type="arabicParenR"/>
            </a:pPr>
            <a:r>
              <a:rPr lang="it-IT" sz="2400" b="1" dirty="0">
                <a:solidFill>
                  <a:srgbClr val="7030A0"/>
                </a:solidFill>
                <a:latin typeface="Aptos" panose="020B0004020202020204" pitchFamily="34" charset="0"/>
              </a:rPr>
              <a:t>I ragazzi possono insegnarci a scrivere a leggere e ad usare la tecnologia (Chirico)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E7EFFF-B0E8-02C6-03CB-A7BF3CB97A06}"/>
              </a:ext>
            </a:extLst>
          </p:cNvPr>
          <p:cNvSpPr txBox="1"/>
          <p:nvPr/>
        </p:nvSpPr>
        <p:spPr>
          <a:xfrm>
            <a:off x="1143000" y="647699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 cap="small">
                <a:solidFill>
                  <a:srgbClr val="002060"/>
                </a:solidFill>
              </a:defRPr>
            </a:lvl1pPr>
          </a:lstStyle>
          <a:p>
            <a:pPr algn="l"/>
            <a:r>
              <a:rPr lang="it-IT" dirty="0"/>
              <a:t>Il pensiero dei nostri anziani…</a:t>
            </a:r>
          </a:p>
        </p:txBody>
      </p:sp>
    </p:spTree>
    <p:extLst>
      <p:ext uri="{BB962C8B-B14F-4D97-AF65-F5344CB8AC3E}">
        <p14:creationId xmlns:p14="http://schemas.microsoft.com/office/powerpoint/2010/main" val="17042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162299" y="1028700"/>
            <a:ext cx="3105456" cy="2345891"/>
          </a:xfrm>
          <a:custGeom>
            <a:avLst/>
            <a:gdLst/>
            <a:ahLst/>
            <a:cxnLst/>
            <a:rect l="l" t="t" r="r" b="b"/>
            <a:pathLst>
              <a:path w="3105456" h="2345891">
                <a:moveTo>
                  <a:pt x="0" y="0"/>
                </a:moveTo>
                <a:lnTo>
                  <a:pt x="3105456" y="0"/>
                </a:lnTo>
                <a:lnTo>
                  <a:pt x="3105456" y="2345891"/>
                </a:lnTo>
                <a:lnTo>
                  <a:pt x="0" y="2345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1" t="-23960" r="-12717" b="-4124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3606535" y="7614556"/>
            <a:ext cx="3652765" cy="1643744"/>
          </a:xfrm>
          <a:custGeom>
            <a:avLst/>
            <a:gdLst/>
            <a:ahLst/>
            <a:cxnLst/>
            <a:rect l="l" t="t" r="r" b="b"/>
            <a:pathLst>
              <a:path w="3652765" h="1643744">
                <a:moveTo>
                  <a:pt x="0" y="0"/>
                </a:moveTo>
                <a:lnTo>
                  <a:pt x="3652765" y="0"/>
                </a:lnTo>
                <a:lnTo>
                  <a:pt x="3652765" y="1643744"/>
                </a:lnTo>
                <a:lnTo>
                  <a:pt x="0" y="164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5293692" y="6774088"/>
            <a:ext cx="11965608" cy="46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6"/>
              </a:lnSpc>
              <a:spcBef>
                <a:spcPct val="0"/>
              </a:spcBef>
            </a:pPr>
            <a:r>
              <a:rPr lang="en-US" sz="2504" b="1">
                <a:solidFill>
                  <a:srgbClr val="FFFFFF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MEDIA PARTNER DELL’EVENTO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82311" y="3538369"/>
            <a:ext cx="7997149" cy="2432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10"/>
              </a:lnSpc>
              <a:spcBef>
                <a:spcPct val="0"/>
              </a:spcBef>
            </a:pPr>
            <a:r>
              <a:rPr lang="en-US" sz="14221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Grazie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958E1C33-A2A1-E5BE-AB79-A65B26F6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 dirty="0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 dirty="0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DDC83A-7007-3251-0821-7798FE93F8CF}"/>
              </a:ext>
            </a:extLst>
          </p:cNvPr>
          <p:cNvSpPr txBox="1"/>
          <p:nvPr/>
        </p:nvSpPr>
        <p:spPr>
          <a:xfrm>
            <a:off x="1676400" y="3467100"/>
            <a:ext cx="14935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>
                <a:solidFill>
                  <a:srgbClr val="8D2F39"/>
                </a:solidFill>
                <a:latin typeface="Tenez Test Bold"/>
              </a:rPr>
              <a:t>«I nostri occhi» e la «nostra mente»: vite in dialogo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0C08D68-F843-294C-B547-F4331A788B06}"/>
              </a:ext>
            </a:extLst>
          </p:cNvPr>
          <p:cNvSpPr txBox="1"/>
          <p:nvPr/>
        </p:nvSpPr>
        <p:spPr>
          <a:xfrm>
            <a:off x="7924800" y="7277100"/>
            <a:ext cx="834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ptos" panose="020B0004020202020204" pitchFamily="34" charset="0"/>
              </a:rPr>
              <a:t>Francesca Lospoto – Fondazione Alberto Sordi</a:t>
            </a:r>
          </a:p>
        </p:txBody>
      </p:sp>
      <p:pic>
        <p:nvPicPr>
          <p:cNvPr id="22" name="Immagine 21" descr="Immagine che contiene testo, schermata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554F13B-58D1-F353-A1F7-A7D5FDF306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80" t="34104" r="6430" b="33815"/>
          <a:stretch/>
        </p:blipFill>
        <p:spPr bwMode="auto">
          <a:xfrm>
            <a:off x="11353800" y="7912283"/>
            <a:ext cx="2553042" cy="100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8080-7B32-1367-3BAE-834A9AE85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C0EDBB-1DA9-BACD-3DF5-5D5B35B62B6F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7ED21B-EBFF-E698-07E9-F4E371DBA3C6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8C3EBF5-B197-A1AC-3AF3-89A495B735FC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59AAF3F-3945-6198-4621-D15278FD4EE7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8EA3E15-48B5-FD34-70F4-3C14C28C7F18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FC89054-DF92-AB48-591E-2B61D674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976" y="4707393"/>
            <a:ext cx="4566049" cy="4566049"/>
          </a:xfrm>
          <a:prstGeom prst="rect">
            <a:avLst/>
          </a:prstGeom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2BFDD04-8C4F-549C-0B49-AE6F7E096251}"/>
              </a:ext>
            </a:extLst>
          </p:cNvPr>
          <p:cNvSpPr/>
          <p:nvPr/>
        </p:nvSpPr>
        <p:spPr>
          <a:xfrm>
            <a:off x="7344000" y="1645920"/>
            <a:ext cx="3600000" cy="1800000"/>
          </a:xfrm>
          <a:prstGeom prst="round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50000"/>
                </a:schemeClr>
              </a:gs>
              <a:gs pos="80000">
                <a:schemeClr val="accent6">
                  <a:shade val="93000"/>
                  <a:satMod val="130000"/>
                  <a:alpha val="50000"/>
                </a:schemeClr>
              </a:gs>
              <a:gs pos="100000">
                <a:schemeClr val="accent6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3200" b="1" cap="small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Attività Socialmente Utili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B1D7CEC-38AA-7B50-942C-CD96ACD9BBBF}"/>
              </a:ext>
            </a:extLst>
          </p:cNvPr>
          <p:cNvSpPr/>
          <p:nvPr/>
        </p:nvSpPr>
        <p:spPr>
          <a:xfrm>
            <a:off x="2316693" y="3479081"/>
            <a:ext cx="3600000" cy="1800000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cap="small" dirty="0">
                <a:solidFill>
                  <a:schemeClr val="tx1"/>
                </a:solidFill>
                <a:latin typeface="Comic Sans MS" panose="030F0702030302020204" pitchFamily="66" charset="0"/>
                <a:ea typeface="ADLaM Display" panose="020F0502020204030204" pitchFamily="2" charset="0"/>
                <a:cs typeface="ADLaM Display" panose="020F0502020204030204" pitchFamily="2" charset="0"/>
              </a:rPr>
              <a:t>Nonni al Nido e Nonni a Scuola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704665A-3E9A-60B2-4FEB-AAEE0B2CDCA4}"/>
              </a:ext>
            </a:extLst>
          </p:cNvPr>
          <p:cNvSpPr/>
          <p:nvPr/>
        </p:nvSpPr>
        <p:spPr>
          <a:xfrm>
            <a:off x="12371307" y="3553847"/>
            <a:ext cx="3600000" cy="180000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50000"/>
                </a:schemeClr>
              </a:gs>
              <a:gs pos="80000">
                <a:schemeClr val="accent3">
                  <a:shade val="93000"/>
                  <a:satMod val="130000"/>
                  <a:alpha val="50000"/>
                </a:schemeClr>
              </a:gs>
              <a:gs pos="100000">
                <a:schemeClr val="accent3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3200" b="1" cap="small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Studenti Universitari Volontari</a:t>
            </a:r>
          </a:p>
        </p:txBody>
      </p:sp>
      <p:sp>
        <p:nvSpPr>
          <p:cNvPr id="30" name="Freccia bidirezionale verticale 29">
            <a:extLst>
              <a:ext uri="{FF2B5EF4-FFF2-40B4-BE49-F238E27FC236}">
                <a16:creationId xmlns:a16="http://schemas.microsoft.com/office/drawing/2014/main" id="{0A7B846C-D60B-FAB7-B734-60E5B47A6A80}"/>
              </a:ext>
            </a:extLst>
          </p:cNvPr>
          <p:cNvSpPr/>
          <p:nvPr/>
        </p:nvSpPr>
        <p:spPr>
          <a:xfrm>
            <a:off x="8790688" y="3553847"/>
            <a:ext cx="706624" cy="1117213"/>
          </a:xfrm>
          <a:prstGeom prst="up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bidirezionale verticale 30">
            <a:extLst>
              <a:ext uri="{FF2B5EF4-FFF2-40B4-BE49-F238E27FC236}">
                <a16:creationId xmlns:a16="http://schemas.microsoft.com/office/drawing/2014/main" id="{FE0FAD31-604D-04D2-2B3A-DC2CF65C30B0}"/>
              </a:ext>
            </a:extLst>
          </p:cNvPr>
          <p:cNvSpPr/>
          <p:nvPr/>
        </p:nvSpPr>
        <p:spPr>
          <a:xfrm rot="3626025">
            <a:off x="11427025" y="5062755"/>
            <a:ext cx="706624" cy="1117213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bidirezionale verticale 31">
            <a:extLst>
              <a:ext uri="{FF2B5EF4-FFF2-40B4-BE49-F238E27FC236}">
                <a16:creationId xmlns:a16="http://schemas.microsoft.com/office/drawing/2014/main" id="{DA9F1407-DF88-53D1-83C8-0A3E9BF602AD}"/>
              </a:ext>
            </a:extLst>
          </p:cNvPr>
          <p:cNvSpPr/>
          <p:nvPr/>
        </p:nvSpPr>
        <p:spPr>
          <a:xfrm rot="18000000">
            <a:off x="6154131" y="5065096"/>
            <a:ext cx="706624" cy="1117213"/>
          </a:xfrm>
          <a:prstGeom prst="up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20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DD58A-F6B6-FF5E-EE31-65AA85CCE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2A2BA77-8D3B-2E8C-8EF6-12AEBE42BCCC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2A93878-CBA2-F749-DC0F-FD33EC66D828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8304D33-6CAD-8035-5ECC-418051D07833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462EB62-ED13-E2EF-9D3C-A381648B70B9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517AE0E-EB8B-112F-CB92-6A2157B617CE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AEB0193-D99A-8B42-DBE5-BD71C1697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289" y="2019300"/>
            <a:ext cx="9104514" cy="6553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E8D01C-F7A4-A9D6-5E01-10B31B9D1475}"/>
              </a:ext>
            </a:extLst>
          </p:cNvPr>
          <p:cNvSpPr txBox="1"/>
          <p:nvPr/>
        </p:nvSpPr>
        <p:spPr>
          <a:xfrm>
            <a:off x="1295400" y="4881890"/>
            <a:ext cx="670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cap="small" dirty="0">
                <a:solidFill>
                  <a:srgbClr val="002060"/>
                </a:solidFill>
              </a:rPr>
              <a:t>Nonni al nido e Nonni a Scuola</a:t>
            </a:r>
          </a:p>
        </p:txBody>
      </p:sp>
      <p:pic>
        <p:nvPicPr>
          <p:cNvPr id="15" name="Immagine 14" descr="Immagine che contiene testo, schermata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7A7BD96-518D-96D9-BF9D-D77C012502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80" t="34104" r="6430" b="33815"/>
          <a:stretch/>
        </p:blipFill>
        <p:spPr bwMode="auto">
          <a:xfrm>
            <a:off x="1714158" y="3055933"/>
            <a:ext cx="2553042" cy="100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8751ADD-4451-B3C0-60D8-C5642476C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721" y="3092763"/>
            <a:ext cx="2900429" cy="94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F7416-C571-0104-0A30-4EF75BDF8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D5C088-6CD8-96B5-DA50-32DBF7AFF9D8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0AB387-B046-CFE3-5DF9-5C4BB6820775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3CEEB92-6888-ECE2-1177-325BC952CC27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FDAFFA-1058-F9CE-1C14-8D72EC97953E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DBC55AF-6734-F0D1-9A36-07BC3EF24721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94D7CA-9AB9-0621-50C8-629380884342}"/>
              </a:ext>
            </a:extLst>
          </p:cNvPr>
          <p:cNvSpPr txBox="1"/>
          <p:nvPr/>
        </p:nvSpPr>
        <p:spPr>
          <a:xfrm>
            <a:off x="1371600" y="1562100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 cap="small" dirty="0">
                <a:solidFill>
                  <a:srgbClr val="00B050"/>
                </a:solidFill>
                <a:latin typeface="Aptos" panose="020B0004020202020204" pitchFamily="34" charset="0"/>
              </a:rPr>
              <a:t>Il nostro percorso insieme</a:t>
            </a: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BE37CF41-5F8C-2AAF-9555-9AB6A8D51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179146"/>
              </p:ext>
            </p:extLst>
          </p:nvPr>
        </p:nvGraphicFramePr>
        <p:xfrm>
          <a:off x="1371600" y="2325003"/>
          <a:ext cx="14020800" cy="1962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3DB2AB-DC5F-D64D-2844-2AC633E0A6EA}"/>
              </a:ext>
            </a:extLst>
          </p:cNvPr>
          <p:cNvSpPr txBox="1"/>
          <p:nvPr/>
        </p:nvSpPr>
        <p:spPr>
          <a:xfrm>
            <a:off x="2676183" y="4381500"/>
            <a:ext cx="67726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Da Febbraio a Giugno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Una volta a settimana dalle 10.30 alle 12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6 signore del Centro coinvolte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3 classi coinvolte:    3-4 anni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                                            4-5 anni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Aptos" panose="020B0004020202020204" pitchFamily="34" charset="0"/>
              </a:rPr>
              <a:t>                                            5-6 anni</a:t>
            </a:r>
          </a:p>
          <a:p>
            <a:pPr>
              <a:lnSpc>
                <a:spcPct val="150000"/>
              </a:lnSpc>
            </a:pPr>
            <a:r>
              <a:rPr lang="it-IT" sz="3200" b="1" dirty="0">
                <a:latin typeface="Aptos" panose="020B0004020202020204" pitchFamily="34" charset="0"/>
              </a:rPr>
              <a:t>		</a:t>
            </a:r>
          </a:p>
          <a:p>
            <a:r>
              <a:rPr lang="it-IT" dirty="0"/>
              <a:t>		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75CF791-2044-C926-58CA-90F5D82F67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3642" y="4591053"/>
            <a:ext cx="8053868" cy="443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04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58F2E-4CEA-C9D8-8D85-5245E8C2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FFCCB0-6314-901C-D20A-8E884A9CEC57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4690BC-35C1-7673-2B5D-25E4A5F34537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D238B81-85BF-9A5D-C202-D8CDC8B4906B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CD1AE13-48D4-6D6F-B4E3-D1F330E0014B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C5EBDA6-60ED-ACD9-246E-B77E987556EF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03FF2E8-541A-7DE4-B6A1-7954A8E55ED5}"/>
              </a:ext>
            </a:extLst>
          </p:cNvPr>
          <p:cNvSpPr/>
          <p:nvPr/>
        </p:nvSpPr>
        <p:spPr>
          <a:xfrm flipH="1">
            <a:off x="7751364" y="1076559"/>
            <a:ext cx="2459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</a:rPr>
              <a:t>Attività e laboratori</a:t>
            </a:r>
            <a:endParaRPr lang="it-IT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Immagine 11" descr="Immagine che contiene persona, vestiti, Viso umano, Terrina">
            <a:extLst>
              <a:ext uri="{FF2B5EF4-FFF2-40B4-BE49-F238E27FC236}">
                <a16:creationId xmlns:a16="http://schemas.microsoft.com/office/drawing/2014/main" id="{257465C3-CB94-92DB-722C-EEE2D5EF4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874" y="1699351"/>
            <a:ext cx="6082702" cy="8110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magine 13" descr="Immagine che contiene persona, vestiti, Viso umano, interno&#10;&#10;Il contenuto generato dall'IA potrebbe non essere corretto.">
            <a:extLst>
              <a:ext uri="{FF2B5EF4-FFF2-40B4-BE49-F238E27FC236}">
                <a16:creationId xmlns:a16="http://schemas.microsoft.com/office/drawing/2014/main" id="{7444A5E1-833A-464B-5120-2FEE0643A1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96541"/>
            <a:ext cx="4731046" cy="63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4F17A1-235F-AFA8-C6A7-D213B975A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484" y="3385807"/>
            <a:ext cx="3629853" cy="4869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833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3F462-B070-45A7-CA80-E3CD38853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96AD4F-8C0E-AEBB-FB23-8436209A9E82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51A48D4-84FF-F61D-A0F4-0ABD84A0F6EA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349825-3794-4F63-8411-40559A3AACA8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2F90389-0CBC-E261-1110-A5D825A1E370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6D32A0F-6B5B-563C-2F66-895512698452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5371ABA-83D5-18B0-78FF-684B5AF20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0" y="2171700"/>
            <a:ext cx="4731539" cy="6337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F69BF94-93DF-B943-2EE2-96042848D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505" y="1418280"/>
            <a:ext cx="5842731" cy="660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 descr="Immagine che contiene vestiti, persona, Viso umano, Apprendimento">
            <a:extLst>
              <a:ext uri="{FF2B5EF4-FFF2-40B4-BE49-F238E27FC236}">
                <a16:creationId xmlns:a16="http://schemas.microsoft.com/office/drawing/2014/main" id="{87D674D7-C02F-8C3F-BE73-68B42932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1043886"/>
            <a:ext cx="5173503" cy="68980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3744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F4DAC-2F74-B7D0-3D0D-4A0ADD69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399269-44C7-D57B-B4A7-3781C0A97EC0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6D875B-58F7-9780-A8EF-438841BE6D28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4CD93E-81B4-DC06-C0C3-92C28B33831F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F5827D-2DD1-A993-9A66-5D9F57B001D8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15CC167-FF5D-81D6-449A-B0DBFA684FB1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54A2D5C-E76E-CD0A-2617-5ADD0A4A5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286211"/>
            <a:ext cx="3810000" cy="12538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19E6D5-E2FA-FF8D-C03D-B8E9992BF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299" y="1257300"/>
            <a:ext cx="3213106" cy="125763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B510A8-E7D4-763F-5B46-15DCCE91FF63}"/>
              </a:ext>
            </a:extLst>
          </p:cNvPr>
          <p:cNvSpPr txBox="1"/>
          <p:nvPr/>
        </p:nvSpPr>
        <p:spPr>
          <a:xfrm>
            <a:off x="1540004" y="4575389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ptos" panose="020B0004020202020204" pitchFamily="34" charset="0"/>
              </a:rPr>
              <a:t>2024</a:t>
            </a:r>
          </a:p>
          <a:p>
            <a:endParaRPr lang="it-IT" sz="3200" dirty="0">
              <a:latin typeface="Aptos" panose="020B0004020202020204" pitchFamily="34" charset="0"/>
            </a:endParaRPr>
          </a:p>
          <a:p>
            <a:r>
              <a:rPr lang="it-IT" sz="3200" dirty="0">
                <a:latin typeface="Aptos" panose="020B0004020202020204" pitchFamily="34" charset="0"/>
              </a:rPr>
              <a:t>A., ragazzo di 17 anni, viene al Centro Diurno per proseguire il suo percorso di «messa alla prova» al fine del reinserimento sociale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B97651-4939-96A2-ECC4-60780F85B649}"/>
              </a:ext>
            </a:extLst>
          </p:cNvPr>
          <p:cNvSpPr txBox="1"/>
          <p:nvPr/>
        </p:nvSpPr>
        <p:spPr>
          <a:xfrm>
            <a:off x="10287000" y="4199334"/>
            <a:ext cx="7239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ptos" panose="020B0004020202020204" pitchFamily="34" charset="0"/>
              </a:rPr>
              <a:t>«MI SENTO UTILE»</a:t>
            </a:r>
          </a:p>
          <a:p>
            <a:endParaRPr lang="it-I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ptos" panose="020B0004020202020204" pitchFamily="34" charset="0"/>
            </a:endParaRPr>
          </a:p>
          <a:p>
            <a:r>
              <a:rPr lang="it-IT" sz="4400" b="1" dirty="0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«SO CHE POSSO FARE QUALCOSA PER GLI ALTRI»</a:t>
            </a:r>
            <a:endParaRPr lang="it-I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ptos" panose="020B0004020202020204" pitchFamily="34" charset="0"/>
            </a:endParaRPr>
          </a:p>
          <a:p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C4E409-8DBB-CE56-7358-436790CF752F}"/>
              </a:ext>
            </a:extLst>
          </p:cNvPr>
          <p:cNvSpPr txBox="1"/>
          <p:nvPr/>
        </p:nvSpPr>
        <p:spPr>
          <a:xfrm>
            <a:off x="10287000" y="7929513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A. ha ripreso a studiare e sta facendo un’esperienza all’estero con la scuola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027B14-5501-9456-7ABD-9C3ABFDDA785}"/>
              </a:ext>
            </a:extLst>
          </p:cNvPr>
          <p:cNvSpPr txBox="1"/>
          <p:nvPr/>
        </p:nvSpPr>
        <p:spPr>
          <a:xfrm>
            <a:off x="1371599" y="2713649"/>
            <a:ext cx="8331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 cap="small"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Attività Socialmente Utili</a:t>
            </a:r>
          </a:p>
        </p:txBody>
      </p:sp>
    </p:spTree>
    <p:extLst>
      <p:ext uri="{BB962C8B-B14F-4D97-AF65-F5344CB8AC3E}">
        <p14:creationId xmlns:p14="http://schemas.microsoft.com/office/powerpoint/2010/main" val="18771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53F5-CEE6-DE77-2ADF-C6A69004E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2D5A73-6822-27F0-DBDA-E960A548684D}"/>
              </a:ext>
            </a:extLst>
          </p:cNvPr>
          <p:cNvSpPr/>
          <p:nvPr/>
        </p:nvSpPr>
        <p:spPr>
          <a:xfrm>
            <a:off x="558983" y="8025710"/>
            <a:ext cx="1962042" cy="1962042"/>
          </a:xfrm>
          <a:custGeom>
            <a:avLst/>
            <a:gdLst/>
            <a:ahLst/>
            <a:cxnLst/>
            <a:rect l="l" t="t" r="r" b="b"/>
            <a:pathLst>
              <a:path w="1962042" h="1962042">
                <a:moveTo>
                  <a:pt x="0" y="0"/>
                </a:moveTo>
                <a:lnTo>
                  <a:pt x="1962042" y="0"/>
                </a:lnTo>
                <a:lnTo>
                  <a:pt x="1962042" y="1962042"/>
                </a:lnTo>
                <a:lnTo>
                  <a:pt x="0" y="196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A2D2FB-02E8-F237-A8AD-F6615DA18E3C}"/>
              </a:ext>
            </a:extLst>
          </p:cNvPr>
          <p:cNvSpPr/>
          <p:nvPr/>
        </p:nvSpPr>
        <p:spPr>
          <a:xfrm>
            <a:off x="12963657" y="406426"/>
            <a:ext cx="1450379" cy="511578"/>
          </a:xfrm>
          <a:custGeom>
            <a:avLst/>
            <a:gdLst/>
            <a:ahLst/>
            <a:cxnLst/>
            <a:rect l="l" t="t" r="r" b="b"/>
            <a:pathLst>
              <a:path w="1450379" h="511578">
                <a:moveTo>
                  <a:pt x="0" y="0"/>
                </a:moveTo>
                <a:lnTo>
                  <a:pt x="1450379" y="0"/>
                </a:lnTo>
                <a:lnTo>
                  <a:pt x="1450379" y="511578"/>
                </a:lnTo>
                <a:lnTo>
                  <a:pt x="0" y="511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83C006-1991-B625-B3D3-965A03356543}"/>
              </a:ext>
            </a:extLst>
          </p:cNvPr>
          <p:cNvSpPr/>
          <p:nvPr/>
        </p:nvSpPr>
        <p:spPr>
          <a:xfrm>
            <a:off x="14566436" y="382572"/>
            <a:ext cx="1553249" cy="578337"/>
          </a:xfrm>
          <a:custGeom>
            <a:avLst/>
            <a:gdLst/>
            <a:ahLst/>
            <a:cxnLst/>
            <a:rect l="l" t="t" r="r" b="b"/>
            <a:pathLst>
              <a:path w="1553249" h="578337">
                <a:moveTo>
                  <a:pt x="0" y="0"/>
                </a:moveTo>
                <a:lnTo>
                  <a:pt x="1553249" y="0"/>
                </a:lnTo>
                <a:lnTo>
                  <a:pt x="1553249" y="578337"/>
                </a:lnTo>
                <a:lnTo>
                  <a:pt x="0" y="5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BE4C7B-40BB-B203-E6DF-CE5BE0993FDC}"/>
              </a:ext>
            </a:extLst>
          </p:cNvPr>
          <p:cNvSpPr/>
          <p:nvPr/>
        </p:nvSpPr>
        <p:spPr>
          <a:xfrm>
            <a:off x="16243510" y="266921"/>
            <a:ext cx="1682015" cy="809638"/>
          </a:xfrm>
          <a:custGeom>
            <a:avLst/>
            <a:gdLst/>
            <a:ahLst/>
            <a:cxnLst/>
            <a:rect l="l" t="t" r="r" b="b"/>
            <a:pathLst>
              <a:path w="1682015" h="809638">
                <a:moveTo>
                  <a:pt x="0" y="0"/>
                </a:moveTo>
                <a:lnTo>
                  <a:pt x="1682015" y="0"/>
                </a:lnTo>
                <a:lnTo>
                  <a:pt x="1682015" y="809638"/>
                </a:lnTo>
                <a:lnTo>
                  <a:pt x="0" y="809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59D2D-BF35-721B-40E1-1D9299CC4EAD}"/>
              </a:ext>
            </a:extLst>
          </p:cNvPr>
          <p:cNvSpPr txBox="1"/>
          <p:nvPr/>
        </p:nvSpPr>
        <p:spPr>
          <a:xfrm>
            <a:off x="2676183" y="9195575"/>
            <a:ext cx="608270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NON CORPI, </a:t>
            </a:r>
            <a:r>
              <a:rPr lang="en-US" sz="1700" b="1">
                <a:solidFill>
                  <a:srgbClr val="8D2F39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PERSONE</a:t>
            </a: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.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B89B81"/>
                </a:solidFill>
                <a:latin typeface="Tenez Test Bold"/>
                <a:ea typeface="Tenez Test Bold"/>
                <a:cs typeface="Tenez Test Bold"/>
                <a:sym typeface="Tenez Test Bold"/>
              </a:rPr>
              <a:t>FAR LUCE SUL SENSO DELLA CURA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E50455FE-989C-EA8E-7B67-C6C1F7D5B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390900"/>
            <a:ext cx="9906000" cy="1134831"/>
          </a:xfrm>
        </p:spPr>
        <p:txBody>
          <a:bodyPr>
            <a:noAutofit/>
          </a:bodyPr>
          <a:lstStyle/>
          <a:p>
            <a:r>
              <a:rPr lang="it-IT" sz="6000" b="1" cap="small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Studenti Universitari Volontari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4F7DFA1-8787-712E-86FB-ABB078ED8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1399500"/>
            <a:ext cx="3824115" cy="1524000"/>
          </a:xfrm>
          <a:prstGeom prst="rect">
            <a:avLst/>
          </a:prstGeom>
        </p:spPr>
      </p:pic>
      <p:pic>
        <p:nvPicPr>
          <p:cNvPr id="10" name="Immagine 9" descr="Immagine che contiene testo, emblema, simbolo, logo&#10;&#10;Il contenuto generato dall'IA potrebbe non essere corretto.">
            <a:extLst>
              <a:ext uri="{FF2B5EF4-FFF2-40B4-BE49-F238E27FC236}">
                <a16:creationId xmlns:a16="http://schemas.microsoft.com/office/drawing/2014/main" id="{B18C57BD-952A-8644-9324-A9F4207AD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85200"/>
            <a:ext cx="2600325" cy="1752600"/>
          </a:xfrm>
          <a:prstGeom prst="rect">
            <a:avLst/>
          </a:prstGeom>
        </p:spPr>
      </p:pic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BDB7146C-B211-B5A9-DF56-83425AC8C8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176419"/>
              </p:ext>
            </p:extLst>
          </p:nvPr>
        </p:nvGraphicFramePr>
        <p:xfrm>
          <a:off x="1371600" y="5029749"/>
          <a:ext cx="8966016" cy="2957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1458AF-14A3-6947-2855-50EACA78DBD8}"/>
              </a:ext>
            </a:extLst>
          </p:cNvPr>
          <p:cNvSpPr txBox="1"/>
          <p:nvPr/>
        </p:nvSpPr>
        <p:spPr>
          <a:xfrm>
            <a:off x="10794816" y="8673525"/>
            <a:ext cx="6461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L’esperienza di Serena </a:t>
            </a:r>
          </a:p>
        </p:txBody>
      </p:sp>
      <p:pic>
        <p:nvPicPr>
          <p:cNvPr id="15" name="Esperienza Serena">
            <a:hlinkClick r:id="" action="ppaction://media"/>
            <a:extLst>
              <a:ext uri="{FF2B5EF4-FFF2-40B4-BE49-F238E27FC236}">
                <a16:creationId xmlns:a16="http://schemas.microsoft.com/office/drawing/2014/main" id="{ADC58E09-DB6E-27EF-71DC-D90042B5E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94816" y="4538326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628</Words>
  <Application>Microsoft Office PowerPoint</Application>
  <PresentationFormat>Personalizzato</PresentationFormat>
  <Paragraphs>77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Aptos</vt:lpstr>
      <vt:lpstr>Tenez Test Bold</vt:lpstr>
      <vt:lpstr>Arial</vt:lpstr>
      <vt:lpstr>Comic Sans MS</vt:lpstr>
      <vt:lpstr>Calibri</vt:lpstr>
      <vt:lpstr>Brittany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Studenti Universitari Volontari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Testo del paragrafo</dc:title>
  <dc:creator>Giulia</dc:creator>
  <cp:lastModifiedBy>Giulia Dapero Editrice Dapero</cp:lastModifiedBy>
  <cp:revision>37</cp:revision>
  <dcterms:created xsi:type="dcterms:W3CDTF">2006-08-16T00:00:00Z</dcterms:created>
  <dcterms:modified xsi:type="dcterms:W3CDTF">2025-04-06T20:38:08Z</dcterms:modified>
  <dc:identifier>DAGhcAb44og</dc:identifier>
</cp:coreProperties>
</file>