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9" r:id="rId4"/>
    <p:sldId id="260" r:id="rId5"/>
    <p:sldId id="261" r:id="rId6"/>
    <p:sldId id="262" r:id="rId7"/>
    <p:sldId id="277" r:id="rId8"/>
    <p:sldId id="278" r:id="rId9"/>
    <p:sldId id="279" r:id="rId10"/>
    <p:sldId id="280" r:id="rId11"/>
    <p:sldId id="281" r:id="rId12"/>
    <p:sldId id="294" r:id="rId13"/>
    <p:sldId id="295" r:id="rId14"/>
    <p:sldId id="284" r:id="rId15"/>
    <p:sldId id="285" r:id="rId16"/>
    <p:sldId id="286" r:id="rId17"/>
    <p:sldId id="287" r:id="rId18"/>
    <p:sldId id="288" r:id="rId19"/>
    <p:sldId id="289" r:id="rId20"/>
    <p:sldId id="290" r:id="rId21"/>
    <p:sldId id="291" r:id="rId22"/>
    <p:sldId id="292" r:id="rId23"/>
    <p:sldId id="293" r:id="rId24"/>
    <p:sldId id="264" r:id="rId25"/>
    <p:sldId id="270" r:id="rId26"/>
    <p:sldId id="271" r:id="rId27"/>
    <p:sldId id="269" r:id="rId28"/>
    <p:sldId id="268" r:id="rId29"/>
    <p:sldId id="267" r:id="rId30"/>
    <p:sldId id="266" r:id="rId31"/>
    <p:sldId id="276" r:id="rId32"/>
    <p:sldId id="275" r:id="rId33"/>
    <p:sldId id="274" r:id="rId34"/>
    <p:sldId id="258" r:id="rId35"/>
  </p:sldIdLst>
  <p:sldSz cx="18288000" cy="10287000"/>
  <p:notesSz cx="6858000" cy="9144000"/>
  <p:embeddedFontLst>
    <p:embeddedFont>
      <p:font typeface="Brittany" panose="020B0604020202020204" charset="0"/>
      <p:regular r:id="rId37"/>
    </p:embeddedFont>
    <p:embeddedFont>
      <p:font typeface="Gadugi" panose="020B0502040204020203" pitchFamily="34" charset="0"/>
      <p:regular r:id="rId38"/>
      <p:bold r:id="rId39"/>
    </p:embeddedFont>
    <p:embeddedFont>
      <p:font typeface="Rockwell" panose="02060603020205020403" pitchFamily="18" charset="0"/>
      <p:regular r:id="rId40"/>
      <p:bold r:id="rId41"/>
      <p:italic r:id="rId42"/>
      <p:boldItalic r:id="rId43"/>
    </p:embeddedFont>
    <p:embeddedFont>
      <p:font typeface="Rockwell Condensed" panose="02060603050405020104" pitchFamily="18" charset="0"/>
      <p:regular r:id="rId44"/>
      <p:bold r:id="rId45"/>
    </p:embeddedFont>
    <p:embeddedFont>
      <p:font typeface="Tenez Test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E8453-BF22-479D-842F-56267913D87A}" type="datetimeFigureOut">
              <a:rPr lang="it-IT" smtClean="0"/>
              <a:t>01/04/2025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351C3-D57F-416A-A42D-D12E0A762DBA}" type="slidenum">
              <a:rPr lang="it-IT" smtClean="0"/>
              <a:t>‹N›</a:t>
            </a:fld>
            <a:endParaRPr lang="it-IT"/>
          </a:p>
        </p:txBody>
      </p:sp>
    </p:spTree>
    <p:extLst>
      <p:ext uri="{BB962C8B-B14F-4D97-AF65-F5344CB8AC3E}">
        <p14:creationId xmlns:p14="http://schemas.microsoft.com/office/powerpoint/2010/main" val="122282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EB8D22-BB51-4C61-8EA3-7C2C2C3B0A17}" type="slidenum">
              <a:rPr lang="it-IT" smtClean="0"/>
              <a:t>23</a:t>
            </a:fld>
            <a:endParaRPr lang="it-IT"/>
          </a:p>
        </p:txBody>
      </p:sp>
    </p:spTree>
    <p:extLst>
      <p:ext uri="{BB962C8B-B14F-4D97-AF65-F5344CB8AC3E}">
        <p14:creationId xmlns:p14="http://schemas.microsoft.com/office/powerpoint/2010/main" val="93708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png"/><Relationship Id="rId7"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7.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png"/><Relationship Id="rId7"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7.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6.png"/><Relationship Id="rId7"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7.png"/><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6.png"/><Relationship Id="rId7"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3" name="Freeform 3"/>
          <p:cNvSpPr/>
          <p:nvPr/>
        </p:nvSpPr>
        <p:spPr>
          <a:xfrm>
            <a:off x="4783559" y="1747173"/>
            <a:ext cx="3418569" cy="2582419"/>
          </a:xfrm>
          <a:custGeom>
            <a:avLst/>
            <a:gdLst/>
            <a:ahLst/>
            <a:cxnLst/>
            <a:rect l="l" t="t" r="r" b="b"/>
            <a:pathLst>
              <a:path w="3418569" h="2582419">
                <a:moveTo>
                  <a:pt x="0" y="0"/>
                </a:moveTo>
                <a:lnTo>
                  <a:pt x="3418569" y="0"/>
                </a:lnTo>
                <a:lnTo>
                  <a:pt x="3418569" y="2582419"/>
                </a:lnTo>
                <a:lnTo>
                  <a:pt x="0" y="2582419"/>
                </a:lnTo>
                <a:lnTo>
                  <a:pt x="0" y="0"/>
                </a:lnTo>
                <a:close/>
              </a:path>
            </a:pathLst>
          </a:custGeom>
          <a:blipFill>
            <a:blip r:embed="rId3"/>
            <a:stretch>
              <a:fillRect l="-12081" t="-23960" r="-12717" b="-41246"/>
            </a:stretch>
          </a:blipFill>
        </p:spPr>
        <p:txBody>
          <a:bodyPr/>
          <a:lstStyle/>
          <a:p>
            <a:endParaRPr lang="it-IT"/>
          </a:p>
        </p:txBody>
      </p:sp>
      <p:sp>
        <p:nvSpPr>
          <p:cNvPr id="4" name="Freeform 4"/>
          <p:cNvSpPr/>
          <p:nvPr/>
        </p:nvSpPr>
        <p:spPr>
          <a:xfrm>
            <a:off x="4783559" y="4446607"/>
            <a:ext cx="3600305" cy="1393786"/>
          </a:xfrm>
          <a:custGeom>
            <a:avLst/>
            <a:gdLst/>
            <a:ahLst/>
            <a:cxnLst/>
            <a:rect l="l" t="t" r="r" b="b"/>
            <a:pathLst>
              <a:path w="3600305" h="1393786">
                <a:moveTo>
                  <a:pt x="0" y="0"/>
                </a:moveTo>
                <a:lnTo>
                  <a:pt x="3600305" y="0"/>
                </a:lnTo>
                <a:lnTo>
                  <a:pt x="3600305" y="1393786"/>
                </a:lnTo>
                <a:lnTo>
                  <a:pt x="0" y="1393786"/>
                </a:lnTo>
                <a:lnTo>
                  <a:pt x="0" y="0"/>
                </a:lnTo>
                <a:close/>
              </a:path>
            </a:pathLst>
          </a:custGeom>
          <a:blipFill>
            <a:blip r:embed="rId4"/>
            <a:stretch>
              <a:fillRect b="-24338"/>
            </a:stretch>
          </a:blipFill>
        </p:spPr>
        <p:txBody>
          <a:bodyPr/>
          <a:lstStyle/>
          <a:p>
            <a:endParaRPr lang="it-IT"/>
          </a:p>
        </p:txBody>
      </p:sp>
      <p:sp>
        <p:nvSpPr>
          <p:cNvPr id="5" name="Freeform 5"/>
          <p:cNvSpPr/>
          <p:nvPr/>
        </p:nvSpPr>
        <p:spPr>
          <a:xfrm>
            <a:off x="9005884" y="872835"/>
            <a:ext cx="5091579" cy="4923481"/>
          </a:xfrm>
          <a:custGeom>
            <a:avLst/>
            <a:gdLst/>
            <a:ahLst/>
            <a:cxnLst/>
            <a:rect l="l" t="t" r="r" b="b"/>
            <a:pathLst>
              <a:path w="5091579" h="4923481">
                <a:moveTo>
                  <a:pt x="0" y="0"/>
                </a:moveTo>
                <a:lnTo>
                  <a:pt x="5091579" y="0"/>
                </a:lnTo>
                <a:lnTo>
                  <a:pt x="5091579" y="4923481"/>
                </a:lnTo>
                <a:lnTo>
                  <a:pt x="0" y="4923481"/>
                </a:lnTo>
                <a:lnTo>
                  <a:pt x="0" y="0"/>
                </a:lnTo>
                <a:close/>
              </a:path>
            </a:pathLst>
          </a:custGeom>
          <a:blipFill>
            <a:blip r:embed="rId5"/>
            <a:stretch>
              <a:fillRect l="-5047" t="-7515" r="-3605" b="-4847"/>
            </a:stretch>
          </a:blipFill>
        </p:spPr>
        <p:txBody>
          <a:bodyPr/>
          <a:lstStyle/>
          <a:p>
            <a:endParaRPr lang="it-IT"/>
          </a:p>
        </p:txBody>
      </p:sp>
      <p:grpSp>
        <p:nvGrpSpPr>
          <p:cNvPr id="6" name="Group 6"/>
          <p:cNvGrpSpPr/>
          <p:nvPr/>
        </p:nvGrpSpPr>
        <p:grpSpPr>
          <a:xfrm>
            <a:off x="0" y="7142631"/>
            <a:ext cx="18288000" cy="2144244"/>
            <a:chOff x="0" y="0"/>
            <a:chExt cx="4816593" cy="564739"/>
          </a:xfrm>
        </p:grpSpPr>
        <p:sp>
          <p:nvSpPr>
            <p:cNvPr id="7" name="Freeform 7"/>
            <p:cNvSpPr/>
            <p:nvPr/>
          </p:nvSpPr>
          <p:spPr>
            <a:xfrm>
              <a:off x="0" y="0"/>
              <a:ext cx="4816592" cy="564739"/>
            </a:xfrm>
            <a:custGeom>
              <a:avLst/>
              <a:gdLst/>
              <a:ahLst/>
              <a:cxnLst/>
              <a:rect l="l" t="t" r="r" b="b"/>
              <a:pathLst>
                <a:path w="4816592" h="564739">
                  <a:moveTo>
                    <a:pt x="0" y="0"/>
                  </a:moveTo>
                  <a:lnTo>
                    <a:pt x="4816592" y="0"/>
                  </a:lnTo>
                  <a:lnTo>
                    <a:pt x="4816592" y="564739"/>
                  </a:lnTo>
                  <a:lnTo>
                    <a:pt x="0" y="564739"/>
                  </a:lnTo>
                  <a:close/>
                </a:path>
              </a:pathLst>
            </a:custGeom>
            <a:solidFill>
              <a:srgbClr val="FFFFFF"/>
            </a:solidFill>
          </p:spPr>
          <p:txBody>
            <a:bodyPr/>
            <a:lstStyle/>
            <a:p>
              <a:endParaRPr lang="it-IT"/>
            </a:p>
          </p:txBody>
        </p:sp>
        <p:sp>
          <p:nvSpPr>
            <p:cNvPr id="8" name="TextBox 8"/>
            <p:cNvSpPr txBox="1"/>
            <p:nvPr/>
          </p:nvSpPr>
          <p:spPr>
            <a:xfrm>
              <a:off x="0" y="-38100"/>
              <a:ext cx="4816593" cy="602839"/>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0" y="7364901"/>
            <a:ext cx="18288000" cy="1665606"/>
          </a:xfrm>
          <a:prstGeom prst="rect">
            <a:avLst/>
          </a:prstGeom>
        </p:spPr>
        <p:txBody>
          <a:bodyPr lIns="0" tIns="0" rIns="0" bIns="0" rtlCol="0" anchor="t">
            <a:spAutoFit/>
          </a:bodyPr>
          <a:lstStyle/>
          <a:p>
            <a:pPr algn="ctr">
              <a:lnSpc>
                <a:spcPts val="6159"/>
              </a:lnSpc>
            </a:pPr>
            <a:r>
              <a:rPr lang="en-US" sz="4399" b="1">
                <a:solidFill>
                  <a:srgbClr val="B89B81"/>
                </a:solidFill>
                <a:latin typeface="Tenez Test Bold"/>
                <a:ea typeface="Tenez Test Bold"/>
                <a:cs typeface="Tenez Test Bold"/>
                <a:sym typeface="Tenez Test Bold"/>
              </a:rPr>
              <a:t>NON CORPI, </a:t>
            </a:r>
            <a:r>
              <a:rPr lang="en-US" sz="4399" b="1">
                <a:solidFill>
                  <a:srgbClr val="8D2F39"/>
                </a:solidFill>
                <a:latin typeface="Tenez Test Bold"/>
                <a:ea typeface="Tenez Test Bold"/>
                <a:cs typeface="Tenez Test Bold"/>
                <a:sym typeface="Tenez Test Bold"/>
              </a:rPr>
              <a:t>PERSONE</a:t>
            </a:r>
            <a:r>
              <a:rPr lang="en-US" sz="4399" b="1">
                <a:solidFill>
                  <a:srgbClr val="B89B81"/>
                </a:solidFill>
                <a:latin typeface="Tenez Test Bold"/>
                <a:ea typeface="Tenez Test Bold"/>
                <a:cs typeface="Tenez Test Bold"/>
                <a:sym typeface="Tenez Test Bold"/>
              </a:rPr>
              <a:t>.</a:t>
            </a:r>
          </a:p>
          <a:p>
            <a:pPr algn="ctr">
              <a:lnSpc>
                <a:spcPts val="6579"/>
              </a:lnSpc>
              <a:spcBef>
                <a:spcPct val="0"/>
              </a:spcBef>
            </a:pPr>
            <a:r>
              <a:rPr lang="en-US" sz="4699" b="1">
                <a:solidFill>
                  <a:srgbClr val="B89B81"/>
                </a:solidFill>
                <a:latin typeface="Tenez Test Bold"/>
                <a:ea typeface="Tenez Test Bold"/>
                <a:cs typeface="Tenez Test Bold"/>
                <a:sym typeface="Tenez Test Bold"/>
              </a:rPr>
              <a:t>FAR LUCE SUL SENSO DELLA CURA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58F2E-4CEA-C9D8-8D85-5245E8C277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FFCCB0-6314-901C-D20A-8E884A9CEC57}"/>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894690BC-35C1-7673-2B5D-25E4A5F34537}"/>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BD238B81-85BF-9A5D-C202-D8CDC8B4906B}"/>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1CD1AE13-48D4-6D6F-B4E3-D1F330E0014B}"/>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AC5EBDA6-60ED-ACD9-246E-B77E987556EF}"/>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9" name="CasellaDiTesto 8">
            <a:extLst>
              <a:ext uri="{FF2B5EF4-FFF2-40B4-BE49-F238E27FC236}">
                <a16:creationId xmlns:a16="http://schemas.microsoft.com/office/drawing/2014/main" id="{918979C4-555B-11F6-4F7D-0A85C3CBB99E}"/>
              </a:ext>
            </a:extLst>
          </p:cNvPr>
          <p:cNvSpPr txBox="1"/>
          <p:nvPr/>
        </p:nvSpPr>
        <p:spPr>
          <a:xfrm>
            <a:off x="8266339" y="2081892"/>
            <a:ext cx="8450035" cy="6286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it-IT"/>
          </a:p>
        </p:txBody>
      </p:sp>
      <p:pic>
        <p:nvPicPr>
          <p:cNvPr id="13" name="Immagine 12">
            <a:extLst>
              <a:ext uri="{FF2B5EF4-FFF2-40B4-BE49-F238E27FC236}">
                <a16:creationId xmlns:a16="http://schemas.microsoft.com/office/drawing/2014/main" id="{300D747F-9F79-407C-A9C9-7B5337D535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0448" y="3882683"/>
            <a:ext cx="5276987" cy="5829799"/>
          </a:xfrm>
          <a:prstGeom prst="rect">
            <a:avLst/>
          </a:prstGeom>
        </p:spPr>
      </p:pic>
      <p:pic>
        <p:nvPicPr>
          <p:cNvPr id="15" name="Immagine 14">
            <a:extLst>
              <a:ext uri="{FF2B5EF4-FFF2-40B4-BE49-F238E27FC236}">
                <a16:creationId xmlns:a16="http://schemas.microsoft.com/office/drawing/2014/main" id="{4DD55BBC-D497-478E-BA3C-55CB6C8350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37734" y="1551201"/>
            <a:ext cx="5440855" cy="8161281"/>
          </a:xfrm>
          <a:prstGeom prst="rect">
            <a:avLst/>
          </a:prstGeom>
        </p:spPr>
      </p:pic>
      <p:sp>
        <p:nvSpPr>
          <p:cNvPr id="22" name="CasellaDiTesto 21">
            <a:extLst>
              <a:ext uri="{FF2B5EF4-FFF2-40B4-BE49-F238E27FC236}">
                <a16:creationId xmlns:a16="http://schemas.microsoft.com/office/drawing/2014/main" id="{C8F04CFD-799D-4D2E-9547-CD3ED2260320}"/>
              </a:ext>
            </a:extLst>
          </p:cNvPr>
          <p:cNvSpPr txBox="1"/>
          <p:nvPr/>
        </p:nvSpPr>
        <p:spPr>
          <a:xfrm>
            <a:off x="6705600" y="2933700"/>
            <a:ext cx="4263660" cy="830997"/>
          </a:xfrm>
          <a:prstGeom prst="rect">
            <a:avLst/>
          </a:prstGeom>
          <a:noFill/>
        </p:spPr>
        <p:txBody>
          <a:bodyPr wrap="square" rtlCol="0">
            <a:spAutoFit/>
          </a:bodyPr>
          <a:lstStyle/>
          <a:p>
            <a:r>
              <a:rPr lang="it-IT" sz="2400" dirty="0">
                <a:latin typeface="Rockwell Condensed" panose="02060603050405020104" pitchFamily="18" charset="0"/>
              </a:rPr>
              <a:t>SAN GAETANO</a:t>
            </a:r>
          </a:p>
          <a:p>
            <a:r>
              <a:rPr lang="it-IT" sz="2400" dirty="0">
                <a:latin typeface="Rockwell Condensed" panose="02060603050405020104" pitchFamily="18" charset="0"/>
              </a:rPr>
              <a:t>SANTA MARGHERITA</a:t>
            </a:r>
          </a:p>
        </p:txBody>
      </p:sp>
      <p:pic>
        <p:nvPicPr>
          <p:cNvPr id="30" name="Immagine 29">
            <a:extLst>
              <a:ext uri="{FF2B5EF4-FFF2-40B4-BE49-F238E27FC236}">
                <a16:creationId xmlns:a16="http://schemas.microsoft.com/office/drawing/2014/main" id="{EAD43238-987F-4AE6-B63D-FEB53B3661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0448" y="1409699"/>
            <a:ext cx="4410390" cy="1344386"/>
          </a:xfrm>
          <a:prstGeom prst="rect">
            <a:avLst/>
          </a:prstGeom>
        </p:spPr>
      </p:pic>
      <p:sp>
        <p:nvSpPr>
          <p:cNvPr id="31" name="CasellaDiTesto 30">
            <a:extLst>
              <a:ext uri="{FF2B5EF4-FFF2-40B4-BE49-F238E27FC236}">
                <a16:creationId xmlns:a16="http://schemas.microsoft.com/office/drawing/2014/main" id="{898625DC-82F1-4C6F-A0CC-F8196FCF1391}"/>
              </a:ext>
            </a:extLst>
          </p:cNvPr>
          <p:cNvSpPr txBox="1"/>
          <p:nvPr/>
        </p:nvSpPr>
        <p:spPr>
          <a:xfrm>
            <a:off x="522645" y="3852174"/>
            <a:ext cx="5719355" cy="923330"/>
          </a:xfrm>
          <a:prstGeom prst="rect">
            <a:avLst/>
          </a:prstGeom>
          <a:noFill/>
        </p:spPr>
        <p:txBody>
          <a:bodyPr wrap="square" rtlCol="0">
            <a:spAutoFit/>
          </a:bodyPr>
          <a:lstStyle/>
          <a:p>
            <a:pPr marL="571500" indent="-571500">
              <a:buFont typeface="Arial" panose="020B0604020202020204" pitchFamily="34" charset="0"/>
              <a:buChar char="•"/>
            </a:pPr>
            <a:r>
              <a:rPr lang="en-US" sz="5400" b="1">
                <a:solidFill>
                  <a:srgbClr val="8D2F39"/>
                </a:solidFill>
                <a:latin typeface="Tenez Test Bold"/>
                <a:ea typeface="Tenez Test Bold"/>
                <a:cs typeface="Tenez Test Bold"/>
                <a:sym typeface="Tenez Test Bold"/>
              </a:rPr>
              <a:t>COLLEZIONE</a:t>
            </a:r>
          </a:p>
        </p:txBody>
      </p:sp>
      <p:sp>
        <p:nvSpPr>
          <p:cNvPr id="32" name="CasellaDiTesto 31">
            <a:extLst>
              <a:ext uri="{FF2B5EF4-FFF2-40B4-BE49-F238E27FC236}">
                <a16:creationId xmlns:a16="http://schemas.microsoft.com/office/drawing/2014/main" id="{04521495-517C-4C41-B438-8B6348962F5F}"/>
              </a:ext>
            </a:extLst>
          </p:cNvPr>
          <p:cNvSpPr txBox="1"/>
          <p:nvPr/>
        </p:nvSpPr>
        <p:spPr>
          <a:xfrm>
            <a:off x="481209" y="5061779"/>
            <a:ext cx="4079631" cy="923330"/>
          </a:xfrm>
          <a:prstGeom prst="rect">
            <a:avLst/>
          </a:prstGeom>
          <a:noFill/>
        </p:spPr>
        <p:txBody>
          <a:bodyPr wrap="square" rtlCol="0">
            <a:spAutoFit/>
          </a:bodyPr>
          <a:lstStyle/>
          <a:p>
            <a:pPr marL="285750" indent="-285750">
              <a:buFont typeface="Arial" panose="020B0604020202020204" pitchFamily="34" charset="0"/>
              <a:buChar char="•"/>
            </a:pPr>
            <a:r>
              <a:rPr lang="en-US" sz="5400" b="1">
                <a:solidFill>
                  <a:srgbClr val="8D2F39"/>
                </a:solidFill>
                <a:latin typeface="Tenez Test Bold"/>
                <a:ea typeface="Tenez Test Bold"/>
                <a:cs typeface="Tenez Test Bold"/>
                <a:sym typeface="Tenez Test Bold"/>
              </a:rPr>
              <a:t>  SALCE</a:t>
            </a:r>
          </a:p>
        </p:txBody>
      </p:sp>
    </p:spTree>
    <p:extLst>
      <p:ext uri="{BB962C8B-B14F-4D97-AF65-F5344CB8AC3E}">
        <p14:creationId xmlns:p14="http://schemas.microsoft.com/office/powerpoint/2010/main" val="393832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53F5-CEE6-DE77-2ADF-C6A69004E4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12D5A73-6822-27F0-DBDA-E960A548684D}"/>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BAA2D2FB-02E8-F237-A8AD-F6615DA18E3C}"/>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5783C006-1991-B625-B3D3-965A03356543}"/>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67BE4C7B-40BB-B203-E6DF-CE5BE0993FDC}"/>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C3759D2D-BF35-721B-40E1-1D9299CC4EAD}"/>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8" name="Immagine 7">
            <a:extLst>
              <a:ext uri="{FF2B5EF4-FFF2-40B4-BE49-F238E27FC236}">
                <a16:creationId xmlns:a16="http://schemas.microsoft.com/office/drawing/2014/main" id="{3389DA8C-00B1-46C0-9560-178CCBFA5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0685" y="1556461"/>
            <a:ext cx="6219444" cy="7946136"/>
          </a:xfrm>
          <a:prstGeom prst="rect">
            <a:avLst/>
          </a:prstGeom>
          <a:ln>
            <a:solidFill>
              <a:srgbClr val="4472C4"/>
            </a:solidFill>
          </a:ln>
          <a:effectLst/>
        </p:spPr>
      </p:pic>
      <p:sp>
        <p:nvSpPr>
          <p:cNvPr id="9" name="CasellaDiTesto 8">
            <a:extLst>
              <a:ext uri="{FF2B5EF4-FFF2-40B4-BE49-F238E27FC236}">
                <a16:creationId xmlns:a16="http://schemas.microsoft.com/office/drawing/2014/main" id="{CCFD120B-223E-4F71-9438-8C27CD258DDE}"/>
              </a:ext>
            </a:extLst>
          </p:cNvPr>
          <p:cNvSpPr txBox="1"/>
          <p:nvPr/>
        </p:nvSpPr>
        <p:spPr>
          <a:xfrm>
            <a:off x="1413395" y="3860518"/>
            <a:ext cx="5937375" cy="769441"/>
          </a:xfrm>
          <a:prstGeom prst="rect">
            <a:avLst/>
          </a:prstGeom>
          <a:noFill/>
        </p:spPr>
        <p:txBody>
          <a:bodyPr wrap="square" rtlCol="0">
            <a:spAutoFit/>
          </a:bodyPr>
          <a:lstStyle/>
          <a:p>
            <a:r>
              <a:rPr lang="it-IT" sz="4400" b="1" dirty="0">
                <a:latin typeface="Rockwell Condensed" panose="02060603050405020104" pitchFamily="18" charset="0"/>
                <a:ea typeface="Gadugi" panose="020B0502040204020203" pitchFamily="34" charset="0"/>
                <a:cs typeface="Calibri"/>
              </a:rPr>
              <a:t>FERDINANDO SALCE</a:t>
            </a:r>
          </a:p>
        </p:txBody>
      </p:sp>
      <p:sp>
        <p:nvSpPr>
          <p:cNvPr id="10" name="CasellaDiTesto 9">
            <a:extLst>
              <a:ext uri="{FF2B5EF4-FFF2-40B4-BE49-F238E27FC236}">
                <a16:creationId xmlns:a16="http://schemas.microsoft.com/office/drawing/2014/main" id="{11FF48D3-3EF1-4389-99DE-A004057A2CA6}"/>
              </a:ext>
            </a:extLst>
          </p:cNvPr>
          <p:cNvSpPr txBox="1"/>
          <p:nvPr/>
        </p:nvSpPr>
        <p:spPr>
          <a:xfrm>
            <a:off x="1410075" y="4629959"/>
            <a:ext cx="4002666" cy="523220"/>
          </a:xfrm>
          <a:prstGeom prst="rect">
            <a:avLst/>
          </a:prstGeom>
          <a:noFill/>
        </p:spPr>
        <p:txBody>
          <a:bodyPr wrap="square" rtlCol="0">
            <a:spAutoFit/>
          </a:bodyPr>
          <a:lstStyle/>
          <a:p>
            <a:r>
              <a:rPr lang="it-IT" sz="2800" dirty="0">
                <a:latin typeface="Rockwell Condensed" panose="02060603050405020104" pitchFamily="18" charset="0"/>
                <a:ea typeface="Gadugi" panose="020B0502040204020203" pitchFamily="34" charset="0"/>
              </a:rPr>
              <a:t>Treviso 1877-1962</a:t>
            </a:r>
          </a:p>
        </p:txBody>
      </p:sp>
      <p:sp>
        <p:nvSpPr>
          <p:cNvPr id="23" name="Bolla: nuvola 22">
            <a:extLst>
              <a:ext uri="{FF2B5EF4-FFF2-40B4-BE49-F238E27FC236}">
                <a16:creationId xmlns:a16="http://schemas.microsoft.com/office/drawing/2014/main" id="{3E4277D5-D937-4D94-A5B1-F34566FB7FDC}"/>
              </a:ext>
            </a:extLst>
          </p:cNvPr>
          <p:cNvSpPr/>
          <p:nvPr/>
        </p:nvSpPr>
        <p:spPr>
          <a:xfrm rot="21087193" flipH="1">
            <a:off x="6631818" y="291125"/>
            <a:ext cx="5339525" cy="3453405"/>
          </a:xfrm>
          <a:prstGeom prst="cloudCallout">
            <a:avLst/>
          </a:prstGeom>
          <a:solidFill>
            <a:schemeClr val="accent6">
              <a:lumMod val="60000"/>
              <a:lumOff val="40000"/>
            </a:schemeClr>
          </a:solidFill>
          <a:ln>
            <a:solidFill>
              <a:srgbClr val="A181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5D8B2D28-71AF-4699-9105-19CD600D0CA2}"/>
              </a:ext>
            </a:extLst>
          </p:cNvPr>
          <p:cNvSpPr txBox="1"/>
          <p:nvPr/>
        </p:nvSpPr>
        <p:spPr>
          <a:xfrm>
            <a:off x="7797281" y="1076559"/>
            <a:ext cx="2693437" cy="1754326"/>
          </a:xfrm>
          <a:prstGeom prst="rect">
            <a:avLst/>
          </a:prstGeom>
          <a:noFill/>
        </p:spPr>
        <p:txBody>
          <a:bodyPr wrap="square" rtlCol="0">
            <a:spAutoFit/>
          </a:bodyPr>
          <a:lstStyle/>
          <a:p>
            <a:pPr algn="ctr"/>
            <a:r>
              <a:rPr lang="en-US" sz="3600" b="1" i="1" dirty="0">
                <a:solidFill>
                  <a:schemeClr val="bg1"/>
                </a:solidFill>
                <a:ea typeface="Gadugi" panose="020B0502040204020203" pitchFamily="34" charset="0"/>
              </a:rPr>
              <a:t>wellbeing </a:t>
            </a:r>
          </a:p>
          <a:p>
            <a:pPr algn="ctr"/>
            <a:r>
              <a:rPr lang="en-US" sz="3600" b="1" i="1" dirty="0">
                <a:solidFill>
                  <a:schemeClr val="bg1"/>
                </a:solidFill>
                <a:ea typeface="Gadugi" panose="020B0502040204020203" pitchFamily="34" charset="0"/>
              </a:rPr>
              <a:t>in </a:t>
            </a:r>
            <a:r>
              <a:rPr lang="en-US" sz="3600" b="1" i="1" dirty="0">
                <a:solidFill>
                  <a:schemeClr val="bg1"/>
                </a:solidFill>
                <a:latin typeface="Gadugi" panose="020B0502040204020203" pitchFamily="34" charset="0"/>
                <a:ea typeface="Gadugi" panose="020B0502040204020203" pitchFamily="34" charset="0"/>
              </a:rPr>
              <a:t>the</a:t>
            </a:r>
            <a:r>
              <a:rPr lang="en-US" sz="3600" b="1" i="1" dirty="0">
                <a:solidFill>
                  <a:schemeClr val="bg1"/>
                </a:solidFill>
                <a:ea typeface="Gadugi" panose="020B0502040204020203" pitchFamily="34" charset="0"/>
              </a:rPr>
              <a:t> community</a:t>
            </a:r>
            <a:endParaRPr lang="it-IT" sz="3600" dirty="0">
              <a:solidFill>
                <a:schemeClr val="bg1"/>
              </a:solidFill>
            </a:endParaRPr>
          </a:p>
        </p:txBody>
      </p:sp>
      <p:sp>
        <p:nvSpPr>
          <p:cNvPr id="7" name="CasellaDiTesto 6">
            <a:extLst>
              <a:ext uri="{FF2B5EF4-FFF2-40B4-BE49-F238E27FC236}">
                <a16:creationId xmlns:a16="http://schemas.microsoft.com/office/drawing/2014/main" id="{F15DC831-12C3-4F09-9C63-5F6DD7912CDF}"/>
              </a:ext>
            </a:extLst>
          </p:cNvPr>
          <p:cNvSpPr txBox="1"/>
          <p:nvPr/>
        </p:nvSpPr>
        <p:spPr>
          <a:xfrm>
            <a:off x="1477093" y="6237166"/>
            <a:ext cx="4994773" cy="461665"/>
          </a:xfrm>
          <a:prstGeom prst="rect">
            <a:avLst/>
          </a:prstGeom>
          <a:solidFill>
            <a:schemeClr val="accent6">
              <a:lumMod val="60000"/>
              <a:lumOff val="40000"/>
            </a:schemeClr>
          </a:solidFill>
        </p:spPr>
        <p:txBody>
          <a:bodyPr wrap="square" rtlCol="0">
            <a:spAutoFit/>
          </a:bodyPr>
          <a:lstStyle/>
          <a:p>
            <a:pPr algn="ctr"/>
            <a:r>
              <a:rPr lang="it-IT" sz="2400" b="1" dirty="0">
                <a:latin typeface="Rockwell Condensed" panose="02060603050405020104" pitchFamily="18" charset="0"/>
                <a:ea typeface="Gadugi" panose="020B0502040204020203" pitchFamily="34" charset="0"/>
              </a:rPr>
              <a:t>Testamento del 26 aprile 1962</a:t>
            </a:r>
          </a:p>
        </p:txBody>
      </p:sp>
    </p:spTree>
    <p:extLst>
      <p:ext uri="{BB962C8B-B14F-4D97-AF65-F5344CB8AC3E}">
        <p14:creationId xmlns:p14="http://schemas.microsoft.com/office/powerpoint/2010/main" val="312576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in)">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3" grpId="0" animBg="1"/>
      <p:bldP spid="2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a:extLst>
            <a:ext uri="{FF2B5EF4-FFF2-40B4-BE49-F238E27FC236}">
              <a16:creationId xmlns:a16="http://schemas.microsoft.com/office/drawing/2014/main" id="{603FCE6B-9DEC-C9BD-0B5C-333AF9E8A90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F4FAB754-CB10-7202-8765-6FB232C8D8AF}"/>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D0615188-72C8-6184-BD36-A2B709E454BE}"/>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BBF2956C-3A99-2462-D536-89F7D01F51C7}"/>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pic>
        <p:nvPicPr>
          <p:cNvPr id="16" name="Immagine 15">
            <a:extLst>
              <a:ext uri="{FF2B5EF4-FFF2-40B4-BE49-F238E27FC236}">
                <a16:creationId xmlns:a16="http://schemas.microsoft.com/office/drawing/2014/main" id="{55A05426-13DF-4CB2-82AA-7785E4F8D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703" y="1443831"/>
            <a:ext cx="12110125" cy="74668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Immagine 19">
            <a:extLst>
              <a:ext uri="{FF2B5EF4-FFF2-40B4-BE49-F238E27FC236}">
                <a16:creationId xmlns:a16="http://schemas.microsoft.com/office/drawing/2014/main" id="{FAEF1B08-043B-47E1-BFB6-E36CC6CC5C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8794" y="2039514"/>
            <a:ext cx="10899508" cy="687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magine 23">
            <a:extLst>
              <a:ext uri="{FF2B5EF4-FFF2-40B4-BE49-F238E27FC236}">
                <a16:creationId xmlns:a16="http://schemas.microsoft.com/office/drawing/2014/main" id="{1050C171-587B-496B-AF20-54381ECD3C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5218" y="3155242"/>
            <a:ext cx="6133180" cy="5253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0436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a:extLst>
            <a:ext uri="{FF2B5EF4-FFF2-40B4-BE49-F238E27FC236}">
              <a16:creationId xmlns:a16="http://schemas.microsoft.com/office/drawing/2014/main" id="{603FCE6B-9DEC-C9BD-0B5C-333AF9E8A90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F4FAB754-CB10-7202-8765-6FB232C8D8AF}"/>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D0615188-72C8-6184-BD36-A2B709E454BE}"/>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BBF2956C-3A99-2462-D536-89F7D01F51C7}"/>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pic>
        <p:nvPicPr>
          <p:cNvPr id="8" name="Immagine 7">
            <a:extLst>
              <a:ext uri="{FF2B5EF4-FFF2-40B4-BE49-F238E27FC236}">
                <a16:creationId xmlns:a16="http://schemas.microsoft.com/office/drawing/2014/main" id="{E8922E08-E730-4FD4-B1A7-73B22C61D9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003" y="1298916"/>
            <a:ext cx="11022052" cy="76891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Immagine 13">
            <a:extLst>
              <a:ext uri="{FF2B5EF4-FFF2-40B4-BE49-F238E27FC236}">
                <a16:creationId xmlns:a16="http://schemas.microsoft.com/office/drawing/2014/main" id="{67199A76-A8E8-4C02-9066-332EBE08D4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9963" y="1449352"/>
            <a:ext cx="4883315" cy="73882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6" name="Immagine 15">
            <a:extLst>
              <a:ext uri="{FF2B5EF4-FFF2-40B4-BE49-F238E27FC236}">
                <a16:creationId xmlns:a16="http://schemas.microsoft.com/office/drawing/2014/main" id="{A5ADF9F8-2B48-4B3C-AC8E-1B8EA3C396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3099" y="2266873"/>
            <a:ext cx="8193727" cy="60509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466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CE6B-9DEC-C9BD-0B5C-333AF9E8A9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F9AA90-E97B-425F-57B7-7B10D3D4DDE8}"/>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F4FAB754-CB10-7202-8765-6FB232C8D8AF}"/>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D0615188-72C8-6184-BD36-A2B709E454BE}"/>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BBF2956C-3A99-2462-D536-89F7D01F51C7}"/>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83620CAE-399C-AEF7-ED8A-F52F11752A2F}"/>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7" name="CasellaDiTesto 6">
            <a:extLst>
              <a:ext uri="{FF2B5EF4-FFF2-40B4-BE49-F238E27FC236}">
                <a16:creationId xmlns:a16="http://schemas.microsoft.com/office/drawing/2014/main" id="{139425B2-B346-4102-8361-9A222ADBB251}"/>
              </a:ext>
            </a:extLst>
          </p:cNvPr>
          <p:cNvSpPr txBox="1"/>
          <p:nvPr/>
        </p:nvSpPr>
        <p:spPr>
          <a:xfrm>
            <a:off x="1540004" y="1326631"/>
            <a:ext cx="5022165" cy="1015663"/>
          </a:xfrm>
          <a:prstGeom prst="rect">
            <a:avLst/>
          </a:prstGeom>
          <a:noFill/>
        </p:spPr>
        <p:txBody>
          <a:bodyPr wrap="square" rtlCol="0">
            <a:spAutoFit/>
          </a:bodyPr>
          <a:lstStyle/>
          <a:p>
            <a:r>
              <a:rPr lang="it-IT" sz="6000" b="1">
                <a:solidFill>
                  <a:schemeClr val="bg1"/>
                </a:solidFill>
                <a:latin typeface="Gadugi" panose="020B0502040204020203" pitchFamily="34" charset="0"/>
                <a:ea typeface="Gadugi" panose="020B0502040204020203" pitchFamily="34" charset="0"/>
              </a:rPr>
              <a:t>COLLEZIONE</a:t>
            </a:r>
          </a:p>
        </p:txBody>
      </p:sp>
      <p:sp>
        <p:nvSpPr>
          <p:cNvPr id="8" name="CasellaDiTesto 7">
            <a:extLst>
              <a:ext uri="{FF2B5EF4-FFF2-40B4-BE49-F238E27FC236}">
                <a16:creationId xmlns:a16="http://schemas.microsoft.com/office/drawing/2014/main" id="{96C9D127-159D-437C-9793-4C11C5050083}"/>
              </a:ext>
            </a:extLst>
          </p:cNvPr>
          <p:cNvSpPr txBox="1"/>
          <p:nvPr/>
        </p:nvSpPr>
        <p:spPr>
          <a:xfrm>
            <a:off x="1540004" y="2480565"/>
            <a:ext cx="6752493" cy="1292662"/>
          </a:xfrm>
          <a:prstGeom prst="rect">
            <a:avLst/>
          </a:prstGeom>
          <a:noFill/>
        </p:spPr>
        <p:txBody>
          <a:bodyPr wrap="square" rtlCol="0">
            <a:spAutoFit/>
          </a:bodyPr>
          <a:lstStyle/>
          <a:p>
            <a:r>
              <a:rPr lang="en-US" sz="6000" b="1">
                <a:solidFill>
                  <a:srgbClr val="8D2F39"/>
                </a:solidFill>
                <a:latin typeface="Tenez Test Bold"/>
                <a:ea typeface="Tenez Test Bold"/>
                <a:cs typeface="Tenez Test Bold"/>
                <a:sym typeface="Tenez Test Bold"/>
              </a:rPr>
              <a:t>COLLEZIONISMO</a:t>
            </a:r>
            <a:endParaRPr lang="it-IT" sz="6000" b="1">
              <a:solidFill>
                <a:schemeClr val="accent2">
                  <a:lumMod val="50000"/>
                </a:schemeClr>
              </a:solidFill>
              <a:latin typeface="Gadugi" panose="020B0502040204020203" pitchFamily="34" charset="0"/>
              <a:ea typeface="Gadugi" panose="020B0502040204020203" pitchFamily="34" charset="0"/>
            </a:endParaRPr>
          </a:p>
          <a:p>
            <a:endParaRPr lang="it-IT"/>
          </a:p>
        </p:txBody>
      </p:sp>
      <p:sp>
        <p:nvSpPr>
          <p:cNvPr id="9" name="CasellaDiTesto 8">
            <a:extLst>
              <a:ext uri="{FF2B5EF4-FFF2-40B4-BE49-F238E27FC236}">
                <a16:creationId xmlns:a16="http://schemas.microsoft.com/office/drawing/2014/main" id="{7EE8F552-A841-4837-8C5C-9972AA959F00}"/>
              </a:ext>
            </a:extLst>
          </p:cNvPr>
          <p:cNvSpPr txBox="1"/>
          <p:nvPr/>
        </p:nvSpPr>
        <p:spPr>
          <a:xfrm>
            <a:off x="1540004" y="4250638"/>
            <a:ext cx="7603996" cy="2800767"/>
          </a:xfrm>
          <a:prstGeom prst="rect">
            <a:avLst/>
          </a:prstGeom>
          <a:noFill/>
        </p:spPr>
        <p:txBody>
          <a:bodyPr wrap="square" rtlCol="0">
            <a:spAutoFit/>
          </a:bodyPr>
          <a:lstStyle/>
          <a:p>
            <a:pPr algn="just"/>
            <a:r>
              <a:rPr lang="it-IT" sz="4400" dirty="0">
                <a:latin typeface="Rockwell Condensed" panose="02060603050405020104" pitchFamily="18" charset="0"/>
              </a:rPr>
              <a:t>La collezione è costituita </a:t>
            </a:r>
          </a:p>
          <a:p>
            <a:pPr algn="just"/>
            <a:r>
              <a:rPr lang="it-IT" sz="4400" dirty="0">
                <a:latin typeface="Rockwell Condensed" panose="02060603050405020104" pitchFamily="18" charset="0"/>
              </a:rPr>
              <a:t>da una successione di termini, </a:t>
            </a:r>
          </a:p>
          <a:p>
            <a:pPr algn="just"/>
            <a:r>
              <a:rPr lang="it-IT" sz="4400" dirty="0">
                <a:latin typeface="Rockwell Condensed" panose="02060603050405020104" pitchFamily="18" charset="0"/>
              </a:rPr>
              <a:t>il cui elemento finale altri non è che il </a:t>
            </a:r>
            <a:r>
              <a:rPr lang="it-IT" sz="4400" b="1" dirty="0">
                <a:latin typeface="Rockwell Condensed" panose="02060603050405020104" pitchFamily="18" charset="0"/>
              </a:rPr>
              <a:t>collezionista.</a:t>
            </a:r>
          </a:p>
        </p:txBody>
      </p:sp>
      <p:pic>
        <p:nvPicPr>
          <p:cNvPr id="12" name="Immagine 11">
            <a:extLst>
              <a:ext uri="{FF2B5EF4-FFF2-40B4-BE49-F238E27FC236}">
                <a16:creationId xmlns:a16="http://schemas.microsoft.com/office/drawing/2014/main" id="{C14CCC71-1117-4777-8033-FC33242707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36" t="15043" r="18371" b="21669"/>
          <a:stretch/>
        </p:blipFill>
        <p:spPr>
          <a:xfrm>
            <a:off x="10875589" y="1496515"/>
            <a:ext cx="5626513" cy="7293969"/>
          </a:xfrm>
          <a:prstGeom prst="rect">
            <a:avLst/>
          </a:prstGeom>
          <a:effectLst/>
        </p:spPr>
      </p:pic>
    </p:spTree>
    <p:extLst>
      <p:ext uri="{BB962C8B-B14F-4D97-AF65-F5344CB8AC3E}">
        <p14:creationId xmlns:p14="http://schemas.microsoft.com/office/powerpoint/2010/main" val="115248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0-#ppt_w/2"/>
                                          </p:val>
                                        </p:tav>
                                        <p:tav tm="100000">
                                          <p:val>
                                            <p:strVal val="#ppt_x"/>
                                          </p:val>
                                        </p:tav>
                                      </p:tavLst>
                                    </p:anim>
                                    <p:anim calcmode="lin" valueType="num">
                                      <p:cBhvr additive="base">
                                        <p:cTn id="13" dur="75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type="lt">
                                    <p:tmAbs val="0"/>
                                  </p:iterate>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1250" fill="hold"/>
                                        <p:tgtEl>
                                          <p:spTgt spid="9"/>
                                        </p:tgtEl>
                                        <p:attrNameLst>
                                          <p:attrName>style.color</p:attrName>
                                        </p:attrNameLst>
                                      </p:cBhvr>
                                      <p:to>
                                        <p:clrVal>
                                          <a:schemeClr val="accent2"/>
                                        </p:clrVal>
                                      </p:to>
                                    </p:set>
                                    <p:set>
                                      <p:cBhvr>
                                        <p:cTn id="26" dur="1250" fill="hold"/>
                                        <p:tgtEl>
                                          <p:spTgt spid="9"/>
                                        </p:tgtEl>
                                        <p:attrNameLst>
                                          <p:attrName>fillcolor</p:attrName>
                                        </p:attrNameLst>
                                      </p:cBhvr>
                                      <p:to>
                                        <p:clrVal>
                                          <a:schemeClr val="accent2"/>
                                        </p:clrVal>
                                      </p:to>
                                    </p:set>
                                    <p:set>
                                      <p:cBhvr>
                                        <p:cTn id="27" dur="125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CE6B-9DEC-C9BD-0B5C-333AF9E8A9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F9AA90-E97B-425F-57B7-7B10D3D4DDE8}"/>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F4FAB754-CB10-7202-8765-6FB232C8D8AF}"/>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D0615188-72C8-6184-BD36-A2B709E454BE}"/>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BBF2956C-3A99-2462-D536-89F7D01F51C7}"/>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83620CAE-399C-AEF7-ED8A-F52F11752A2F}"/>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7" name="CasellaDiTesto 6">
            <a:extLst>
              <a:ext uri="{FF2B5EF4-FFF2-40B4-BE49-F238E27FC236}">
                <a16:creationId xmlns:a16="http://schemas.microsoft.com/office/drawing/2014/main" id="{139425B2-B346-4102-8361-9A222ADBB251}"/>
              </a:ext>
            </a:extLst>
          </p:cNvPr>
          <p:cNvSpPr txBox="1"/>
          <p:nvPr/>
        </p:nvSpPr>
        <p:spPr>
          <a:xfrm>
            <a:off x="8758885" y="1342857"/>
            <a:ext cx="5022165" cy="1015663"/>
          </a:xfrm>
          <a:prstGeom prst="rect">
            <a:avLst/>
          </a:prstGeom>
          <a:noFill/>
        </p:spPr>
        <p:txBody>
          <a:bodyPr wrap="square" rtlCol="0">
            <a:spAutoFit/>
          </a:bodyPr>
          <a:lstStyle/>
          <a:p>
            <a:r>
              <a:rPr lang="it-IT" sz="6000" b="1" dirty="0">
                <a:latin typeface="Rockwell Condensed" panose="02060603050405020104" pitchFamily="18" charset="0"/>
                <a:ea typeface="Gadugi" panose="020B0502040204020203" pitchFamily="34" charset="0"/>
              </a:rPr>
              <a:t>COLLEZIONE</a:t>
            </a:r>
          </a:p>
        </p:txBody>
      </p:sp>
      <p:sp>
        <p:nvSpPr>
          <p:cNvPr id="8" name="CasellaDiTesto 7">
            <a:extLst>
              <a:ext uri="{FF2B5EF4-FFF2-40B4-BE49-F238E27FC236}">
                <a16:creationId xmlns:a16="http://schemas.microsoft.com/office/drawing/2014/main" id="{96C9D127-159D-437C-9793-4C11C5050083}"/>
              </a:ext>
            </a:extLst>
          </p:cNvPr>
          <p:cNvSpPr txBox="1"/>
          <p:nvPr/>
        </p:nvSpPr>
        <p:spPr>
          <a:xfrm>
            <a:off x="8758885" y="2521414"/>
            <a:ext cx="6752493" cy="1292662"/>
          </a:xfrm>
          <a:prstGeom prst="rect">
            <a:avLst/>
          </a:prstGeom>
          <a:noFill/>
        </p:spPr>
        <p:txBody>
          <a:bodyPr wrap="square" rtlCol="0">
            <a:spAutoFit/>
          </a:bodyPr>
          <a:lstStyle/>
          <a:p>
            <a:r>
              <a:rPr lang="en-US" sz="6000" b="1" dirty="0">
                <a:solidFill>
                  <a:srgbClr val="8D2F39"/>
                </a:solidFill>
                <a:latin typeface="Tenez Test Bold"/>
                <a:ea typeface="Tenez Test Bold"/>
                <a:cs typeface="Tenez Test Bold"/>
                <a:sym typeface="Tenez Test Bold"/>
              </a:rPr>
              <a:t>COLLEZIONISMO</a:t>
            </a:r>
            <a:endParaRPr lang="it-IT" sz="6000" b="1" dirty="0">
              <a:solidFill>
                <a:schemeClr val="accent2">
                  <a:lumMod val="50000"/>
                </a:schemeClr>
              </a:solidFill>
              <a:latin typeface="Gadugi" panose="020B0502040204020203" pitchFamily="34" charset="0"/>
              <a:ea typeface="Gadugi" panose="020B0502040204020203" pitchFamily="34" charset="0"/>
            </a:endParaRPr>
          </a:p>
          <a:p>
            <a:endParaRPr lang="it-IT" dirty="0"/>
          </a:p>
        </p:txBody>
      </p:sp>
      <p:sp>
        <p:nvSpPr>
          <p:cNvPr id="9" name="CasellaDiTesto 8">
            <a:extLst>
              <a:ext uri="{FF2B5EF4-FFF2-40B4-BE49-F238E27FC236}">
                <a16:creationId xmlns:a16="http://schemas.microsoft.com/office/drawing/2014/main" id="{7EE8F552-A841-4837-8C5C-9972AA959F00}"/>
              </a:ext>
            </a:extLst>
          </p:cNvPr>
          <p:cNvSpPr txBox="1"/>
          <p:nvPr/>
        </p:nvSpPr>
        <p:spPr>
          <a:xfrm>
            <a:off x="8758884" y="4559702"/>
            <a:ext cx="7981669" cy="2862322"/>
          </a:xfrm>
          <a:prstGeom prst="rect">
            <a:avLst/>
          </a:prstGeom>
          <a:noFill/>
        </p:spPr>
        <p:txBody>
          <a:bodyPr wrap="square" rtlCol="0">
            <a:spAutoFit/>
          </a:bodyPr>
          <a:lstStyle/>
          <a:p>
            <a:pPr algn="just"/>
            <a:r>
              <a:rPr lang="it-IT" sz="4400" dirty="0">
                <a:latin typeface="Rockwell Condensed" panose="02060603050405020104" pitchFamily="18" charset="0"/>
                <a:ea typeface="Gadugi" panose="020B0502040204020203" pitchFamily="34" charset="0"/>
              </a:rPr>
              <a:t>E </a:t>
            </a:r>
            <a:r>
              <a:rPr lang="it-IT" sz="4800" dirty="0">
                <a:latin typeface="Rockwell Condensed" panose="02060603050405020104" pitchFamily="18" charset="0"/>
                <a:ea typeface="Gadugi" panose="020B0502040204020203" pitchFamily="34" charset="0"/>
              </a:rPr>
              <a:t>reciprocamente</a:t>
            </a:r>
            <a:r>
              <a:rPr lang="it-IT" sz="4400" dirty="0">
                <a:latin typeface="Rockwell Condensed" panose="02060603050405020104" pitchFamily="18" charset="0"/>
                <a:ea typeface="Gadugi" panose="020B0502040204020203" pitchFamily="34" charset="0"/>
              </a:rPr>
              <a:t> la persona del collezionista diventa se stessa </a:t>
            </a:r>
          </a:p>
          <a:p>
            <a:pPr algn="just"/>
            <a:r>
              <a:rPr lang="it-IT" sz="4400" dirty="0">
                <a:latin typeface="Rockwell Condensed" panose="02060603050405020104" pitchFamily="18" charset="0"/>
                <a:ea typeface="Gadugi" panose="020B0502040204020203" pitchFamily="34" charset="0"/>
              </a:rPr>
              <a:t>solo sostituendosi </a:t>
            </a:r>
          </a:p>
          <a:p>
            <a:pPr algn="just"/>
            <a:r>
              <a:rPr lang="it-IT" sz="4400" dirty="0">
                <a:latin typeface="Rockwell Condensed" panose="02060603050405020104" pitchFamily="18" charset="0"/>
                <a:ea typeface="Gadugi" panose="020B0502040204020203" pitchFamily="34" charset="0"/>
              </a:rPr>
              <a:t>a ogni elemento della </a:t>
            </a:r>
            <a:r>
              <a:rPr lang="it-IT" sz="4400" b="1" dirty="0">
                <a:latin typeface="Rockwell Condensed" panose="02060603050405020104" pitchFamily="18" charset="0"/>
                <a:ea typeface="Gadugi" panose="020B0502040204020203" pitchFamily="34" charset="0"/>
              </a:rPr>
              <a:t>collezione.</a:t>
            </a:r>
          </a:p>
        </p:txBody>
      </p:sp>
      <p:pic>
        <p:nvPicPr>
          <p:cNvPr id="12" name="Immagine 11">
            <a:extLst>
              <a:ext uri="{FF2B5EF4-FFF2-40B4-BE49-F238E27FC236}">
                <a16:creationId xmlns:a16="http://schemas.microsoft.com/office/drawing/2014/main" id="{C14CCC71-1117-4777-8033-FC33242707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36" t="15043" r="18371" b="21669"/>
          <a:stretch/>
        </p:blipFill>
        <p:spPr>
          <a:xfrm>
            <a:off x="1899518" y="1348668"/>
            <a:ext cx="5322893" cy="6900369"/>
          </a:xfrm>
          <a:prstGeom prst="rect">
            <a:avLst/>
          </a:prstGeom>
        </p:spPr>
      </p:pic>
    </p:spTree>
    <p:extLst>
      <p:ext uri="{BB962C8B-B14F-4D97-AF65-F5344CB8AC3E}">
        <p14:creationId xmlns:p14="http://schemas.microsoft.com/office/powerpoint/2010/main" val="178155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1" nodeType="clickEffect">
                                  <p:stCondLst>
                                    <p:cond delay="0"/>
                                  </p:stCondLst>
                                  <p:iterate type="lt">
                                    <p:tmPct val="4000"/>
                                  </p:iterate>
                                  <p:childTnLst>
                                    <p:set>
                                      <p:cBhvr override="childStyle">
                                        <p:cTn id="10" dur="500" fill="hold"/>
                                        <p:tgtEl>
                                          <p:spTgt spid="9"/>
                                        </p:tgtEl>
                                        <p:attrNameLst>
                                          <p:attrName>style.color</p:attrName>
                                        </p:attrNameLst>
                                      </p:cBhvr>
                                      <p:to>
                                        <p:clrVal>
                                          <a:schemeClr val="accent2"/>
                                        </p:clrVal>
                                      </p:to>
                                    </p:set>
                                    <p:set>
                                      <p:cBhvr>
                                        <p:cTn id="11" dur="500" fill="hold"/>
                                        <p:tgtEl>
                                          <p:spTgt spid="9"/>
                                        </p:tgtEl>
                                        <p:attrNameLst>
                                          <p:attrName>fillcolor</p:attrName>
                                        </p:attrNameLst>
                                      </p:cBhvr>
                                      <p:to>
                                        <p:clrVal>
                                          <a:schemeClr val="accent2"/>
                                        </p:clrVal>
                                      </p:to>
                                    </p:set>
                                    <p:set>
                                      <p:cBhvr>
                                        <p:cTn id="12"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53F5-CEE6-DE77-2ADF-C6A69004E4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12D5A73-6822-27F0-DBDA-E960A548684D}"/>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BAA2D2FB-02E8-F237-A8AD-F6615DA18E3C}"/>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5783C006-1991-B625-B3D3-965A03356543}"/>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67BE4C7B-40BB-B203-E6DF-CE5BE0993FDC}"/>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C3759D2D-BF35-721B-40E1-1D9299CC4EAD}"/>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12" name="Immagine 11">
            <a:extLst>
              <a:ext uri="{FF2B5EF4-FFF2-40B4-BE49-F238E27FC236}">
                <a16:creationId xmlns:a16="http://schemas.microsoft.com/office/drawing/2014/main" id="{CA671D85-D8BA-4B2D-B199-4BFA8BDA260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7000"/>
                    </a14:imgEffect>
                  </a14:imgLayer>
                </a14:imgProps>
              </a:ext>
              <a:ext uri="{28A0092B-C50C-407E-A947-70E740481C1C}">
                <a14:useLocalDpi xmlns:a14="http://schemas.microsoft.com/office/drawing/2010/main" val="0"/>
              </a:ext>
            </a:extLst>
          </a:blip>
          <a:stretch>
            <a:fillRect/>
          </a:stretch>
        </p:blipFill>
        <p:spPr>
          <a:xfrm>
            <a:off x="1416526" y="703385"/>
            <a:ext cx="4919056" cy="7322325"/>
          </a:xfrm>
          <a:prstGeom prst="rect">
            <a:avLst/>
          </a:prstGeom>
          <a:effectLst>
            <a:softEdge rad="317500"/>
          </a:effectLst>
        </p:spPr>
      </p:pic>
      <p:sp>
        <p:nvSpPr>
          <p:cNvPr id="14" name="CasellaDiTesto 13">
            <a:extLst>
              <a:ext uri="{FF2B5EF4-FFF2-40B4-BE49-F238E27FC236}">
                <a16:creationId xmlns:a16="http://schemas.microsoft.com/office/drawing/2014/main" id="{2719DEBE-D6AD-4894-B7A3-F72D4726983A}"/>
              </a:ext>
            </a:extLst>
          </p:cNvPr>
          <p:cNvSpPr txBox="1"/>
          <p:nvPr/>
        </p:nvSpPr>
        <p:spPr>
          <a:xfrm>
            <a:off x="6487982" y="737084"/>
            <a:ext cx="3671668" cy="1384995"/>
          </a:xfrm>
          <a:prstGeom prst="rect">
            <a:avLst/>
          </a:prstGeom>
          <a:noFill/>
        </p:spPr>
        <p:txBody>
          <a:bodyPr wrap="square" rtlCol="0">
            <a:spAutoFit/>
          </a:bodyPr>
          <a:lstStyle/>
          <a:p>
            <a:r>
              <a:rPr lang="en-US" sz="4800" b="1" dirty="0">
                <a:solidFill>
                  <a:srgbClr val="8D2F39"/>
                </a:solidFill>
                <a:latin typeface="Tenez Test Bold"/>
                <a:ea typeface="Gadugi" panose="020B0502040204020203" pitchFamily="34" charset="0"/>
                <a:sym typeface="Tenez Test Bold"/>
              </a:rPr>
              <a:t>1895</a:t>
            </a:r>
          </a:p>
          <a:p>
            <a:r>
              <a:rPr lang="en-US" b="1" dirty="0">
                <a:solidFill>
                  <a:srgbClr val="8D2F39"/>
                </a:solidFill>
                <a:latin typeface="Tenez Test Bold"/>
                <a:ea typeface="Gadugi" panose="020B0502040204020203" pitchFamily="34" charset="0"/>
                <a:sym typeface="Tenez Test Bold"/>
              </a:rPr>
              <a:t>GIOVANNI MARIA MATALONI </a:t>
            </a:r>
            <a:r>
              <a:rPr lang="en-US" b="1" dirty="0" err="1">
                <a:solidFill>
                  <a:srgbClr val="8D2F39"/>
                </a:solidFill>
                <a:latin typeface="Tenez Test Bold"/>
                <a:ea typeface="Gadugi" panose="020B0502040204020203" pitchFamily="34" charset="0"/>
                <a:sym typeface="Tenez Test Bold"/>
              </a:rPr>
              <a:t>Brevetto</a:t>
            </a:r>
            <a:r>
              <a:rPr lang="en-US" b="1" dirty="0">
                <a:solidFill>
                  <a:srgbClr val="8D2F39"/>
                </a:solidFill>
                <a:latin typeface="Tenez Test Bold"/>
                <a:ea typeface="Gadugi" panose="020B0502040204020203" pitchFamily="34" charset="0"/>
                <a:sym typeface="Tenez Test Bold"/>
              </a:rPr>
              <a:t> Auer</a:t>
            </a:r>
            <a:endParaRPr lang="it-IT" b="1" dirty="0">
              <a:solidFill>
                <a:schemeClr val="accent2">
                  <a:lumMod val="50000"/>
                </a:schemeClr>
              </a:solidFill>
              <a:latin typeface="Gadugi" panose="020B0502040204020203" pitchFamily="34" charset="0"/>
              <a:ea typeface="Gadugi" panose="020B0502040204020203" pitchFamily="34" charset="0"/>
            </a:endParaRPr>
          </a:p>
        </p:txBody>
      </p:sp>
      <p:pic>
        <p:nvPicPr>
          <p:cNvPr id="18" name="Immagine 17">
            <a:extLst>
              <a:ext uri="{FF2B5EF4-FFF2-40B4-BE49-F238E27FC236}">
                <a16:creationId xmlns:a16="http://schemas.microsoft.com/office/drawing/2014/main" id="{DBE8C106-9D5F-46A2-BA78-D222B8F30D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91606" y="3865817"/>
            <a:ext cx="3679868" cy="5298824"/>
          </a:xfrm>
          <a:prstGeom prst="rect">
            <a:avLst/>
          </a:prstGeom>
        </p:spPr>
      </p:pic>
      <p:sp>
        <p:nvSpPr>
          <p:cNvPr id="19" name="CasellaDiTesto 18">
            <a:extLst>
              <a:ext uri="{FF2B5EF4-FFF2-40B4-BE49-F238E27FC236}">
                <a16:creationId xmlns:a16="http://schemas.microsoft.com/office/drawing/2014/main" id="{79488F69-095F-46A3-8331-2FE3229340D5}"/>
              </a:ext>
            </a:extLst>
          </p:cNvPr>
          <p:cNvSpPr txBox="1"/>
          <p:nvPr/>
        </p:nvSpPr>
        <p:spPr>
          <a:xfrm>
            <a:off x="8323816" y="8056645"/>
            <a:ext cx="4496544" cy="1107996"/>
          </a:xfrm>
          <a:prstGeom prst="rect">
            <a:avLst/>
          </a:prstGeom>
          <a:noFill/>
        </p:spPr>
        <p:txBody>
          <a:bodyPr wrap="square" lIns="91440" tIns="45720" rIns="91440" bIns="45720" rtlCol="0" anchor="t">
            <a:spAutoFit/>
          </a:bodyPr>
          <a:lstStyle/>
          <a:p>
            <a:pPr algn="r"/>
            <a:r>
              <a:rPr lang="en-US" sz="4800" b="1">
                <a:solidFill>
                  <a:srgbClr val="8D2F39"/>
                </a:solidFill>
                <a:latin typeface="Tenez Test Bold"/>
                <a:ea typeface="Gadugi" panose="020B0502040204020203" pitchFamily="34" charset="0"/>
                <a:sym typeface="Tenez Test Bold"/>
              </a:rPr>
              <a:t>1962</a:t>
            </a:r>
          </a:p>
          <a:p>
            <a:pPr algn="r"/>
            <a:r>
              <a:rPr lang="en-US" b="1" err="1">
                <a:solidFill>
                  <a:srgbClr val="8D2F39"/>
                </a:solidFill>
                <a:latin typeface="Tenez Test Bold"/>
                <a:ea typeface="Gadugi"/>
                <a:sym typeface="Tenez Test Bold"/>
              </a:rPr>
              <a:t>Mostra</a:t>
            </a:r>
            <a:r>
              <a:rPr lang="en-US" b="1">
                <a:solidFill>
                  <a:srgbClr val="8D2F39"/>
                </a:solidFill>
                <a:latin typeface="Tenez Test Bold"/>
                <a:ea typeface="Gadugi"/>
                <a:sym typeface="Tenez Test Bold"/>
              </a:rPr>
              <a:t> di Cima da Conegliano</a:t>
            </a:r>
            <a:endParaRPr lang="en-US" b="1">
              <a:solidFill>
                <a:srgbClr val="8D2F39"/>
              </a:solidFill>
              <a:latin typeface="Tenez Test Bold"/>
              <a:ea typeface="Gadugi" panose="020B0502040204020203" pitchFamily="34" charset="0"/>
              <a:sym typeface="Tenez Test Bold"/>
            </a:endParaRPr>
          </a:p>
        </p:txBody>
      </p:sp>
      <p:sp>
        <p:nvSpPr>
          <p:cNvPr id="20" name="Connettore 19">
            <a:extLst>
              <a:ext uri="{FF2B5EF4-FFF2-40B4-BE49-F238E27FC236}">
                <a16:creationId xmlns:a16="http://schemas.microsoft.com/office/drawing/2014/main" id="{C1A276FB-1B31-4F1A-9968-EF54F0055CE5}"/>
              </a:ext>
            </a:extLst>
          </p:cNvPr>
          <p:cNvSpPr/>
          <p:nvPr/>
        </p:nvSpPr>
        <p:spPr>
          <a:xfrm>
            <a:off x="7527224" y="2737243"/>
            <a:ext cx="4244790" cy="3953022"/>
          </a:xfrm>
          <a:prstGeom prst="flowChartConnector">
            <a:avLst/>
          </a:prstGeom>
          <a:solidFill>
            <a:schemeClr val="accent6">
              <a:lumMod val="60000"/>
              <a:lumOff val="4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45254C98-B43F-4B44-ADCF-1EA9CA7AB58B}"/>
              </a:ext>
            </a:extLst>
          </p:cNvPr>
          <p:cNvSpPr txBox="1"/>
          <p:nvPr/>
        </p:nvSpPr>
        <p:spPr>
          <a:xfrm>
            <a:off x="8347540" y="4220170"/>
            <a:ext cx="2518117" cy="923330"/>
          </a:xfrm>
          <a:prstGeom prst="rect">
            <a:avLst/>
          </a:prstGeom>
          <a:noFill/>
        </p:spPr>
        <p:txBody>
          <a:bodyPr wrap="square" rtlCol="0">
            <a:spAutoFit/>
          </a:bodyPr>
          <a:lstStyle/>
          <a:p>
            <a:pPr algn="ctr"/>
            <a:r>
              <a:rPr lang="it-IT" sz="5400" b="1">
                <a:solidFill>
                  <a:schemeClr val="bg1"/>
                </a:solidFill>
                <a:latin typeface="Gadugi" panose="020B0502040204020203" pitchFamily="34" charset="0"/>
                <a:ea typeface="Gadugi" panose="020B0502040204020203" pitchFamily="34" charset="0"/>
              </a:rPr>
              <a:t>24.580</a:t>
            </a:r>
          </a:p>
        </p:txBody>
      </p:sp>
    </p:spTree>
    <p:extLst>
      <p:ext uri="{BB962C8B-B14F-4D97-AF65-F5344CB8AC3E}">
        <p14:creationId xmlns:p14="http://schemas.microsoft.com/office/powerpoint/2010/main" val="309861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heel(1)">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53F5-CEE6-DE77-2ADF-C6A69004E4FF}"/>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BAA2D2FB-02E8-F237-A8AD-F6615DA18E3C}"/>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2"/>
            <a:stretch>
              <a:fillRect/>
            </a:stretch>
          </a:blipFill>
        </p:spPr>
      </p:sp>
      <p:sp>
        <p:nvSpPr>
          <p:cNvPr id="4" name="Freeform 4">
            <a:extLst>
              <a:ext uri="{FF2B5EF4-FFF2-40B4-BE49-F238E27FC236}">
                <a16:creationId xmlns:a16="http://schemas.microsoft.com/office/drawing/2014/main" id="{5783C006-1991-B625-B3D3-965A03356543}"/>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67BE4C7B-40BB-B203-E6DF-CE5BE0993FDC}"/>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4"/>
            <a:stretch>
              <a:fillRect/>
            </a:stretch>
          </a:blipFill>
        </p:spPr>
      </p:sp>
      <p:pic>
        <p:nvPicPr>
          <p:cNvPr id="8" name="Immagine 7">
            <a:extLst>
              <a:ext uri="{FF2B5EF4-FFF2-40B4-BE49-F238E27FC236}">
                <a16:creationId xmlns:a16="http://schemas.microsoft.com/office/drawing/2014/main" id="{FCC9E51E-218B-4B67-9E6F-90C802007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287" y="1227521"/>
            <a:ext cx="4903574" cy="7822642"/>
          </a:xfrm>
          <a:prstGeom prst="rect">
            <a:avLst/>
          </a:prstGeom>
        </p:spPr>
      </p:pic>
      <p:pic>
        <p:nvPicPr>
          <p:cNvPr id="10" name="Immagine 9">
            <a:extLst>
              <a:ext uri="{FF2B5EF4-FFF2-40B4-BE49-F238E27FC236}">
                <a16:creationId xmlns:a16="http://schemas.microsoft.com/office/drawing/2014/main" id="{21FDC138-8CE3-4987-A784-3580B72DFE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7392" y="1225756"/>
            <a:ext cx="5428092" cy="7867540"/>
          </a:xfrm>
          <a:prstGeom prst="rect">
            <a:avLst/>
          </a:prstGeom>
        </p:spPr>
      </p:pic>
      <p:pic>
        <p:nvPicPr>
          <p:cNvPr id="12" name="Immagine 11">
            <a:extLst>
              <a:ext uri="{FF2B5EF4-FFF2-40B4-BE49-F238E27FC236}">
                <a16:creationId xmlns:a16="http://schemas.microsoft.com/office/drawing/2014/main" id="{72FCDD4C-C1C7-44AF-83EA-4E24779F5E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7392" y="683781"/>
            <a:ext cx="5428092" cy="8582772"/>
          </a:xfrm>
          <a:prstGeom prst="rect">
            <a:avLst/>
          </a:prstGeom>
        </p:spPr>
      </p:pic>
      <p:pic>
        <p:nvPicPr>
          <p:cNvPr id="14" name="Immagine 13">
            <a:extLst>
              <a:ext uri="{FF2B5EF4-FFF2-40B4-BE49-F238E27FC236}">
                <a16:creationId xmlns:a16="http://schemas.microsoft.com/office/drawing/2014/main" id="{64A61DC8-E643-4707-943D-9C987A786A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7390" y="597516"/>
            <a:ext cx="5493138" cy="8776096"/>
          </a:xfrm>
          <a:prstGeom prst="rect">
            <a:avLst/>
          </a:prstGeom>
        </p:spPr>
      </p:pic>
      <p:pic>
        <p:nvPicPr>
          <p:cNvPr id="16" name="Immagine 15">
            <a:extLst>
              <a:ext uri="{FF2B5EF4-FFF2-40B4-BE49-F238E27FC236}">
                <a16:creationId xmlns:a16="http://schemas.microsoft.com/office/drawing/2014/main" id="{A76046A4-40ED-4D0A-B1BA-ACF1CD4B9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1386" y="544081"/>
            <a:ext cx="5622968" cy="8824752"/>
          </a:xfrm>
          <a:prstGeom prst="rect">
            <a:avLst/>
          </a:prstGeom>
        </p:spPr>
      </p:pic>
      <p:pic>
        <p:nvPicPr>
          <p:cNvPr id="18" name="Immagine 17">
            <a:extLst>
              <a:ext uri="{FF2B5EF4-FFF2-40B4-BE49-F238E27FC236}">
                <a16:creationId xmlns:a16="http://schemas.microsoft.com/office/drawing/2014/main" id="{2202409C-4CDC-43F9-9FC4-3DD8556586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5123" y="575951"/>
            <a:ext cx="5622968" cy="8798291"/>
          </a:xfrm>
          <a:prstGeom prst="rect">
            <a:avLst/>
          </a:prstGeom>
        </p:spPr>
      </p:pic>
    </p:spTree>
    <p:extLst>
      <p:ext uri="{BB962C8B-B14F-4D97-AF65-F5344CB8AC3E}">
        <p14:creationId xmlns:p14="http://schemas.microsoft.com/office/powerpoint/2010/main" val="375508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7C1F-8232-269D-A79C-3FFFD7AF467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B6E47E8-FB63-672C-FB5B-6C74D09AE2BB}"/>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2"/>
            <a:stretch>
              <a:fillRect/>
            </a:stretch>
          </a:blipFill>
        </p:spPr>
      </p:sp>
      <p:sp>
        <p:nvSpPr>
          <p:cNvPr id="4" name="Freeform 4">
            <a:extLst>
              <a:ext uri="{FF2B5EF4-FFF2-40B4-BE49-F238E27FC236}">
                <a16:creationId xmlns:a16="http://schemas.microsoft.com/office/drawing/2014/main" id="{7B246522-B89C-7CC8-1F0B-6972646D1F9E}"/>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CB2FFDB4-C991-3334-DDC3-CB4CBA6D3A9C}"/>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4"/>
            <a:stretch>
              <a:fillRect/>
            </a:stretch>
          </a:blipFill>
        </p:spPr>
      </p:sp>
      <p:pic>
        <p:nvPicPr>
          <p:cNvPr id="7" name="Immagine 6" descr="ICCD10219798_07638_VE 11081_B.jpg">
            <a:extLst>
              <a:ext uri="{FF2B5EF4-FFF2-40B4-BE49-F238E27FC236}">
                <a16:creationId xmlns:a16="http://schemas.microsoft.com/office/drawing/2014/main" id="{0D7E1AEB-99AE-E705-8648-F47E5141F262}"/>
              </a:ext>
            </a:extLst>
          </p:cNvPr>
          <p:cNvPicPr>
            <a:picLocks noChangeAspect="1"/>
          </p:cNvPicPr>
          <p:nvPr/>
        </p:nvPicPr>
        <p:blipFill>
          <a:blip r:embed="rId5"/>
          <a:stretch>
            <a:fillRect/>
          </a:stretch>
        </p:blipFill>
        <p:spPr>
          <a:xfrm>
            <a:off x="783544" y="1358828"/>
            <a:ext cx="4036861" cy="8035262"/>
          </a:xfrm>
          <a:prstGeom prst="rect">
            <a:avLst/>
          </a:prstGeom>
        </p:spPr>
      </p:pic>
      <p:sp>
        <p:nvSpPr>
          <p:cNvPr id="9" name="CasellaDiTesto 8">
            <a:extLst>
              <a:ext uri="{FF2B5EF4-FFF2-40B4-BE49-F238E27FC236}">
                <a16:creationId xmlns:a16="http://schemas.microsoft.com/office/drawing/2014/main" id="{F8175336-C5E3-9193-AAAD-5A88D3EDC376}"/>
              </a:ext>
            </a:extLst>
          </p:cNvPr>
          <p:cNvSpPr txBox="1"/>
          <p:nvPr/>
        </p:nvSpPr>
        <p:spPr>
          <a:xfrm>
            <a:off x="914400" y="9387840"/>
            <a:ext cx="39014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dirty="0">
                <a:latin typeface="Gadugi"/>
                <a:ea typeface="Calibri"/>
                <a:cs typeface="Calibri"/>
              </a:rPr>
              <a:t>Attilio Amerio</a:t>
            </a:r>
          </a:p>
          <a:p>
            <a:r>
              <a:rPr lang="it-IT" sz="1600" dirty="0">
                <a:latin typeface="Gadugi"/>
                <a:ea typeface="Calibri"/>
                <a:cs typeface="Calibri"/>
              </a:rPr>
              <a:t>Esposizione Agricola Industriale, 1902</a:t>
            </a:r>
          </a:p>
        </p:txBody>
      </p:sp>
      <p:pic>
        <p:nvPicPr>
          <p:cNvPr id="10" name="Immagine 9" descr="ICCD11488452_12619_VE 54409_B.jpg">
            <a:extLst>
              <a:ext uri="{FF2B5EF4-FFF2-40B4-BE49-F238E27FC236}">
                <a16:creationId xmlns:a16="http://schemas.microsoft.com/office/drawing/2014/main" id="{6238F921-284B-98D6-4385-BDC57FC22ED4}"/>
              </a:ext>
            </a:extLst>
          </p:cNvPr>
          <p:cNvPicPr>
            <a:picLocks noChangeAspect="1"/>
          </p:cNvPicPr>
          <p:nvPr/>
        </p:nvPicPr>
        <p:blipFill>
          <a:blip r:embed="rId6"/>
          <a:stretch>
            <a:fillRect/>
          </a:stretch>
        </p:blipFill>
        <p:spPr>
          <a:xfrm>
            <a:off x="3768852" y="653796"/>
            <a:ext cx="4242816" cy="8613648"/>
          </a:xfrm>
          <a:prstGeom prst="rect">
            <a:avLst/>
          </a:prstGeom>
        </p:spPr>
      </p:pic>
      <p:sp>
        <p:nvSpPr>
          <p:cNvPr id="11" name="CasellaDiTesto 10">
            <a:extLst>
              <a:ext uri="{FF2B5EF4-FFF2-40B4-BE49-F238E27FC236}">
                <a16:creationId xmlns:a16="http://schemas.microsoft.com/office/drawing/2014/main" id="{1DE3E70D-CCA9-AB13-4BB1-420DB161E6C2}"/>
              </a:ext>
            </a:extLst>
          </p:cNvPr>
          <p:cNvSpPr txBox="1"/>
          <p:nvPr/>
        </p:nvSpPr>
        <p:spPr>
          <a:xfrm>
            <a:off x="3764280" y="9387840"/>
            <a:ext cx="40233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latin typeface="Gadugi"/>
                <a:ea typeface="Calibri"/>
                <a:cs typeface="Calibri"/>
              </a:rPr>
              <a:t>Ottorino Romagnosi, Inaugurazione del nuovo ponte sul Po, 1908</a:t>
            </a:r>
          </a:p>
          <a:p>
            <a:pPr algn="l"/>
            <a:endParaRPr lang="it-IT">
              <a:ea typeface="Calibri"/>
              <a:cs typeface="Calibri"/>
            </a:endParaRPr>
          </a:p>
        </p:txBody>
      </p:sp>
      <p:pic>
        <p:nvPicPr>
          <p:cNvPr id="12" name="Immagine 11" descr="ICCD11552401_11978_VE 54373_B.jpg">
            <a:extLst>
              <a:ext uri="{FF2B5EF4-FFF2-40B4-BE49-F238E27FC236}">
                <a16:creationId xmlns:a16="http://schemas.microsoft.com/office/drawing/2014/main" id="{3BF711F7-6AB2-DD15-C0CA-50214FE71F8A}"/>
              </a:ext>
            </a:extLst>
          </p:cNvPr>
          <p:cNvPicPr>
            <a:picLocks noChangeAspect="1"/>
          </p:cNvPicPr>
          <p:nvPr/>
        </p:nvPicPr>
        <p:blipFill>
          <a:blip r:embed="rId7"/>
          <a:stretch>
            <a:fillRect/>
          </a:stretch>
        </p:blipFill>
        <p:spPr>
          <a:xfrm>
            <a:off x="6312408" y="1926336"/>
            <a:ext cx="3956304" cy="6434328"/>
          </a:xfrm>
          <a:prstGeom prst="rect">
            <a:avLst/>
          </a:prstGeom>
        </p:spPr>
      </p:pic>
      <p:sp>
        <p:nvSpPr>
          <p:cNvPr id="15" name="CasellaDiTesto 14">
            <a:extLst>
              <a:ext uri="{FF2B5EF4-FFF2-40B4-BE49-F238E27FC236}">
                <a16:creationId xmlns:a16="http://schemas.microsoft.com/office/drawing/2014/main" id="{44A4A4A5-E216-3F45-EB37-CCCA1AF07FA7}"/>
              </a:ext>
            </a:extLst>
          </p:cNvPr>
          <p:cNvSpPr txBox="1"/>
          <p:nvPr/>
        </p:nvSpPr>
        <p:spPr>
          <a:xfrm>
            <a:off x="8138160" y="8519160"/>
            <a:ext cx="225552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latin typeface="Gadugi"/>
                <a:ea typeface="Calibri"/>
                <a:cs typeface="Calibri"/>
              </a:rPr>
              <a:t>Osvaldo Ballerio, Automobili e velocipedi </a:t>
            </a:r>
            <a:endParaRPr lang="it-IT"/>
          </a:p>
          <a:p>
            <a:r>
              <a:rPr lang="it-IT">
                <a:latin typeface="Gadugi"/>
                <a:ea typeface="Calibri"/>
                <a:cs typeface="Calibri"/>
              </a:rPr>
              <a:t>F.lli Marchand, 1900-1907</a:t>
            </a:r>
            <a:endParaRPr lang="it-IT"/>
          </a:p>
          <a:p>
            <a:endParaRPr lang="it-IT">
              <a:ea typeface="Calibri"/>
              <a:cs typeface="Calibri"/>
            </a:endParaRPr>
          </a:p>
          <a:p>
            <a:pPr algn="l"/>
            <a:endParaRPr lang="it-IT">
              <a:ea typeface="Calibri"/>
              <a:cs typeface="Calibri"/>
            </a:endParaRPr>
          </a:p>
        </p:txBody>
      </p:sp>
      <p:pic>
        <p:nvPicPr>
          <p:cNvPr id="16" name="Immagine 15" descr="ICCD11379226_12047_VE 47545_B.jpg">
            <a:extLst>
              <a:ext uri="{FF2B5EF4-FFF2-40B4-BE49-F238E27FC236}">
                <a16:creationId xmlns:a16="http://schemas.microsoft.com/office/drawing/2014/main" id="{C1AA5C05-8578-0BD2-71A2-86214DF777B2}"/>
              </a:ext>
            </a:extLst>
          </p:cNvPr>
          <p:cNvPicPr>
            <a:picLocks noChangeAspect="1"/>
          </p:cNvPicPr>
          <p:nvPr/>
        </p:nvPicPr>
        <p:blipFill>
          <a:blip r:embed="rId8"/>
          <a:stretch>
            <a:fillRect/>
          </a:stretch>
        </p:blipFill>
        <p:spPr>
          <a:xfrm>
            <a:off x="8537448" y="1362456"/>
            <a:ext cx="4413504" cy="6251448"/>
          </a:xfrm>
          <a:prstGeom prst="rect">
            <a:avLst/>
          </a:prstGeom>
        </p:spPr>
      </p:pic>
      <p:sp>
        <p:nvSpPr>
          <p:cNvPr id="17" name="CasellaDiTesto 16">
            <a:extLst>
              <a:ext uri="{FF2B5EF4-FFF2-40B4-BE49-F238E27FC236}">
                <a16:creationId xmlns:a16="http://schemas.microsoft.com/office/drawing/2014/main" id="{C1DF6FB4-CF37-3CDA-BDAA-5A560944F3A6}"/>
              </a:ext>
            </a:extLst>
          </p:cNvPr>
          <p:cNvSpPr txBox="1"/>
          <p:nvPr/>
        </p:nvSpPr>
        <p:spPr>
          <a:xfrm>
            <a:off x="10530840" y="7757159"/>
            <a:ext cx="24231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1800" b="0" i="0" dirty="0">
                <a:latin typeface="Calibri"/>
                <a:ea typeface="Calibri"/>
                <a:cs typeface="Calibri"/>
              </a:rPr>
              <a:t>Adolfo Busi, Rabarbaro all'uovo Distilleria Nani Pizzi Piacenza, 1922 </a:t>
            </a:r>
            <a:endParaRPr lang="it-IT" dirty="0"/>
          </a:p>
        </p:txBody>
      </p:sp>
      <p:pic>
        <p:nvPicPr>
          <p:cNvPr id="18" name="Immagine 17" descr="ICCD11438354_05228_VE 45372_B.jpg">
            <a:extLst>
              <a:ext uri="{FF2B5EF4-FFF2-40B4-BE49-F238E27FC236}">
                <a16:creationId xmlns:a16="http://schemas.microsoft.com/office/drawing/2014/main" id="{1B4EB1E6-7756-0FC6-58AA-D9B997E97AFA}"/>
              </a:ext>
            </a:extLst>
          </p:cNvPr>
          <p:cNvPicPr>
            <a:picLocks noChangeAspect="1"/>
          </p:cNvPicPr>
          <p:nvPr/>
        </p:nvPicPr>
        <p:blipFill>
          <a:blip r:embed="rId9"/>
          <a:stretch>
            <a:fillRect/>
          </a:stretch>
        </p:blipFill>
        <p:spPr>
          <a:xfrm>
            <a:off x="11742420" y="3420534"/>
            <a:ext cx="4410456" cy="6114288"/>
          </a:xfrm>
          <a:prstGeom prst="rect">
            <a:avLst/>
          </a:prstGeom>
        </p:spPr>
      </p:pic>
      <p:sp>
        <p:nvSpPr>
          <p:cNvPr id="19" name="CasellaDiTesto 18">
            <a:extLst>
              <a:ext uri="{FF2B5EF4-FFF2-40B4-BE49-F238E27FC236}">
                <a16:creationId xmlns:a16="http://schemas.microsoft.com/office/drawing/2014/main" id="{685136D5-D077-6551-6666-4FA916EDFBD6}"/>
              </a:ext>
            </a:extLst>
          </p:cNvPr>
          <p:cNvSpPr txBox="1"/>
          <p:nvPr/>
        </p:nvSpPr>
        <p:spPr>
          <a:xfrm>
            <a:off x="13136880" y="2545080"/>
            <a:ext cx="1905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ea typeface="Calibri"/>
                <a:cs typeface="Calibri"/>
              </a:rPr>
              <a:t>Argo, 3° Mostra Nazionale Uve da Tavola, 1936</a:t>
            </a:r>
          </a:p>
          <a:p>
            <a:pPr algn="l"/>
            <a:endParaRPr lang="it-IT" dirty="0">
              <a:ea typeface="Calibri"/>
              <a:cs typeface="Calibri"/>
            </a:endParaRPr>
          </a:p>
        </p:txBody>
      </p:sp>
      <p:pic>
        <p:nvPicPr>
          <p:cNvPr id="20" name="Immagine 19" descr="ICCD11421586_17614_VE 42875_B.jpg">
            <a:extLst>
              <a:ext uri="{FF2B5EF4-FFF2-40B4-BE49-F238E27FC236}">
                <a16:creationId xmlns:a16="http://schemas.microsoft.com/office/drawing/2014/main" id="{F9000AF8-5CD3-F51A-9A29-F4050409E2A5}"/>
              </a:ext>
            </a:extLst>
          </p:cNvPr>
          <p:cNvPicPr>
            <a:picLocks noChangeAspect="1"/>
          </p:cNvPicPr>
          <p:nvPr/>
        </p:nvPicPr>
        <p:blipFill>
          <a:blip r:embed="rId10"/>
          <a:stretch>
            <a:fillRect/>
          </a:stretch>
        </p:blipFill>
        <p:spPr>
          <a:xfrm>
            <a:off x="12156736" y="1358828"/>
            <a:ext cx="4965192" cy="7190232"/>
          </a:xfrm>
          <a:prstGeom prst="rect">
            <a:avLst/>
          </a:prstGeom>
        </p:spPr>
      </p:pic>
      <p:sp>
        <p:nvSpPr>
          <p:cNvPr id="21" name="CasellaDiTesto 20">
            <a:extLst>
              <a:ext uri="{FF2B5EF4-FFF2-40B4-BE49-F238E27FC236}">
                <a16:creationId xmlns:a16="http://schemas.microsoft.com/office/drawing/2014/main" id="{E530683C-99C0-FAAC-2AA2-D087E3FF5509}"/>
              </a:ext>
            </a:extLst>
          </p:cNvPr>
          <p:cNvSpPr txBox="1"/>
          <p:nvPr/>
        </p:nvSpPr>
        <p:spPr>
          <a:xfrm>
            <a:off x="16188646" y="8563851"/>
            <a:ext cx="208788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ea typeface="Calibri"/>
                <a:cs typeface="Calibri"/>
              </a:rPr>
              <a:t>Danilo </a:t>
            </a:r>
            <a:r>
              <a:rPr lang="it-IT" dirty="0" err="1">
                <a:ea typeface="Calibri"/>
                <a:cs typeface="Calibri"/>
              </a:rPr>
              <a:t>Nubioli</a:t>
            </a:r>
            <a:r>
              <a:rPr lang="it-IT" dirty="0">
                <a:ea typeface="Calibri"/>
                <a:cs typeface="Calibri"/>
              </a:rPr>
              <a:t>, </a:t>
            </a:r>
            <a:endParaRPr lang="it-IT" dirty="0"/>
          </a:p>
          <a:p>
            <a:r>
              <a:rPr lang="it-IT" dirty="0">
                <a:ea typeface="Calibri"/>
                <a:cs typeface="Calibri"/>
              </a:rPr>
              <a:t>1° Mostra Internazionale degli idrocarburi, 1956</a:t>
            </a:r>
            <a:endParaRPr lang="it-IT" dirty="0"/>
          </a:p>
          <a:p>
            <a:pPr algn="l"/>
            <a:endParaRPr lang="it-IT" dirty="0">
              <a:ea typeface="Calibri"/>
              <a:cs typeface="Calibri"/>
            </a:endParaRPr>
          </a:p>
        </p:txBody>
      </p:sp>
    </p:spTree>
    <p:extLst>
      <p:ext uri="{BB962C8B-B14F-4D97-AF65-F5344CB8AC3E}">
        <p14:creationId xmlns:p14="http://schemas.microsoft.com/office/powerpoint/2010/main" val="17901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2"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5" grpId="0"/>
      <p:bldP spid="17" grpId="0"/>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5DC41-E0B0-46B5-CFE5-BFC559AA37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4833B5-BF6F-B131-CE2F-D537B9430714}"/>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B0985A56-53E7-41F3-1EE3-437D294369FA}"/>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40F93E19-E5DD-833B-1EEB-7EC54DE09821}"/>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7543E99B-17A6-4D2D-126C-2FEF7F1A637B}"/>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830FBF38-0B1E-A91B-D758-102A8784EE43}"/>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11" name="CasellaDiTesto 10">
            <a:extLst>
              <a:ext uri="{FF2B5EF4-FFF2-40B4-BE49-F238E27FC236}">
                <a16:creationId xmlns:a16="http://schemas.microsoft.com/office/drawing/2014/main" id="{D9E4BD06-57EC-1570-2B6A-8F0DE22373DD}"/>
              </a:ext>
            </a:extLst>
          </p:cNvPr>
          <p:cNvSpPr txBox="1"/>
          <p:nvPr/>
        </p:nvSpPr>
        <p:spPr>
          <a:xfrm>
            <a:off x="646980" y="919539"/>
            <a:ext cx="630691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b="1">
                <a:latin typeface="Gadugi"/>
                <a:ea typeface="Calibri"/>
                <a:cs typeface="Calibri"/>
              </a:rPr>
              <a:t>MANIFESTO PUBBLICITARIO</a:t>
            </a:r>
          </a:p>
          <a:p>
            <a:endParaRPr lang="it-IT" sz="2400">
              <a:latin typeface="Calibri"/>
              <a:ea typeface="Calibri"/>
              <a:cs typeface="Calibri"/>
            </a:endParaRPr>
          </a:p>
        </p:txBody>
      </p:sp>
      <p:sp>
        <p:nvSpPr>
          <p:cNvPr id="13" name="CasellaDiTesto 12">
            <a:extLst>
              <a:ext uri="{FF2B5EF4-FFF2-40B4-BE49-F238E27FC236}">
                <a16:creationId xmlns:a16="http://schemas.microsoft.com/office/drawing/2014/main" id="{526C94EC-C6AA-7B0A-A3C5-B18DFADFD086}"/>
              </a:ext>
            </a:extLst>
          </p:cNvPr>
          <p:cNvSpPr txBox="1"/>
          <p:nvPr/>
        </p:nvSpPr>
        <p:spPr>
          <a:xfrm>
            <a:off x="3798376" y="3673567"/>
            <a:ext cx="295225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3200" b="1" dirty="0">
                <a:latin typeface="Gadugi"/>
                <a:ea typeface="Calibri"/>
                <a:cs typeface="Calibri"/>
              </a:rPr>
              <a:t>COLLEZIONE</a:t>
            </a:r>
          </a:p>
          <a:p>
            <a:endParaRPr lang="it-IT" sz="2400" dirty="0">
              <a:latin typeface="Gadugi"/>
              <a:ea typeface="Calibri"/>
              <a:cs typeface="Calibri"/>
            </a:endParaRPr>
          </a:p>
          <a:p>
            <a:endParaRPr lang="it-IT" dirty="0">
              <a:latin typeface="Calibri"/>
              <a:ea typeface="Calibri"/>
              <a:cs typeface="Calibri"/>
            </a:endParaRPr>
          </a:p>
        </p:txBody>
      </p:sp>
      <p:sp>
        <p:nvSpPr>
          <p:cNvPr id="7" name="CasellaDiTesto 6">
            <a:extLst>
              <a:ext uri="{FF2B5EF4-FFF2-40B4-BE49-F238E27FC236}">
                <a16:creationId xmlns:a16="http://schemas.microsoft.com/office/drawing/2014/main" id="{415742FC-D19A-36E3-3182-C010583E4EFB}"/>
              </a:ext>
            </a:extLst>
          </p:cNvPr>
          <p:cNvSpPr txBox="1"/>
          <p:nvPr/>
        </p:nvSpPr>
        <p:spPr>
          <a:xfrm flipH="1">
            <a:off x="6658397" y="6607008"/>
            <a:ext cx="42062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b="1">
                <a:latin typeface="Gadugi"/>
                <a:ea typeface="Calibri"/>
                <a:cs typeface="Calibri"/>
              </a:rPr>
              <a:t>MUSEO</a:t>
            </a:r>
          </a:p>
          <a:p>
            <a:endParaRPr lang="it-IT" sz="2400">
              <a:latin typeface="Gadugi"/>
              <a:ea typeface="Calibri"/>
              <a:cs typeface="Calibri"/>
            </a:endParaRPr>
          </a:p>
        </p:txBody>
      </p:sp>
      <p:sp>
        <p:nvSpPr>
          <p:cNvPr id="8" name="CasellaDiTesto 7">
            <a:extLst>
              <a:ext uri="{FF2B5EF4-FFF2-40B4-BE49-F238E27FC236}">
                <a16:creationId xmlns:a16="http://schemas.microsoft.com/office/drawing/2014/main" id="{1C99EFD9-00B9-03DF-ADAF-466D42E486BB}"/>
              </a:ext>
            </a:extLst>
          </p:cNvPr>
          <p:cNvSpPr txBox="1"/>
          <p:nvPr/>
        </p:nvSpPr>
        <p:spPr>
          <a:xfrm>
            <a:off x="657993" y="1624335"/>
            <a:ext cx="629865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dirty="0">
                <a:latin typeface="Rockwell Condensed" panose="02060603050405020104" pitchFamily="18" charset="0"/>
                <a:ea typeface="Gadugi"/>
              </a:rPr>
              <a:t>È un foglio di carta stampato, affisso </a:t>
            </a:r>
          </a:p>
          <a:p>
            <a:r>
              <a:rPr lang="it-IT" sz="2800" dirty="0">
                <a:latin typeface="Rockwell Condensed" panose="02060603050405020104" pitchFamily="18" charset="0"/>
                <a:ea typeface="Gadugi"/>
              </a:rPr>
              <a:t>in un luogo pubblico per comunicare </a:t>
            </a:r>
          </a:p>
          <a:p>
            <a:r>
              <a:rPr lang="it-IT" sz="2800" dirty="0">
                <a:latin typeface="Rockwell Condensed" panose="02060603050405020104" pitchFamily="18" charset="0"/>
                <a:ea typeface="Gadugi"/>
              </a:rPr>
              <a:t>un messaggio o per fare pubblicità </a:t>
            </a:r>
          </a:p>
          <a:p>
            <a:r>
              <a:rPr lang="it-IT" sz="2800" dirty="0">
                <a:latin typeface="Rockwell Condensed" panose="02060603050405020104" pitchFamily="18" charset="0"/>
                <a:ea typeface="Gadugi"/>
              </a:rPr>
              <a:t>a un prodotto, a un evento, a un servizio</a:t>
            </a:r>
            <a:r>
              <a:rPr lang="it-IT" sz="2600" dirty="0">
                <a:latin typeface="Gadugi"/>
                <a:ea typeface="Gadugi"/>
              </a:rPr>
              <a:t>.</a:t>
            </a:r>
            <a:endParaRPr lang="it-IT" sz="2600" dirty="0"/>
          </a:p>
        </p:txBody>
      </p:sp>
      <p:sp>
        <p:nvSpPr>
          <p:cNvPr id="9" name="CasellaDiTesto 8">
            <a:extLst>
              <a:ext uri="{FF2B5EF4-FFF2-40B4-BE49-F238E27FC236}">
                <a16:creationId xmlns:a16="http://schemas.microsoft.com/office/drawing/2014/main" id="{084CC12F-1311-2663-A41C-83C89F5B4366}"/>
              </a:ext>
            </a:extLst>
          </p:cNvPr>
          <p:cNvSpPr txBox="1"/>
          <p:nvPr/>
        </p:nvSpPr>
        <p:spPr>
          <a:xfrm>
            <a:off x="3733800" y="4229100"/>
            <a:ext cx="729152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dirty="0">
                <a:latin typeface="Rockwell Condensed" panose="02060603050405020104" pitchFamily="18" charset="0"/>
                <a:ea typeface="Gadugi"/>
              </a:rPr>
              <a:t>Collezionare è un modo per iniziare </a:t>
            </a:r>
          </a:p>
          <a:p>
            <a:r>
              <a:rPr lang="it-IT" sz="2800" dirty="0">
                <a:latin typeface="Rockwell Condensed" panose="02060603050405020104" pitchFamily="18" charset="0"/>
                <a:ea typeface="Gadugi"/>
              </a:rPr>
              <a:t>una conversazione sul mondo.</a:t>
            </a:r>
            <a:endParaRPr lang="en-US" sz="2800" dirty="0">
              <a:latin typeface="Rockwell Condensed" panose="02060603050405020104" pitchFamily="18" charset="0"/>
              <a:ea typeface="Gadugi"/>
            </a:endParaRPr>
          </a:p>
          <a:p>
            <a:r>
              <a:rPr lang="it-IT" sz="2800" dirty="0">
                <a:latin typeface="Rockwell Condensed" panose="02060603050405020104" pitchFamily="18" charset="0"/>
                <a:ea typeface="Gadugi"/>
              </a:rPr>
              <a:t>Le cose sono strumenti sorprendenti </a:t>
            </a:r>
          </a:p>
          <a:p>
            <a:r>
              <a:rPr lang="it-IT" sz="2800" dirty="0">
                <a:latin typeface="Rockwell Condensed" panose="02060603050405020104" pitchFamily="18" charset="0"/>
                <a:ea typeface="Gadugi"/>
              </a:rPr>
              <a:t>per raccontare storie, narrare costruzioni, </a:t>
            </a:r>
          </a:p>
          <a:p>
            <a:r>
              <a:rPr lang="it-IT" sz="2800" dirty="0">
                <a:latin typeface="Rockwell Condensed" panose="02060603050405020104" pitchFamily="18" charset="0"/>
                <a:ea typeface="Gadugi"/>
              </a:rPr>
              <a:t>rilevare contrasti e procedere per comparazioni.</a:t>
            </a:r>
            <a:endParaRPr lang="it-IT" sz="2800" dirty="0">
              <a:latin typeface="Rockwell Condensed" panose="02060603050405020104" pitchFamily="18" charset="0"/>
            </a:endParaRPr>
          </a:p>
        </p:txBody>
      </p:sp>
      <p:sp>
        <p:nvSpPr>
          <p:cNvPr id="12" name="CasellaDiTesto 11">
            <a:extLst>
              <a:ext uri="{FF2B5EF4-FFF2-40B4-BE49-F238E27FC236}">
                <a16:creationId xmlns:a16="http://schemas.microsoft.com/office/drawing/2014/main" id="{3AD12D37-F2F1-78DA-4C50-C95B0602EFD1}"/>
              </a:ext>
            </a:extLst>
          </p:cNvPr>
          <p:cNvSpPr txBox="1"/>
          <p:nvPr/>
        </p:nvSpPr>
        <p:spPr>
          <a:xfrm>
            <a:off x="6660693" y="7328782"/>
            <a:ext cx="505838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latin typeface="Rockwell Condensed" panose="02060603050405020104" pitchFamily="18" charset="0"/>
                <a:ea typeface="Gadugi"/>
              </a:rPr>
              <a:t>È una struttura permanente </a:t>
            </a:r>
          </a:p>
          <a:p>
            <a:pPr algn="just"/>
            <a:r>
              <a:rPr lang="it-IT" sz="2800" dirty="0">
                <a:latin typeface="Rockwell Condensed" panose="02060603050405020104" pitchFamily="18" charset="0"/>
                <a:ea typeface="Gadugi"/>
              </a:rPr>
              <a:t>che acquisisce, conserva, ordina ed espone beni culturali per finalità di educazione e di studio.</a:t>
            </a:r>
            <a:endParaRPr lang="it-IT" sz="2800" dirty="0">
              <a:latin typeface="Rockwell Condensed" panose="02060603050405020104" pitchFamily="18" charset="0"/>
            </a:endParaRPr>
          </a:p>
        </p:txBody>
      </p:sp>
      <p:sp>
        <p:nvSpPr>
          <p:cNvPr id="15" name="Rettangolo con angoli arrotondati 14">
            <a:extLst>
              <a:ext uri="{FF2B5EF4-FFF2-40B4-BE49-F238E27FC236}">
                <a16:creationId xmlns:a16="http://schemas.microsoft.com/office/drawing/2014/main" id="{70ED5932-2425-C677-4749-20415002821C}"/>
              </a:ext>
            </a:extLst>
          </p:cNvPr>
          <p:cNvSpPr/>
          <p:nvPr/>
        </p:nvSpPr>
        <p:spPr>
          <a:xfrm>
            <a:off x="11125276" y="1613582"/>
            <a:ext cx="6882319" cy="523687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5">
            <a:extLst>
              <a:ext uri="{FF2B5EF4-FFF2-40B4-BE49-F238E27FC236}">
                <a16:creationId xmlns:a16="http://schemas.microsoft.com/office/drawing/2014/main" id="{C9C2A219-8DC5-9506-ABEA-3E39E11104A2}"/>
              </a:ext>
            </a:extLst>
          </p:cNvPr>
          <p:cNvSpPr txBox="1"/>
          <p:nvPr/>
        </p:nvSpPr>
        <p:spPr>
          <a:xfrm>
            <a:off x="11367505" y="1987315"/>
            <a:ext cx="6236897" cy="44627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latin typeface="Gadugi"/>
                <a:ea typeface="Gadugi"/>
              </a:rPr>
              <a:t>COLLEZIONE SALCE</a:t>
            </a:r>
            <a:endParaRPr lang="it-IT" sz="3200" b="1" dirty="0">
              <a:latin typeface="Gadugi"/>
              <a:ea typeface="Calibri"/>
              <a:cs typeface="Calibri"/>
            </a:endParaRPr>
          </a:p>
          <a:p>
            <a:pPr algn="ctr"/>
            <a:endParaRPr lang="en-US" sz="2800" b="1" dirty="0">
              <a:latin typeface="Gadugi"/>
              <a:ea typeface="Gadugi"/>
            </a:endParaRPr>
          </a:p>
          <a:p>
            <a:pPr algn="ctr"/>
            <a:r>
              <a:rPr lang="en-US" sz="3200" dirty="0" err="1">
                <a:latin typeface="Rockwell Condensed" panose="02060603050405020104" pitchFamily="18" charset="0"/>
                <a:ea typeface="Gadugi"/>
              </a:rPr>
              <a:t>Repertorio</a:t>
            </a:r>
            <a:r>
              <a:rPr lang="en-US" sz="3200" dirty="0">
                <a:latin typeface="Rockwell Condensed" panose="02060603050405020104" pitchFamily="18" charset="0"/>
                <a:ea typeface="Gadugi"/>
              </a:rPr>
              <a:t> </a:t>
            </a:r>
            <a:endParaRPr lang="it-IT" sz="3200" dirty="0">
              <a:latin typeface="Rockwell Condensed" panose="02060603050405020104" pitchFamily="18" charset="0"/>
              <a:ea typeface="Calibri"/>
              <a:cs typeface="Calibri"/>
            </a:endParaRPr>
          </a:p>
          <a:p>
            <a:pPr algn="ctr"/>
            <a:r>
              <a:rPr lang="en-US" sz="3200" dirty="0" err="1">
                <a:latin typeface="Rockwell Condensed" panose="02060603050405020104" pitchFamily="18" charset="0"/>
                <a:ea typeface="Gadugi"/>
              </a:rPr>
              <a:t>della</a:t>
            </a:r>
            <a:r>
              <a:rPr lang="en-US" sz="3200" dirty="0">
                <a:latin typeface="Rockwell Condensed" panose="02060603050405020104" pitchFamily="18" charset="0"/>
                <a:ea typeface="Gadugi"/>
              </a:rPr>
              <a:t> </a:t>
            </a:r>
            <a:r>
              <a:rPr lang="en-US" sz="3200" b="1" dirty="0" err="1">
                <a:latin typeface="Rockwell Condensed" panose="02060603050405020104" pitchFamily="18" charset="0"/>
                <a:ea typeface="Gadugi"/>
              </a:rPr>
              <a:t>cultura</a:t>
            </a:r>
            <a:r>
              <a:rPr lang="en-US" sz="3200" b="1" dirty="0">
                <a:latin typeface="Rockwell Condensed" panose="02060603050405020104" pitchFamily="18" charset="0"/>
                <a:ea typeface="Gadugi"/>
              </a:rPr>
              <a:t> </a:t>
            </a:r>
            <a:r>
              <a:rPr lang="en-US" sz="3200" b="1" dirty="0" err="1">
                <a:latin typeface="Rockwell Condensed" panose="02060603050405020104" pitchFamily="18" charset="0"/>
                <a:ea typeface="Gadugi"/>
              </a:rPr>
              <a:t>dei</a:t>
            </a:r>
            <a:r>
              <a:rPr lang="en-US" sz="3200" b="1" dirty="0">
                <a:latin typeface="Rockwell Condensed" panose="02060603050405020104" pitchFamily="18" charset="0"/>
                <a:ea typeface="Gadugi"/>
              </a:rPr>
              <a:t> </a:t>
            </a:r>
            <a:r>
              <a:rPr lang="en-US" sz="3200" b="1" dirty="0" err="1">
                <a:latin typeface="Rockwell Condensed" panose="02060603050405020104" pitchFamily="18" charset="0"/>
                <a:ea typeface="Gadugi"/>
              </a:rPr>
              <a:t>consumi</a:t>
            </a:r>
            <a:r>
              <a:rPr lang="en-US" sz="3200" dirty="0">
                <a:latin typeface="Rockwell Condensed" panose="02060603050405020104" pitchFamily="18" charset="0"/>
                <a:ea typeface="Gadugi"/>
              </a:rPr>
              <a:t> </a:t>
            </a:r>
          </a:p>
          <a:p>
            <a:pPr algn="ctr"/>
            <a:r>
              <a:rPr lang="en-US" sz="3200" dirty="0">
                <a:latin typeface="Rockwell Condensed" panose="02060603050405020104" pitchFamily="18" charset="0"/>
                <a:ea typeface="Gadugi"/>
              </a:rPr>
              <a:t>e </a:t>
            </a:r>
            <a:r>
              <a:rPr lang="en-US" sz="3200" dirty="0" err="1">
                <a:latin typeface="Rockwell Condensed" panose="02060603050405020104" pitchFamily="18" charset="0"/>
                <a:ea typeface="Gadugi"/>
              </a:rPr>
              <a:t>della</a:t>
            </a:r>
            <a:r>
              <a:rPr lang="en-US" sz="3200" dirty="0">
                <a:latin typeface="Rockwell Condensed" panose="02060603050405020104" pitchFamily="18" charset="0"/>
                <a:ea typeface="Gadugi"/>
              </a:rPr>
              <a:t> </a:t>
            </a:r>
            <a:r>
              <a:rPr lang="en-US" sz="3200" b="1" dirty="0" err="1">
                <a:latin typeface="Rockwell Condensed" panose="02060603050405020104" pitchFamily="18" charset="0"/>
                <a:ea typeface="Gadugi"/>
              </a:rPr>
              <a:t>cultura</a:t>
            </a:r>
            <a:r>
              <a:rPr lang="en-US" sz="3200" b="1" dirty="0">
                <a:latin typeface="Rockwell Condensed" panose="02060603050405020104" pitchFamily="18" charset="0"/>
                <a:ea typeface="Gadugi"/>
              </a:rPr>
              <a:t> di </a:t>
            </a:r>
            <a:r>
              <a:rPr lang="en-US" sz="3200" b="1" dirty="0" err="1">
                <a:latin typeface="Rockwell Condensed" panose="02060603050405020104" pitchFamily="18" charset="0"/>
                <a:ea typeface="Gadugi"/>
              </a:rPr>
              <a:t>massa</a:t>
            </a:r>
            <a:r>
              <a:rPr lang="en-US" sz="3200" b="1" dirty="0">
                <a:latin typeface="Rockwell Condensed" panose="02060603050405020104" pitchFamily="18" charset="0"/>
                <a:ea typeface="Gadugi"/>
              </a:rPr>
              <a:t> </a:t>
            </a:r>
            <a:endParaRPr lang="it-IT" sz="3200" b="1" dirty="0">
              <a:latin typeface="Rockwell Condensed" panose="02060603050405020104" pitchFamily="18" charset="0"/>
              <a:ea typeface="Calibri"/>
              <a:cs typeface="Calibri"/>
            </a:endParaRPr>
          </a:p>
          <a:p>
            <a:pPr algn="ctr"/>
            <a:r>
              <a:rPr lang="en-US" sz="3200" dirty="0" err="1">
                <a:latin typeface="Rockwell Condensed" panose="02060603050405020104" pitchFamily="18" charset="0"/>
                <a:ea typeface="Gadugi"/>
              </a:rPr>
              <a:t>che</a:t>
            </a:r>
            <a:r>
              <a:rPr lang="en-US" sz="3200" dirty="0">
                <a:latin typeface="Rockwell Condensed" panose="02060603050405020104" pitchFamily="18" charset="0"/>
                <a:ea typeface="Gadugi"/>
              </a:rPr>
              <a:t> </a:t>
            </a:r>
            <a:r>
              <a:rPr lang="en-US" sz="3200" dirty="0" err="1">
                <a:latin typeface="Rockwell Condensed" panose="02060603050405020104" pitchFamily="18" charset="0"/>
                <a:ea typeface="Gadugi"/>
              </a:rPr>
              <a:t>determina</a:t>
            </a:r>
            <a:r>
              <a:rPr lang="en-US" sz="3200" dirty="0">
                <a:latin typeface="Rockwell Condensed" panose="02060603050405020104" pitchFamily="18" charset="0"/>
                <a:ea typeface="Gadugi"/>
              </a:rPr>
              <a:t> una </a:t>
            </a:r>
            <a:r>
              <a:rPr lang="en-US" sz="3200" dirty="0" err="1">
                <a:latin typeface="Rockwell Condensed" panose="02060603050405020104" pitchFamily="18" charset="0"/>
                <a:ea typeface="Gadugi"/>
              </a:rPr>
              <a:t>nuova</a:t>
            </a:r>
            <a:endParaRPr lang="it-IT" sz="3200" dirty="0">
              <a:latin typeface="Rockwell Condensed" panose="02060603050405020104" pitchFamily="18" charset="0"/>
              <a:ea typeface="Calibri"/>
              <a:cs typeface="Calibri"/>
            </a:endParaRPr>
          </a:p>
          <a:p>
            <a:pPr algn="ctr"/>
            <a:r>
              <a:rPr lang="en-US" sz="3200" dirty="0">
                <a:latin typeface="Rockwell Condensed" panose="02060603050405020104" pitchFamily="18" charset="0"/>
                <a:ea typeface="Gadugi"/>
              </a:rPr>
              <a:t> </a:t>
            </a:r>
            <a:r>
              <a:rPr lang="en-US" sz="3200" b="1" dirty="0" err="1">
                <a:latin typeface="Rockwell Condensed" panose="02060603050405020104" pitchFamily="18" charset="0"/>
                <a:ea typeface="Gadugi"/>
              </a:rPr>
              <a:t>evocazione</a:t>
            </a:r>
            <a:r>
              <a:rPr lang="en-US" sz="3200" b="1" dirty="0">
                <a:latin typeface="Rockwell Condensed" panose="02060603050405020104" pitchFamily="18" charset="0"/>
                <a:ea typeface="Gadugi"/>
              </a:rPr>
              <a:t> del </a:t>
            </a:r>
            <a:r>
              <a:rPr lang="en-US" sz="3200" b="1" dirty="0" err="1">
                <a:latin typeface="Rockwell Condensed" panose="02060603050405020104" pitchFamily="18" charset="0"/>
                <a:ea typeface="Gadugi"/>
              </a:rPr>
              <a:t>passato</a:t>
            </a:r>
            <a:r>
              <a:rPr lang="en-US" sz="3200" b="1" dirty="0">
                <a:latin typeface="Rockwell Condensed" panose="02060603050405020104" pitchFamily="18" charset="0"/>
                <a:ea typeface="Gadugi"/>
              </a:rPr>
              <a:t>. </a:t>
            </a:r>
            <a:endParaRPr lang="it-IT" sz="3200" b="1" dirty="0">
              <a:latin typeface="Rockwell Condensed" panose="02060603050405020104" pitchFamily="18" charset="0"/>
              <a:ea typeface="Calibri"/>
              <a:cs typeface="Calibri"/>
            </a:endParaRPr>
          </a:p>
          <a:p>
            <a:pPr algn="ctr"/>
            <a:r>
              <a:rPr lang="en-US" sz="3200" dirty="0">
                <a:latin typeface="Rockwell Condensed" panose="02060603050405020104" pitchFamily="18" charset="0"/>
                <a:ea typeface="Gadugi"/>
              </a:rPr>
              <a:t>Una </a:t>
            </a:r>
            <a:r>
              <a:rPr lang="en-US" sz="3200" dirty="0" err="1">
                <a:latin typeface="Rockwell Condensed" panose="02060603050405020104" pitchFamily="18" charset="0"/>
                <a:ea typeface="Gadugi"/>
              </a:rPr>
              <a:t>sorta</a:t>
            </a:r>
            <a:r>
              <a:rPr lang="en-US" sz="3200" dirty="0">
                <a:latin typeface="Rockwell Condensed" panose="02060603050405020104" pitchFamily="18" charset="0"/>
                <a:ea typeface="Gadugi"/>
              </a:rPr>
              <a:t> di </a:t>
            </a:r>
            <a:endParaRPr lang="en-US" sz="3200" dirty="0">
              <a:latin typeface="Rockwell Condensed" panose="02060603050405020104" pitchFamily="18" charset="0"/>
              <a:ea typeface="Gadugi"/>
              <a:cs typeface="Calibri"/>
            </a:endParaRPr>
          </a:p>
          <a:p>
            <a:pPr algn="ctr"/>
            <a:r>
              <a:rPr lang="en-US" sz="3200" b="1" dirty="0" err="1">
                <a:latin typeface="Rockwell Condensed" panose="02060603050405020104" pitchFamily="18" charset="0"/>
                <a:ea typeface="Gadugi"/>
              </a:rPr>
              <a:t>archeologia</a:t>
            </a:r>
            <a:r>
              <a:rPr lang="en-US" sz="3200" b="1" dirty="0">
                <a:latin typeface="Rockwell Condensed" panose="02060603050405020104" pitchFamily="18" charset="0"/>
                <a:ea typeface="Gadugi"/>
              </a:rPr>
              <a:t> del </a:t>
            </a:r>
            <a:r>
              <a:rPr lang="en-US" sz="3200" b="1" dirty="0" err="1">
                <a:latin typeface="Rockwell Condensed" panose="02060603050405020104" pitchFamily="18" charset="0"/>
                <a:ea typeface="Gadugi"/>
              </a:rPr>
              <a:t>passato</a:t>
            </a:r>
            <a:r>
              <a:rPr lang="en-US" sz="3200" b="1" dirty="0">
                <a:latin typeface="Rockwell Condensed" panose="02060603050405020104" pitchFamily="18" charset="0"/>
                <a:ea typeface="Gadugi"/>
              </a:rPr>
              <a:t> </a:t>
            </a:r>
            <a:r>
              <a:rPr lang="en-US" sz="3200" b="1" dirty="0" err="1">
                <a:latin typeface="Rockwell Condensed" panose="02060603050405020104" pitchFamily="18" charset="0"/>
                <a:ea typeface="Gadugi"/>
              </a:rPr>
              <a:t>prossimo</a:t>
            </a:r>
            <a:r>
              <a:rPr lang="en-US" sz="3200" b="1" dirty="0">
                <a:latin typeface="Rockwell Condensed" panose="02060603050405020104" pitchFamily="18" charset="0"/>
                <a:ea typeface="Gadugi"/>
              </a:rPr>
              <a:t>.</a:t>
            </a:r>
            <a:endParaRPr lang="en-US" sz="3200" b="1" dirty="0">
              <a:latin typeface="Rockwell Condensed" panose="02060603050405020104" pitchFamily="18" charset="0"/>
              <a:ea typeface="Gadugi"/>
              <a:cs typeface="Calibri"/>
            </a:endParaRPr>
          </a:p>
        </p:txBody>
      </p:sp>
    </p:spTree>
    <p:extLst>
      <p:ext uri="{BB962C8B-B14F-4D97-AF65-F5344CB8AC3E}">
        <p14:creationId xmlns:p14="http://schemas.microsoft.com/office/powerpoint/2010/main" val="4568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lt">
                                    <p:tmPct val="0"/>
                                  </p:iterate>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mph" presetSubtype="0" fill="hold" grpId="1" nodeType="clickEffect">
                                  <p:stCondLst>
                                    <p:cond delay="0"/>
                                  </p:stCondLst>
                                  <p:iterate type="lt">
                                    <p:tmPct val="4000"/>
                                  </p:iterate>
                                  <p:childTnLst>
                                    <p:set>
                                      <p:cBhvr override="childStyle">
                                        <p:cTn id="15" dur="500" fill="hold"/>
                                        <p:tgtEl>
                                          <p:spTgt spid="8"/>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mph" presetSubtype="0" grpId="1" nodeType="clickEffect">
                                  <p:stCondLst>
                                    <p:cond delay="0"/>
                                  </p:stCondLst>
                                  <p:iterate type="lt">
                                    <p:tmAbs val="25"/>
                                  </p:iterate>
                                  <p:childTnLst>
                                    <p:set>
                                      <p:cBhvr override="childStyle">
                                        <p:cTn id="28" dur="indefinite"/>
                                        <p:tgtEl>
                                          <p:spTgt spid="9"/>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iterate type="lt">
                                    <p:tmPct val="0"/>
                                  </p:iterate>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mph" presetSubtype="0" fill="hold" grpId="1" nodeType="clickEffect">
                                  <p:stCondLst>
                                    <p:cond delay="0"/>
                                  </p:stCondLst>
                                  <p:iterate type="lt">
                                    <p:tmPct val="4000"/>
                                  </p:iterate>
                                  <p:childTnLst>
                                    <p:set>
                                      <p:cBhvr override="childStyle">
                                        <p:cTn id="41" dur="500" fill="hold"/>
                                        <p:tgtEl>
                                          <p:spTgt spid="12"/>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42" fill="hold" grpId="0" nodeType="clickEffect">
                                  <p:stCondLst>
                                    <p:cond delay="0"/>
                                  </p:stCondLst>
                                  <p:iterate type="lt">
                                    <p:tmPct val="0"/>
                                  </p:iterate>
                                  <p:childTnLst>
                                    <p:set>
                                      <p:cBhvr>
                                        <p:cTn id="50" dur="1" fill="hold">
                                          <p:stCondLst>
                                            <p:cond delay="0"/>
                                          </p:stCondLst>
                                        </p:cTn>
                                        <p:tgtEl>
                                          <p:spTgt spid="18"/>
                                        </p:tgtEl>
                                        <p:attrNameLst>
                                          <p:attrName>style.visibility</p:attrName>
                                        </p:attrNameLst>
                                      </p:cBhvr>
                                      <p:to>
                                        <p:strVal val="visible"/>
                                      </p:to>
                                    </p:set>
                                    <p:animEffect transition="in" filter="barn(outHorizont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mph" presetSubtype="0" fill="hold" grpId="1" nodeType="clickEffect">
                                  <p:stCondLst>
                                    <p:cond delay="0"/>
                                  </p:stCondLst>
                                  <p:iterate type="lt">
                                    <p:tmPct val="4000"/>
                                  </p:iterate>
                                  <p:childTnLst>
                                    <p:set>
                                      <p:cBhvr override="childStyle">
                                        <p:cTn id="55" dur="500" fill="hold"/>
                                        <p:tgtEl>
                                          <p:spTgt spid="18"/>
                                        </p:tgtEl>
                                        <p:attrNameLst>
                                          <p:attrName>style.color</p:attrName>
                                        </p:attrNameLst>
                                      </p:cBhvr>
                                      <p:to>
                                        <p:clrVal>
                                          <a:schemeClr val="accent2"/>
                                        </p:clrVal>
                                      </p:to>
                                    </p:set>
                                    <p:set>
                                      <p:cBhvr>
                                        <p:cTn id="56" dur="500" fill="hold"/>
                                        <p:tgtEl>
                                          <p:spTgt spid="18"/>
                                        </p:tgtEl>
                                        <p:attrNameLst>
                                          <p:attrName>fillcolor</p:attrName>
                                        </p:attrNameLst>
                                      </p:cBhvr>
                                      <p:to>
                                        <p:clrVal>
                                          <a:schemeClr val="accent2"/>
                                        </p:clrVal>
                                      </p:to>
                                    </p:set>
                                    <p:set>
                                      <p:cBhvr>
                                        <p:cTn id="57"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7" grpId="0"/>
      <p:bldP spid="8" grpId="0"/>
      <p:bldP spid="8" grpId="1"/>
      <p:bldP spid="9" grpId="0"/>
      <p:bldP spid="9" grpId="1"/>
      <p:bldP spid="12" grpId="0"/>
      <p:bldP spid="12" grpId="1"/>
      <p:bldP spid="15" grpId="0" animBg="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158E5E74-58CB-CE8C-C29D-5E80EBDACF00}"/>
              </a:ext>
            </a:extLst>
          </p:cNvPr>
          <p:cNvPicPr>
            <a:picLocks noChangeAspect="1"/>
          </p:cNvPicPr>
          <p:nvPr/>
        </p:nvPicPr>
        <p:blipFill>
          <a:blip r:embed="rId6"/>
          <a:stretch>
            <a:fillRect/>
          </a:stretch>
        </p:blipFill>
        <p:spPr>
          <a:xfrm>
            <a:off x="362475" y="406426"/>
            <a:ext cx="8303472" cy="6858594"/>
          </a:xfrm>
          <a:prstGeom prst="rect">
            <a:avLst/>
          </a:prstGeom>
        </p:spPr>
      </p:pic>
      <p:sp>
        <p:nvSpPr>
          <p:cNvPr id="13" name="CasellaDiTesto 12">
            <a:extLst>
              <a:ext uri="{FF2B5EF4-FFF2-40B4-BE49-F238E27FC236}">
                <a16:creationId xmlns:a16="http://schemas.microsoft.com/office/drawing/2014/main" id="{5944C2A9-9D0A-B42F-8ABF-260BE0F3C33B}"/>
              </a:ext>
            </a:extLst>
          </p:cNvPr>
          <p:cNvSpPr txBox="1"/>
          <p:nvPr/>
        </p:nvSpPr>
        <p:spPr>
          <a:xfrm>
            <a:off x="11067080" y="1368658"/>
            <a:ext cx="5243532" cy="1877437"/>
          </a:xfrm>
          <a:prstGeom prst="rect">
            <a:avLst/>
          </a:prstGeom>
          <a:noFill/>
        </p:spPr>
        <p:txBody>
          <a:bodyPr wrap="square">
            <a:spAutoFit/>
          </a:bodyPr>
          <a:lstStyle/>
          <a:p>
            <a:pPr algn="ctr"/>
            <a:r>
              <a:rPr kumimoji="0" lang="it-IT" sz="5800" b="1"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Bentornato, signor Salce!</a:t>
            </a:r>
            <a:endParaRPr lang="it-IT" sz="5800" dirty="0"/>
          </a:p>
        </p:txBody>
      </p:sp>
      <p:sp>
        <p:nvSpPr>
          <p:cNvPr id="15" name="CasellaDiTesto 14">
            <a:extLst>
              <a:ext uri="{FF2B5EF4-FFF2-40B4-BE49-F238E27FC236}">
                <a16:creationId xmlns:a16="http://schemas.microsoft.com/office/drawing/2014/main" id="{222D3A0B-CA38-54D0-7D64-1CA67B674EB8}"/>
              </a:ext>
            </a:extLst>
          </p:cNvPr>
          <p:cNvSpPr txBox="1"/>
          <p:nvPr/>
        </p:nvSpPr>
        <p:spPr>
          <a:xfrm>
            <a:off x="9116846" y="3653844"/>
            <a:ext cx="9144000" cy="4839530"/>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D34817">
                  <a:lumMod val="75000"/>
                </a:srgbClr>
              </a:buClr>
              <a:buSzPct val="85000"/>
              <a:buFont typeface="Wingdings" pitchFamily="2" charset="2"/>
              <a:buNone/>
              <a:tabLst/>
              <a:defRPr/>
            </a:pPr>
            <a:r>
              <a:rPr kumimoji="0" lang="it-IT" sz="2800" b="0"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rPr>
              <a:t>Meeting delle professioni di cura 2025</a:t>
            </a:r>
          </a:p>
          <a:p>
            <a:pPr marL="0" marR="0" lvl="0" indent="0" algn="ctr" defTabSz="914400" rtl="0" eaLnBrk="1" fontAlgn="auto" latinLnBrk="0" hangingPunct="1">
              <a:lnSpc>
                <a:spcPct val="100000"/>
              </a:lnSpc>
              <a:spcBef>
                <a:spcPts val="1000"/>
              </a:spcBef>
              <a:spcAft>
                <a:spcPts val="0"/>
              </a:spcAft>
              <a:buClr>
                <a:srgbClr val="D34817">
                  <a:lumMod val="75000"/>
                </a:srgbClr>
              </a:buClr>
              <a:buSzPct val="85000"/>
              <a:buFont typeface="Wingdings" pitchFamily="2" charset="2"/>
              <a:buNone/>
              <a:tabLst/>
              <a:defRPr/>
            </a:pPr>
            <a:endParaRPr kumimoji="0" lang="it-IT" sz="2800" b="0"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endParaRP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800" b="0"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rPr>
              <a:t>Piacenza </a:t>
            </a: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800" b="0"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rPr>
              <a:t>10 aprile 2025</a:t>
            </a: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endParaRPr lang="it-IT" sz="2800" dirty="0">
              <a:solidFill>
                <a:srgbClr val="D34817">
                  <a:lumMod val="75000"/>
                </a:srgbClr>
              </a:solidFill>
              <a:latin typeface="Rockwell" panose="02060603020205020403"/>
            </a:endParaRP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endParaRPr kumimoji="0" lang="it-IT" sz="2800" b="0"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endParaRP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lang="it-IT" sz="2800" dirty="0">
                <a:solidFill>
                  <a:srgbClr val="D34817">
                    <a:lumMod val="75000"/>
                  </a:srgbClr>
                </a:solidFill>
                <a:latin typeface="Rockwell" panose="02060603020205020403"/>
              </a:rPr>
              <a:t>Dott.ssa </a:t>
            </a:r>
            <a:r>
              <a:rPr lang="it-IT" sz="2800" dirty="0" err="1">
                <a:solidFill>
                  <a:srgbClr val="D34817">
                    <a:lumMod val="75000"/>
                  </a:srgbClr>
                </a:solidFill>
                <a:latin typeface="Rockwell" panose="02060603020205020403"/>
              </a:rPr>
              <a:t>Martignago</a:t>
            </a:r>
            <a:r>
              <a:rPr lang="it-IT" sz="2800" dirty="0">
                <a:solidFill>
                  <a:srgbClr val="D34817">
                    <a:lumMod val="75000"/>
                  </a:srgbClr>
                </a:solidFill>
                <a:latin typeface="Rockwell" panose="02060603020205020403"/>
              </a:rPr>
              <a:t> Gioia, ISRAA</a:t>
            </a: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lang="it-IT" sz="2800" dirty="0">
                <a:solidFill>
                  <a:srgbClr val="D34817">
                    <a:lumMod val="75000"/>
                  </a:srgbClr>
                </a:solidFill>
                <a:latin typeface="Rockwell" panose="02060603020205020403"/>
              </a:rPr>
              <a:t>Dott.ssa De Zanetti Giorgia, ISRAA</a:t>
            </a: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lang="it-IT" sz="2800" dirty="0">
                <a:solidFill>
                  <a:srgbClr val="D34817">
                    <a:lumMod val="75000"/>
                  </a:srgbClr>
                </a:solidFill>
                <a:latin typeface="Rockwell" panose="02060603020205020403"/>
              </a:rPr>
              <a:t>Dott.ssa </a:t>
            </a:r>
            <a:r>
              <a:rPr lang="it-IT" sz="2800" dirty="0" err="1">
                <a:solidFill>
                  <a:srgbClr val="D34817">
                    <a:lumMod val="75000"/>
                  </a:srgbClr>
                </a:solidFill>
                <a:latin typeface="Rockwell" panose="02060603020205020403"/>
              </a:rPr>
              <a:t>Mazzariol</a:t>
            </a:r>
            <a:r>
              <a:rPr lang="it-IT" sz="2800" dirty="0">
                <a:solidFill>
                  <a:srgbClr val="D34817">
                    <a:lumMod val="75000"/>
                  </a:srgbClr>
                </a:solidFill>
                <a:latin typeface="Rockwell" panose="02060603020205020403"/>
              </a:rPr>
              <a:t> Mariachiara, Museo Nazionale Collezione Salce</a:t>
            </a:r>
            <a:endParaRPr kumimoji="0" lang="it-IT" sz="2800" b="0" i="0" u="none" strike="noStrike" kern="1200" cap="none" spc="0" normalizeH="0" baseline="0" noProof="0" dirty="0">
              <a:ln>
                <a:noFill/>
              </a:ln>
              <a:solidFill>
                <a:srgbClr val="D34817">
                  <a:lumMod val="75000"/>
                </a:srgbClr>
              </a:solidFill>
              <a:effectLst/>
              <a:uLnTx/>
              <a:uFillTx/>
              <a:latin typeface="Rockwell" panose="02060603020205020403"/>
              <a:ea typeface="+mn-ea"/>
              <a:cs typeface="+mn-cs"/>
            </a:endParaRPr>
          </a:p>
        </p:txBody>
      </p:sp>
      <p:pic>
        <p:nvPicPr>
          <p:cNvPr id="16" name="Immagine 15">
            <a:extLst>
              <a:ext uri="{FF2B5EF4-FFF2-40B4-BE49-F238E27FC236}">
                <a16:creationId xmlns:a16="http://schemas.microsoft.com/office/drawing/2014/main" id="{AEF079DA-3204-1415-AB09-39EA1B3BEA02}"/>
              </a:ext>
            </a:extLst>
          </p:cNvPr>
          <p:cNvPicPr>
            <a:picLocks noChangeAspect="1"/>
          </p:cNvPicPr>
          <p:nvPr/>
        </p:nvPicPr>
        <p:blipFill>
          <a:blip r:embed="rId8"/>
          <a:stretch>
            <a:fillRect/>
          </a:stretch>
        </p:blipFill>
        <p:spPr>
          <a:xfrm>
            <a:off x="14842799" y="8416800"/>
            <a:ext cx="2804400" cy="11859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F1EF8-B227-0A79-E0A2-903CC975B18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56239A2C-5D35-EA83-719E-3FF16C16F8C6}"/>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2"/>
            <a:stretch>
              <a:fillRect/>
            </a:stretch>
          </a:blipFill>
        </p:spPr>
      </p:sp>
      <p:sp>
        <p:nvSpPr>
          <p:cNvPr id="4" name="Freeform 4">
            <a:extLst>
              <a:ext uri="{FF2B5EF4-FFF2-40B4-BE49-F238E27FC236}">
                <a16:creationId xmlns:a16="http://schemas.microsoft.com/office/drawing/2014/main" id="{E54D78E5-4DBB-49BC-2ECF-44BE766225AB}"/>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D54DBEF8-CB73-8490-2EBA-DD211514022B}"/>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4"/>
            <a:stretch>
              <a:fillRect/>
            </a:stretch>
          </a:blipFill>
        </p:spPr>
      </p:sp>
      <p:pic>
        <p:nvPicPr>
          <p:cNvPr id="7" name="Immagine 6" descr="Immagine che contiene testo, poster, cartone animato, simbolo&#10;&#10;Il contenuto generato dall&amp;#39;intelligenza artificiale potrebbe non essere corretto.">
            <a:extLst>
              <a:ext uri="{FF2B5EF4-FFF2-40B4-BE49-F238E27FC236}">
                <a16:creationId xmlns:a16="http://schemas.microsoft.com/office/drawing/2014/main" id="{DE416F14-12CC-C761-66BA-4F43F2E5271C}"/>
              </a:ext>
            </a:extLst>
          </p:cNvPr>
          <p:cNvPicPr>
            <a:picLocks noChangeAspect="1"/>
          </p:cNvPicPr>
          <p:nvPr/>
        </p:nvPicPr>
        <p:blipFill>
          <a:blip r:embed="rId5"/>
          <a:stretch>
            <a:fillRect/>
          </a:stretch>
        </p:blipFill>
        <p:spPr>
          <a:xfrm>
            <a:off x="-5436" y="0"/>
            <a:ext cx="7084531" cy="10287000"/>
          </a:xfrm>
          <a:prstGeom prst="rect">
            <a:avLst/>
          </a:prstGeom>
        </p:spPr>
      </p:pic>
      <p:pic>
        <p:nvPicPr>
          <p:cNvPr id="8" name="Immagine 7" descr="Immagine che contiene testo, disegno, dipinto, cartone animato&#10;&#10;Il contenuto generato dall&amp;#39;intelligenza artificiale potrebbe non essere corretto.">
            <a:extLst>
              <a:ext uri="{FF2B5EF4-FFF2-40B4-BE49-F238E27FC236}">
                <a16:creationId xmlns:a16="http://schemas.microsoft.com/office/drawing/2014/main" id="{A59A00A6-7E48-76BD-EC90-6208C8C9AD05}"/>
              </a:ext>
            </a:extLst>
          </p:cNvPr>
          <p:cNvPicPr>
            <a:picLocks noChangeAspect="1"/>
          </p:cNvPicPr>
          <p:nvPr/>
        </p:nvPicPr>
        <p:blipFill>
          <a:blip r:embed="rId6"/>
          <a:stretch>
            <a:fillRect/>
          </a:stretch>
        </p:blipFill>
        <p:spPr>
          <a:xfrm>
            <a:off x="2564651" y="-2785"/>
            <a:ext cx="7098641" cy="10292571"/>
          </a:xfrm>
          <a:prstGeom prst="rect">
            <a:avLst/>
          </a:prstGeom>
        </p:spPr>
      </p:pic>
      <p:pic>
        <p:nvPicPr>
          <p:cNvPr id="9" name="Immagine 8" descr="Immagine che contiene testo, poster, narrativa, cartone animato&#10;&#10;Il contenuto generato dall&amp;#39;intelligenza artificiale potrebbe non essere corretto.">
            <a:extLst>
              <a:ext uri="{FF2B5EF4-FFF2-40B4-BE49-F238E27FC236}">
                <a16:creationId xmlns:a16="http://schemas.microsoft.com/office/drawing/2014/main" id="{F4029E36-2B94-C817-DB7B-878971252CB2}"/>
              </a:ext>
            </a:extLst>
          </p:cNvPr>
          <p:cNvPicPr>
            <a:picLocks noChangeAspect="1"/>
          </p:cNvPicPr>
          <p:nvPr/>
        </p:nvPicPr>
        <p:blipFill>
          <a:blip r:embed="rId7"/>
          <a:stretch>
            <a:fillRect/>
          </a:stretch>
        </p:blipFill>
        <p:spPr>
          <a:xfrm>
            <a:off x="5008623" y="6201"/>
            <a:ext cx="7106189" cy="10274599"/>
          </a:xfrm>
          <a:prstGeom prst="rect">
            <a:avLst/>
          </a:prstGeom>
        </p:spPr>
      </p:pic>
      <p:pic>
        <p:nvPicPr>
          <p:cNvPr id="10" name="Immagine 9" descr="Immagine che contiene testo, cartone animato, poster, Arte bambini&#10;&#10;Il contenuto generato dall&amp;#39;intelligenza artificiale potrebbe non essere corretto.">
            <a:extLst>
              <a:ext uri="{FF2B5EF4-FFF2-40B4-BE49-F238E27FC236}">
                <a16:creationId xmlns:a16="http://schemas.microsoft.com/office/drawing/2014/main" id="{EC4A7503-F2A4-D53D-0EB9-7EEB54AD8F87}"/>
              </a:ext>
            </a:extLst>
          </p:cNvPr>
          <p:cNvPicPr>
            <a:picLocks noChangeAspect="1"/>
          </p:cNvPicPr>
          <p:nvPr/>
        </p:nvPicPr>
        <p:blipFill>
          <a:blip r:embed="rId8"/>
          <a:stretch>
            <a:fillRect/>
          </a:stretch>
        </p:blipFill>
        <p:spPr>
          <a:xfrm>
            <a:off x="11294134" y="-9794"/>
            <a:ext cx="7215996" cy="10349721"/>
          </a:xfrm>
          <a:prstGeom prst="rect">
            <a:avLst/>
          </a:prstGeom>
        </p:spPr>
      </p:pic>
      <p:pic>
        <p:nvPicPr>
          <p:cNvPr id="11" name="Immagine 10" descr="Immagine che contiene testo, Viso umano, poster, illustrazione&#10;&#10;Il contenuto generato dall&amp;#39;intelligenza artificiale potrebbe non essere corretto.">
            <a:extLst>
              <a:ext uri="{FF2B5EF4-FFF2-40B4-BE49-F238E27FC236}">
                <a16:creationId xmlns:a16="http://schemas.microsoft.com/office/drawing/2014/main" id="{3143EF80-E7A0-893B-797A-DC88A5D74FB0}"/>
              </a:ext>
            </a:extLst>
          </p:cNvPr>
          <p:cNvPicPr>
            <a:picLocks noChangeAspect="1"/>
          </p:cNvPicPr>
          <p:nvPr/>
        </p:nvPicPr>
        <p:blipFill>
          <a:blip r:embed="rId9"/>
          <a:stretch>
            <a:fillRect/>
          </a:stretch>
        </p:blipFill>
        <p:spPr>
          <a:xfrm>
            <a:off x="7370824" y="3686"/>
            <a:ext cx="7212581" cy="10344329"/>
          </a:xfrm>
          <a:prstGeom prst="rect">
            <a:avLst/>
          </a:prstGeom>
        </p:spPr>
      </p:pic>
    </p:spTree>
    <p:extLst>
      <p:ext uri="{BB962C8B-B14F-4D97-AF65-F5344CB8AC3E}">
        <p14:creationId xmlns:p14="http://schemas.microsoft.com/office/powerpoint/2010/main" val="348345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B9A3-A448-DA28-D1F4-1B9A9FE09CB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2D5F5D1C-EF46-17FF-3D08-9CC980ADFB9A}"/>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2"/>
            <a:stretch>
              <a:fillRect/>
            </a:stretch>
          </a:blipFill>
        </p:spPr>
      </p:sp>
      <p:sp>
        <p:nvSpPr>
          <p:cNvPr id="4" name="Freeform 4">
            <a:extLst>
              <a:ext uri="{FF2B5EF4-FFF2-40B4-BE49-F238E27FC236}">
                <a16:creationId xmlns:a16="http://schemas.microsoft.com/office/drawing/2014/main" id="{F72753C0-9C23-FA00-6EE7-6EE46B6D6B6F}"/>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9095C8D1-3D2C-3F9B-4C96-FEC59A9402EA}"/>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4"/>
            <a:stretch>
              <a:fillRect/>
            </a:stretch>
          </a:blipFill>
        </p:spPr>
      </p:sp>
      <p:pic>
        <p:nvPicPr>
          <p:cNvPr id="7" name="Immagine 6" descr="Immagine che contiene testo, schermata, Carattere, tipografia&#10;&#10;Il contenuto generato dall&amp;#39;intelligenza artificiale potrebbe non essere corretto.">
            <a:extLst>
              <a:ext uri="{FF2B5EF4-FFF2-40B4-BE49-F238E27FC236}">
                <a16:creationId xmlns:a16="http://schemas.microsoft.com/office/drawing/2014/main" id="{2A255F17-D76E-47EA-588E-E4CD9DC1C60C}"/>
              </a:ext>
            </a:extLst>
          </p:cNvPr>
          <p:cNvPicPr>
            <a:picLocks noChangeAspect="1"/>
          </p:cNvPicPr>
          <p:nvPr/>
        </p:nvPicPr>
        <p:blipFill>
          <a:blip r:embed="rId5"/>
          <a:stretch>
            <a:fillRect/>
          </a:stretch>
        </p:blipFill>
        <p:spPr>
          <a:xfrm>
            <a:off x="1304745" y="1688441"/>
            <a:ext cx="4917057" cy="7966854"/>
          </a:xfrm>
          <a:prstGeom prst="rect">
            <a:avLst/>
          </a:prstGeom>
        </p:spPr>
      </p:pic>
      <p:sp>
        <p:nvSpPr>
          <p:cNvPr id="9" name="CasellaDiTesto 8">
            <a:extLst>
              <a:ext uri="{FF2B5EF4-FFF2-40B4-BE49-F238E27FC236}">
                <a16:creationId xmlns:a16="http://schemas.microsoft.com/office/drawing/2014/main" id="{CC827698-A12A-8316-5602-9678C1BC7E00}"/>
              </a:ext>
            </a:extLst>
          </p:cNvPr>
          <p:cNvSpPr txBox="1"/>
          <p:nvPr/>
        </p:nvSpPr>
        <p:spPr>
          <a:xfrm>
            <a:off x="7320643" y="1687285"/>
            <a:ext cx="941614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3200" b="1" cap="small">
                <a:latin typeface="Gadugi"/>
                <a:ea typeface="+mn-lt"/>
                <a:cs typeface="+mn-lt"/>
              </a:rPr>
              <a:t>GEORGES PEREC, </a:t>
            </a:r>
            <a:r>
              <a:rPr lang="it-IT" sz="3200" b="1" i="1">
                <a:latin typeface="Gadugi"/>
                <a:ea typeface="+mn-lt"/>
                <a:cs typeface="+mn-lt"/>
              </a:rPr>
              <a:t>Je me </a:t>
            </a:r>
            <a:r>
              <a:rPr lang="it-IT" sz="3200" b="1" i="1" err="1">
                <a:latin typeface="Gadugi"/>
                <a:ea typeface="+mn-lt"/>
                <a:cs typeface="+mn-lt"/>
              </a:rPr>
              <a:t>souviens</a:t>
            </a:r>
            <a:r>
              <a:rPr lang="it-IT" sz="3200" b="1" i="1">
                <a:latin typeface="Gadugi"/>
                <a:ea typeface="+mn-lt"/>
                <a:cs typeface="+mn-lt"/>
              </a:rPr>
              <a:t> </a:t>
            </a:r>
            <a:r>
              <a:rPr lang="it-IT" sz="3200" b="1">
                <a:latin typeface="Gadugi"/>
                <a:ea typeface="+mn-lt"/>
                <a:cs typeface="+mn-lt"/>
              </a:rPr>
              <a:t>(1978)</a:t>
            </a:r>
          </a:p>
          <a:p>
            <a:endParaRPr lang="it-IT">
              <a:ea typeface="Calibri"/>
              <a:cs typeface="Calibri"/>
            </a:endParaRPr>
          </a:p>
        </p:txBody>
      </p:sp>
      <p:sp>
        <p:nvSpPr>
          <p:cNvPr id="10" name="CasellaDiTesto 9">
            <a:extLst>
              <a:ext uri="{FF2B5EF4-FFF2-40B4-BE49-F238E27FC236}">
                <a16:creationId xmlns:a16="http://schemas.microsoft.com/office/drawing/2014/main" id="{14029C18-B8CD-1E4B-8D4C-1FBD21F09683}"/>
              </a:ext>
            </a:extLst>
          </p:cNvPr>
          <p:cNvSpPr txBox="1"/>
          <p:nvPr/>
        </p:nvSpPr>
        <p:spPr>
          <a:xfrm>
            <a:off x="7436174" y="2559170"/>
            <a:ext cx="919842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latin typeface="Rockwell Condensed" panose="02060603050405020104" pitchFamily="18" charset="0"/>
                <a:ea typeface="+mn-lt"/>
                <a:cs typeface="+mn-lt"/>
              </a:rPr>
              <a:t>Piccoli pezzi di quotidiano, cose che, in un certo anno, </a:t>
            </a:r>
            <a:r>
              <a:rPr lang="it-IT" sz="2800" b="1" dirty="0">
                <a:latin typeface="Rockwell Condensed" panose="02060603050405020104" pitchFamily="18" charset="0"/>
                <a:ea typeface="+mn-lt"/>
                <a:cs typeface="+mn-lt"/>
              </a:rPr>
              <a:t>tutte le persone di una stessa età hanno visto, vissuto e condiviso,</a:t>
            </a:r>
            <a:r>
              <a:rPr lang="it-IT" sz="2800" dirty="0">
                <a:latin typeface="Rockwell Condensed" panose="02060603050405020104" pitchFamily="18" charset="0"/>
                <a:ea typeface="+mn-lt"/>
                <a:cs typeface="+mn-lt"/>
              </a:rPr>
              <a:t> e che in seguito sono scomparse, sono state dimenticate; non valeva la pena di memorizzarle, non meritavano di far parte della Storia... </a:t>
            </a:r>
          </a:p>
          <a:p>
            <a:pPr algn="just"/>
            <a:endParaRPr lang="it-IT" sz="3200" dirty="0">
              <a:ea typeface="Calibri"/>
              <a:cs typeface="Calibri"/>
            </a:endParaRPr>
          </a:p>
          <a:p>
            <a:pPr algn="l"/>
            <a:endParaRPr lang="it-IT" dirty="0">
              <a:ea typeface="Calibri"/>
              <a:cs typeface="Calibri"/>
            </a:endParaRPr>
          </a:p>
        </p:txBody>
      </p:sp>
      <p:sp>
        <p:nvSpPr>
          <p:cNvPr id="11" name="CasellaDiTesto 10">
            <a:extLst>
              <a:ext uri="{FF2B5EF4-FFF2-40B4-BE49-F238E27FC236}">
                <a16:creationId xmlns:a16="http://schemas.microsoft.com/office/drawing/2014/main" id="{234E9F25-24AE-9291-68E0-58D70A462FC4}"/>
              </a:ext>
            </a:extLst>
          </p:cNvPr>
          <p:cNvSpPr txBox="1"/>
          <p:nvPr/>
        </p:nvSpPr>
        <p:spPr>
          <a:xfrm>
            <a:off x="7434120" y="5014104"/>
            <a:ext cx="9195347"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latin typeface="Rockwell Condensed" panose="02060603050405020104" pitchFamily="18" charset="0"/>
                <a:ea typeface="Gadugi"/>
              </a:rPr>
              <a:t>Accade però che esse ritornino, qualche anno più tardi, intatte o minuscole, per caso o perché le si è cercate, </a:t>
            </a:r>
          </a:p>
          <a:p>
            <a:pPr algn="just"/>
            <a:r>
              <a:rPr lang="it-IT" sz="2800" dirty="0">
                <a:latin typeface="Rockwell Condensed" panose="02060603050405020104" pitchFamily="18" charset="0"/>
                <a:ea typeface="Gadugi"/>
              </a:rPr>
              <a:t>una sera, fra amici; era una cosa imparata a scuola, </a:t>
            </a:r>
          </a:p>
          <a:p>
            <a:pPr algn="just"/>
            <a:r>
              <a:rPr lang="it-IT" sz="2800" dirty="0">
                <a:latin typeface="Rockwell Condensed" panose="02060603050405020104" pitchFamily="18" charset="0"/>
                <a:ea typeface="Gadugi"/>
              </a:rPr>
              <a:t>un campione, un cantante o una starlette che spuntava, un’aria che era su tutte le labbra, [...] un best seller o </a:t>
            </a:r>
          </a:p>
          <a:p>
            <a:pPr algn="just"/>
            <a:r>
              <a:rPr lang="it-IT" sz="2800" dirty="0">
                <a:latin typeface="Rockwell Condensed" panose="02060603050405020104" pitchFamily="18" charset="0"/>
                <a:ea typeface="Gadugi"/>
              </a:rPr>
              <a:t>uno scandalo, uno slogan, un’abitudine, un’espressione, un vestito o un modo di portarlo, un gesto, o qualcosa </a:t>
            </a:r>
          </a:p>
          <a:p>
            <a:pPr algn="just"/>
            <a:r>
              <a:rPr lang="it-IT" sz="2800" dirty="0">
                <a:latin typeface="Rockwell Condensed" panose="02060603050405020104" pitchFamily="18" charset="0"/>
                <a:ea typeface="Gadugi"/>
              </a:rPr>
              <a:t>di ancora più minuscolo... ritrovato per un istante, </a:t>
            </a:r>
          </a:p>
          <a:p>
            <a:pPr algn="just"/>
            <a:r>
              <a:rPr lang="it-IT" sz="2800" dirty="0">
                <a:latin typeface="Rockwell Condensed" panose="02060603050405020104" pitchFamily="18" charset="0"/>
                <a:ea typeface="Gadugi"/>
              </a:rPr>
              <a:t>e capace di</a:t>
            </a:r>
            <a:r>
              <a:rPr lang="it-IT" sz="2800" b="1" dirty="0">
                <a:latin typeface="Rockwell Condensed" panose="02060603050405020104" pitchFamily="18" charset="0"/>
                <a:ea typeface="Gadugi"/>
              </a:rPr>
              <a:t> suscitare per qualche secondo un’impalpabile, piccola nostalgia.</a:t>
            </a:r>
          </a:p>
          <a:p>
            <a:pPr algn="l"/>
            <a:endParaRPr lang="it-IT" dirty="0">
              <a:ea typeface="Calibri"/>
              <a:cs typeface="Calibri"/>
            </a:endParaRPr>
          </a:p>
        </p:txBody>
      </p:sp>
    </p:spTree>
    <p:extLst>
      <p:ext uri="{BB962C8B-B14F-4D97-AF65-F5344CB8AC3E}">
        <p14:creationId xmlns:p14="http://schemas.microsoft.com/office/powerpoint/2010/main" val="16114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1" nodeType="clickEffect">
                                  <p:stCondLst>
                                    <p:cond delay="0"/>
                                  </p:stCondLst>
                                  <p:iterate type="lt">
                                    <p:tmPct val="4000"/>
                                  </p:iterate>
                                  <p:childTnLst>
                                    <p:set>
                                      <p:cBhvr override="childStyle">
                                        <p:cTn id="14" dur="500" fill="hold"/>
                                        <p:tgtEl>
                                          <p:spTgt spid="10"/>
                                        </p:tgtEl>
                                        <p:attrNameLst>
                                          <p:attrName>style.color</p:attrName>
                                        </p:attrNameLst>
                                      </p:cBhvr>
                                      <p:to>
                                        <p:clrVal>
                                          <a:schemeClr val="accent2"/>
                                        </p:clrVal>
                                      </p:to>
                                    </p:set>
                                    <p:set>
                                      <p:cBhvr>
                                        <p:cTn id="15" dur="500" fill="hold"/>
                                        <p:tgtEl>
                                          <p:spTgt spid="10"/>
                                        </p:tgtEl>
                                        <p:attrNameLst>
                                          <p:attrName>fillcolor</p:attrName>
                                        </p:attrNameLst>
                                      </p:cBhvr>
                                      <p:to>
                                        <p:clrVal>
                                          <a:schemeClr val="accent2"/>
                                        </p:clrVal>
                                      </p:to>
                                    </p:set>
                                    <p:set>
                                      <p:cBhvr>
                                        <p:cTn id="16" dur="500" fill="hold"/>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9CDE-5E64-F3E9-FC01-ABCAE3661547}"/>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2ECF71B-581D-3E7C-3BFD-4C109B15A3A9}"/>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2"/>
            <a:stretch>
              <a:fillRect/>
            </a:stretch>
          </a:blipFill>
        </p:spPr>
      </p:sp>
      <p:sp>
        <p:nvSpPr>
          <p:cNvPr id="4" name="Freeform 4">
            <a:extLst>
              <a:ext uri="{FF2B5EF4-FFF2-40B4-BE49-F238E27FC236}">
                <a16:creationId xmlns:a16="http://schemas.microsoft.com/office/drawing/2014/main" id="{F139339D-7FC5-BB6A-D62C-0D2A6DEE2421}"/>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1AE8E5FF-99AF-2C03-D546-EE2366500339}"/>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4"/>
            <a:stretch>
              <a:fillRect/>
            </a:stretch>
          </a:blipFill>
        </p:spPr>
      </p:sp>
      <p:pic>
        <p:nvPicPr>
          <p:cNvPr id="7" name="Immagine 6" descr="Immagine che contiene testo, poster, vestiti, vestito&#10;&#10;Il contenuto generato dall&amp;#39;intelligenza artificiale potrebbe non essere corretto.">
            <a:extLst>
              <a:ext uri="{FF2B5EF4-FFF2-40B4-BE49-F238E27FC236}">
                <a16:creationId xmlns:a16="http://schemas.microsoft.com/office/drawing/2014/main" id="{78C11197-8127-5674-3B10-637FBC2BEF8F}"/>
              </a:ext>
            </a:extLst>
          </p:cNvPr>
          <p:cNvPicPr>
            <a:picLocks noChangeAspect="1"/>
          </p:cNvPicPr>
          <p:nvPr/>
        </p:nvPicPr>
        <p:blipFill>
          <a:blip r:embed="rId5"/>
          <a:stretch>
            <a:fillRect/>
          </a:stretch>
        </p:blipFill>
        <p:spPr>
          <a:xfrm>
            <a:off x="-317651" y="-129396"/>
            <a:ext cx="7644263" cy="10545792"/>
          </a:xfrm>
          <a:prstGeom prst="rect">
            <a:avLst/>
          </a:prstGeom>
        </p:spPr>
      </p:pic>
      <p:pic>
        <p:nvPicPr>
          <p:cNvPr id="8" name="Immagine 7" descr="Immagine che contiene testo, poster, arte, dipinto&#10;&#10;Il contenuto generato dall&amp;#39;intelligenza artificiale potrebbe non essere corretto.">
            <a:extLst>
              <a:ext uri="{FF2B5EF4-FFF2-40B4-BE49-F238E27FC236}">
                <a16:creationId xmlns:a16="http://schemas.microsoft.com/office/drawing/2014/main" id="{42945DD6-B024-6F58-2B3F-F8842798C69B}"/>
              </a:ext>
            </a:extLst>
          </p:cNvPr>
          <p:cNvPicPr>
            <a:picLocks noChangeAspect="1"/>
          </p:cNvPicPr>
          <p:nvPr/>
        </p:nvPicPr>
        <p:blipFill>
          <a:blip r:embed="rId6"/>
          <a:stretch>
            <a:fillRect/>
          </a:stretch>
        </p:blipFill>
        <p:spPr>
          <a:xfrm rot="1320000">
            <a:off x="2395919" y="261893"/>
            <a:ext cx="2914717" cy="8044133"/>
          </a:xfrm>
          <a:prstGeom prst="rect">
            <a:avLst/>
          </a:prstGeom>
        </p:spPr>
      </p:pic>
      <p:pic>
        <p:nvPicPr>
          <p:cNvPr id="11" name="Immagine 10" descr="Immagine che contiene testo, poster, arte, libro&#10;&#10;Il contenuto generato dall&amp;#39;intelligenza artificiale potrebbe non essere corretto.">
            <a:extLst>
              <a:ext uri="{FF2B5EF4-FFF2-40B4-BE49-F238E27FC236}">
                <a16:creationId xmlns:a16="http://schemas.microsoft.com/office/drawing/2014/main" id="{679EA674-EC4A-E048-CBA9-58EECA8EA289}"/>
              </a:ext>
            </a:extLst>
          </p:cNvPr>
          <p:cNvPicPr>
            <a:picLocks noChangeAspect="1"/>
          </p:cNvPicPr>
          <p:nvPr/>
        </p:nvPicPr>
        <p:blipFill>
          <a:blip r:embed="rId7"/>
          <a:stretch>
            <a:fillRect/>
          </a:stretch>
        </p:blipFill>
        <p:spPr>
          <a:xfrm rot="20640000">
            <a:off x="2181487" y="1238476"/>
            <a:ext cx="3880177" cy="7828472"/>
          </a:xfrm>
          <a:prstGeom prst="rect">
            <a:avLst/>
          </a:prstGeom>
        </p:spPr>
      </p:pic>
      <p:pic>
        <p:nvPicPr>
          <p:cNvPr id="12" name="Immagine 11" descr="Immagine che contiene testo, Viso umano, poster, persona&#10;&#10;Il contenuto generato dall&amp;#39;intelligenza artificiale potrebbe non essere corretto.">
            <a:extLst>
              <a:ext uri="{FF2B5EF4-FFF2-40B4-BE49-F238E27FC236}">
                <a16:creationId xmlns:a16="http://schemas.microsoft.com/office/drawing/2014/main" id="{A4777FB3-68DD-B60A-A664-75E2A1B3A892}"/>
              </a:ext>
            </a:extLst>
          </p:cNvPr>
          <p:cNvPicPr>
            <a:picLocks noChangeAspect="1"/>
          </p:cNvPicPr>
          <p:nvPr/>
        </p:nvPicPr>
        <p:blipFill>
          <a:blip r:embed="rId8"/>
          <a:stretch>
            <a:fillRect/>
          </a:stretch>
        </p:blipFill>
        <p:spPr>
          <a:xfrm>
            <a:off x="4425829" y="668548"/>
            <a:ext cx="5813248" cy="8583284"/>
          </a:xfrm>
          <a:prstGeom prst="rect">
            <a:avLst/>
          </a:prstGeom>
        </p:spPr>
      </p:pic>
      <p:sp>
        <p:nvSpPr>
          <p:cNvPr id="6" name="Ovale 5">
            <a:extLst>
              <a:ext uri="{FF2B5EF4-FFF2-40B4-BE49-F238E27FC236}">
                <a16:creationId xmlns:a16="http://schemas.microsoft.com/office/drawing/2014/main" id="{0A23280E-1693-4A90-9EDD-03246B682B3F}"/>
              </a:ext>
            </a:extLst>
          </p:cNvPr>
          <p:cNvSpPr/>
          <p:nvPr/>
        </p:nvSpPr>
        <p:spPr>
          <a:xfrm>
            <a:off x="11324492" y="2039815"/>
            <a:ext cx="5968163" cy="5908431"/>
          </a:xfrm>
          <a:prstGeom prst="ellipse">
            <a:avLst/>
          </a:prstGeom>
          <a:solidFill>
            <a:schemeClr val="accent6">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F0A72CC6-2FC6-43DE-8E56-B07F0E898E2C}"/>
              </a:ext>
            </a:extLst>
          </p:cNvPr>
          <p:cNvSpPr txBox="1"/>
          <p:nvPr/>
        </p:nvSpPr>
        <p:spPr>
          <a:xfrm>
            <a:off x="12824253" y="4452358"/>
            <a:ext cx="3179566" cy="1015663"/>
          </a:xfrm>
          <a:prstGeom prst="rect">
            <a:avLst/>
          </a:prstGeom>
          <a:noFill/>
        </p:spPr>
        <p:txBody>
          <a:bodyPr wrap="square" rtlCol="0">
            <a:spAutoFit/>
          </a:bodyPr>
          <a:lstStyle/>
          <a:p>
            <a:r>
              <a:rPr lang="it-IT" sz="6000" b="1" dirty="0">
                <a:solidFill>
                  <a:schemeClr val="bg1"/>
                </a:solidFill>
              </a:rPr>
              <a:t>TIZIANO</a:t>
            </a:r>
          </a:p>
        </p:txBody>
      </p:sp>
    </p:spTree>
    <p:extLst>
      <p:ext uri="{BB962C8B-B14F-4D97-AF65-F5344CB8AC3E}">
        <p14:creationId xmlns:p14="http://schemas.microsoft.com/office/powerpoint/2010/main" val="242609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295FA-A0E7-9664-F8BF-4E3904751DAF}"/>
            </a:ext>
          </a:extLst>
        </p:cNvPr>
        <p:cNvGrpSpPr/>
        <p:nvPr/>
      </p:nvGrpSpPr>
      <p:grpSpPr>
        <a:xfrm>
          <a:off x="0" y="0"/>
          <a:ext cx="0" cy="0"/>
          <a:chOff x="0" y="0"/>
          <a:chExt cx="0" cy="0"/>
        </a:xfrm>
      </p:grpSpPr>
      <p:pic>
        <p:nvPicPr>
          <p:cNvPr id="7" name="Immagine 6" descr="Immagine che contiene testo, calligrafia, illustrazione&#10;&#10;Il contenuto generato dall&amp;#39;intelligenza artificiale potrebbe non essere corretto.">
            <a:extLst>
              <a:ext uri="{FF2B5EF4-FFF2-40B4-BE49-F238E27FC236}">
                <a16:creationId xmlns:a16="http://schemas.microsoft.com/office/drawing/2014/main" id="{C5E86248-CB0B-68E2-DB1F-A9190E6E68A3}"/>
              </a:ext>
            </a:extLst>
          </p:cNvPr>
          <p:cNvPicPr>
            <a:picLocks noChangeAspect="1"/>
          </p:cNvPicPr>
          <p:nvPr/>
        </p:nvPicPr>
        <p:blipFill>
          <a:blip r:embed="rId3">
            <a:alphaModFix amt="24000"/>
          </a:blip>
          <a:stretch>
            <a:fillRect/>
          </a:stretch>
        </p:blipFill>
        <p:spPr>
          <a:xfrm>
            <a:off x="11126369" y="1977"/>
            <a:ext cx="7163339" cy="10283046"/>
          </a:xfrm>
          <a:prstGeom prst="rect">
            <a:avLst/>
          </a:prstGeom>
        </p:spPr>
      </p:pic>
      <p:pic>
        <p:nvPicPr>
          <p:cNvPr id="8" name="Immagine 7" descr="Immagine che contiene testo, calligrafia, illustrazione&#10;&#10;Il contenuto generato dall&amp;#39;intelligenza artificiale potrebbe non essere corretto.">
            <a:extLst>
              <a:ext uri="{FF2B5EF4-FFF2-40B4-BE49-F238E27FC236}">
                <a16:creationId xmlns:a16="http://schemas.microsoft.com/office/drawing/2014/main" id="{771EA7AA-C412-1E72-D3BD-6C61048B11A5}"/>
              </a:ext>
            </a:extLst>
          </p:cNvPr>
          <p:cNvPicPr>
            <a:picLocks noChangeAspect="1"/>
          </p:cNvPicPr>
          <p:nvPr/>
        </p:nvPicPr>
        <p:blipFill>
          <a:blip r:embed="rId3">
            <a:alphaModFix amt="38000"/>
          </a:blip>
          <a:stretch>
            <a:fillRect/>
          </a:stretch>
        </p:blipFill>
        <p:spPr>
          <a:xfrm>
            <a:off x="9552048" y="1977"/>
            <a:ext cx="7292735" cy="10283046"/>
          </a:xfrm>
          <a:prstGeom prst="rect">
            <a:avLst/>
          </a:prstGeom>
        </p:spPr>
      </p:pic>
      <p:pic>
        <p:nvPicPr>
          <p:cNvPr id="9" name="Immagine 8" descr="Immagine che contiene testo, calligrafia, illustrazione&#10;&#10;Il contenuto generato dall&amp;#39;intelligenza artificiale potrebbe non essere corretto.">
            <a:extLst>
              <a:ext uri="{FF2B5EF4-FFF2-40B4-BE49-F238E27FC236}">
                <a16:creationId xmlns:a16="http://schemas.microsoft.com/office/drawing/2014/main" id="{AAC335A5-6578-5D54-2559-AFDE0C1A08BA}"/>
              </a:ext>
            </a:extLst>
          </p:cNvPr>
          <p:cNvPicPr>
            <a:picLocks noChangeAspect="1"/>
          </p:cNvPicPr>
          <p:nvPr/>
        </p:nvPicPr>
        <p:blipFill>
          <a:blip r:embed="rId3"/>
          <a:stretch>
            <a:fillRect/>
          </a:stretch>
        </p:blipFill>
        <p:spPr>
          <a:xfrm>
            <a:off x="5071422" y="0"/>
            <a:ext cx="7292735" cy="10283046"/>
          </a:xfrm>
          <a:prstGeom prst="rect">
            <a:avLst/>
          </a:prstGeom>
        </p:spPr>
      </p:pic>
      <p:sp>
        <p:nvSpPr>
          <p:cNvPr id="2" name="Rettangolo 1">
            <a:extLst>
              <a:ext uri="{FF2B5EF4-FFF2-40B4-BE49-F238E27FC236}">
                <a16:creationId xmlns:a16="http://schemas.microsoft.com/office/drawing/2014/main" id="{AFEC51A5-479F-469C-8C8B-404FB11EE7A3}"/>
              </a:ext>
            </a:extLst>
          </p:cNvPr>
          <p:cNvSpPr/>
          <p:nvPr/>
        </p:nvSpPr>
        <p:spPr>
          <a:xfrm>
            <a:off x="1055076" y="1295986"/>
            <a:ext cx="3024554" cy="7695027"/>
          </a:xfrm>
          <a:prstGeom prst="rect">
            <a:avLst/>
          </a:prstGeom>
          <a:solidFill>
            <a:schemeClr val="accent6">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1D2776AC-86D3-4B33-B64A-63DB696ED2DB}"/>
              </a:ext>
            </a:extLst>
          </p:cNvPr>
          <p:cNvSpPr txBox="1"/>
          <p:nvPr/>
        </p:nvSpPr>
        <p:spPr>
          <a:xfrm>
            <a:off x="2046868" y="2489982"/>
            <a:ext cx="970671" cy="5755422"/>
          </a:xfrm>
          <a:prstGeom prst="rect">
            <a:avLst/>
          </a:prstGeom>
          <a:noFill/>
        </p:spPr>
        <p:txBody>
          <a:bodyPr wrap="square" rtlCol="0">
            <a:spAutoFit/>
          </a:bodyPr>
          <a:lstStyle/>
          <a:p>
            <a:pPr algn="ctr"/>
            <a:r>
              <a:rPr lang="it-IT" sz="7000" b="1" dirty="0">
                <a:solidFill>
                  <a:schemeClr val="bg1"/>
                </a:solidFill>
                <a:latin typeface="Gadugi" panose="020B0502040204020203" pitchFamily="34" charset="0"/>
                <a:ea typeface="Gadugi" panose="020B0502040204020203" pitchFamily="34" charset="0"/>
              </a:rPr>
              <a:t>A</a:t>
            </a:r>
          </a:p>
          <a:p>
            <a:pPr algn="ctr"/>
            <a:r>
              <a:rPr lang="it-IT" sz="7000" b="1" dirty="0">
                <a:solidFill>
                  <a:schemeClr val="bg1"/>
                </a:solidFill>
                <a:latin typeface="Gadugi" panose="020B0502040204020203" pitchFamily="34" charset="0"/>
                <a:ea typeface="Gadugi" panose="020B0502040204020203" pitchFamily="34" charset="0"/>
              </a:rPr>
              <a:t>D</a:t>
            </a:r>
          </a:p>
          <a:p>
            <a:pPr algn="ctr"/>
            <a:r>
              <a:rPr lang="it-IT" sz="7000" b="1" dirty="0">
                <a:solidFill>
                  <a:schemeClr val="bg1"/>
                </a:solidFill>
                <a:latin typeface="Gadugi" panose="020B0502040204020203" pitchFamily="34" charset="0"/>
                <a:ea typeface="Gadugi" panose="020B0502040204020203" pitchFamily="34" charset="0"/>
              </a:rPr>
              <a:t>E</a:t>
            </a:r>
          </a:p>
          <a:p>
            <a:pPr algn="ctr"/>
            <a:r>
              <a:rPr lang="it-IT" sz="7000" b="1" dirty="0">
                <a:solidFill>
                  <a:schemeClr val="bg1"/>
                </a:solidFill>
                <a:latin typeface="Gadugi" panose="020B0502040204020203" pitchFamily="34" charset="0"/>
                <a:ea typeface="Gadugi" panose="020B0502040204020203" pitchFamily="34" charset="0"/>
              </a:rPr>
              <a:t>L</a:t>
            </a:r>
          </a:p>
          <a:p>
            <a:pPr algn="ctr"/>
            <a:r>
              <a:rPr lang="it-IT" sz="7000" b="1" dirty="0">
                <a:solidFill>
                  <a:schemeClr val="bg1"/>
                </a:solidFill>
                <a:latin typeface="Gadugi" panose="020B0502040204020203" pitchFamily="34" charset="0"/>
                <a:ea typeface="Gadugi" panose="020B0502040204020203" pitchFamily="34" charset="0"/>
              </a:rPr>
              <a:t>E</a:t>
            </a:r>
          </a:p>
          <a:p>
            <a:pPr algn="ctr"/>
            <a:endParaRPr lang="it-IT" dirty="0"/>
          </a:p>
        </p:txBody>
      </p:sp>
    </p:spTree>
    <p:extLst>
      <p:ext uri="{BB962C8B-B14F-4D97-AF65-F5344CB8AC3E}">
        <p14:creationId xmlns:p14="http://schemas.microsoft.com/office/powerpoint/2010/main" val="130998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E2867-D623-4B92-A538-595E9927C9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E74B3E-D366-799F-D47A-6ACE6E134540}"/>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08A19013-13E6-38CC-37A2-ADF6031481DF}"/>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BE2EE4A2-C49F-9E5A-08E8-F8A7471ECED4}"/>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7E7C9FBE-5FEB-4182-F6EF-AF9A3CC47824}"/>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9869B93B-4149-04F8-2542-5CF097EC6E45}"/>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96FD6F3C-FC3E-7E6B-0D82-B27E890BD3AA}"/>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649C4FE6-0C22-C710-9B4B-4E3B93AD72EB}"/>
              </a:ext>
            </a:extLst>
          </p:cNvPr>
          <p:cNvSpPr txBox="1"/>
          <p:nvPr/>
        </p:nvSpPr>
        <p:spPr>
          <a:xfrm>
            <a:off x="4186885" y="1108033"/>
            <a:ext cx="9144000" cy="923330"/>
          </a:xfrm>
          <a:prstGeom prst="rect">
            <a:avLst/>
          </a:prstGeom>
          <a:noFill/>
        </p:spPr>
        <p:txBody>
          <a:bodyPr wrap="square">
            <a:spAutoFit/>
          </a:bodyPr>
          <a:lstStyle/>
          <a:p>
            <a:pPr algn="ctr"/>
            <a:r>
              <a:rPr kumimoji="0" lang="it-IT" sz="54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Fasi del progetto</a:t>
            </a:r>
            <a:endParaRPr lang="it-IT" dirty="0"/>
          </a:p>
        </p:txBody>
      </p:sp>
      <p:sp>
        <p:nvSpPr>
          <p:cNvPr id="11" name="CasellaDiTesto 10">
            <a:extLst>
              <a:ext uri="{FF2B5EF4-FFF2-40B4-BE49-F238E27FC236}">
                <a16:creationId xmlns:a16="http://schemas.microsoft.com/office/drawing/2014/main" id="{A1591B15-A879-F9BB-38ED-55D7DA809FE5}"/>
              </a:ext>
            </a:extLst>
          </p:cNvPr>
          <p:cNvSpPr txBox="1"/>
          <p:nvPr/>
        </p:nvSpPr>
        <p:spPr>
          <a:xfrm>
            <a:off x="838200" y="2705100"/>
            <a:ext cx="9144000" cy="4524315"/>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1" i="0" u="sng" strike="noStrike" kern="1200" cap="none" spc="0" normalizeH="0" baseline="0" noProof="0" dirty="0">
                <a:ln>
                  <a:noFill/>
                </a:ln>
                <a:solidFill>
                  <a:prstClr val="black"/>
                </a:solidFill>
                <a:effectLst/>
                <a:uLnTx/>
                <a:uFillTx/>
                <a:latin typeface="Rockwell" panose="02060603020205020403"/>
                <a:ea typeface="+mn-ea"/>
                <a:cs typeface="+mn-cs"/>
              </a:rPr>
              <a:t>La scelta dei manifesti</a:t>
            </a:r>
            <a:r>
              <a:rPr kumimoji="0" lang="it-IT" sz="2400" b="0" i="0" u="sng" strike="noStrike" kern="1200" cap="none" spc="0" normalizeH="0" baseline="0" noProof="0" dirty="0">
                <a:ln>
                  <a:noFill/>
                </a:ln>
                <a:solidFill>
                  <a:prstClr val="black"/>
                </a:solidFill>
                <a:effectLst/>
                <a:uLnTx/>
                <a:uFillTx/>
                <a:latin typeface="Rockwell" panose="02060603020205020403"/>
                <a:ea typeface="+mn-ea"/>
                <a:cs typeface="+mn-cs"/>
              </a:rPr>
              <a:t>:</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la prima cosa che abbiamo fatto è stata decidere quali stampe appendere organizzando una votazione collettiva di tutti i residenti in salone di Casa Albergo.</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La dott.ssa </a:t>
            </a:r>
            <a:r>
              <a:rPr kumimoji="0" lang="it-IT" sz="2400" b="0" i="0" u="none" strike="noStrike" kern="1200" cap="none" spc="0" normalizeH="0" baseline="0" noProof="0" dirty="0" err="1">
                <a:ln>
                  <a:noFill/>
                </a:ln>
                <a:solidFill>
                  <a:prstClr val="black"/>
                </a:solidFill>
                <a:effectLst/>
                <a:uLnTx/>
                <a:uFillTx/>
                <a:latin typeface="Rockwell" panose="02060603020205020403"/>
                <a:ea typeface="+mn-ea"/>
                <a:cs typeface="+mn-cs"/>
              </a:rPr>
              <a:t>Mazzariol</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ha selezionato le stampe più belle dividendole in cinque categorie: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 area ristoro,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 cura personale,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 giornali,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 spettacoli,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 feste ed eventi</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Palette e alzata di mano… via alla votazione!</a:t>
            </a:r>
          </a:p>
        </p:txBody>
      </p:sp>
      <p:pic>
        <p:nvPicPr>
          <p:cNvPr id="12" name="Immagine 11">
            <a:extLst>
              <a:ext uri="{FF2B5EF4-FFF2-40B4-BE49-F238E27FC236}">
                <a16:creationId xmlns:a16="http://schemas.microsoft.com/office/drawing/2014/main" id="{35F373D7-A37A-E6B7-532C-728D02E894B9}"/>
              </a:ext>
            </a:extLst>
          </p:cNvPr>
          <p:cNvPicPr>
            <a:picLocks noChangeAspect="1"/>
          </p:cNvPicPr>
          <p:nvPr/>
        </p:nvPicPr>
        <p:blipFill>
          <a:blip r:embed="rId8"/>
          <a:stretch>
            <a:fillRect/>
          </a:stretch>
        </p:blipFill>
        <p:spPr>
          <a:xfrm>
            <a:off x="10592955" y="2206483"/>
            <a:ext cx="7152627" cy="5972812"/>
          </a:xfrm>
          <a:prstGeom prst="rect">
            <a:avLst/>
          </a:prstGeom>
        </p:spPr>
      </p:pic>
    </p:spTree>
    <p:extLst>
      <p:ext uri="{BB962C8B-B14F-4D97-AF65-F5344CB8AC3E}">
        <p14:creationId xmlns:p14="http://schemas.microsoft.com/office/powerpoint/2010/main" val="3202892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FA130-D813-FD21-C908-0DC798FBEFB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54BF00-232E-D4F4-9E44-2EBC8CFFB929}"/>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B6C7920E-2D86-B28E-824F-091E94537691}"/>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FB2A2DB7-C746-7A92-EAE9-E428CE8D311B}"/>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1C02F9B0-5714-F7E0-806E-BA1D443425A9}"/>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314EEA14-4E51-C840-4FCD-796CCE1B91D1}"/>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6576BD3F-732A-7DAC-9AAA-A5D85F7F1B39}"/>
              </a:ext>
            </a:extLst>
          </p:cNvPr>
          <p:cNvPicPr>
            <a:picLocks noChangeAspect="1"/>
          </p:cNvPicPr>
          <p:nvPr/>
        </p:nvPicPr>
        <p:blipFill>
          <a:blip r:embed="rId6"/>
          <a:stretch>
            <a:fillRect/>
          </a:stretch>
        </p:blipFill>
        <p:spPr>
          <a:xfrm>
            <a:off x="14841308" y="8415367"/>
            <a:ext cx="2804403" cy="1182727"/>
          </a:xfrm>
          <a:prstGeom prst="rect">
            <a:avLst/>
          </a:prstGeom>
        </p:spPr>
      </p:pic>
      <p:pic>
        <p:nvPicPr>
          <p:cNvPr id="8" name="Immagine 7">
            <a:extLst>
              <a:ext uri="{FF2B5EF4-FFF2-40B4-BE49-F238E27FC236}">
                <a16:creationId xmlns:a16="http://schemas.microsoft.com/office/drawing/2014/main" id="{574E8A2B-8B40-2032-CC32-7796728450EF}"/>
              </a:ext>
            </a:extLst>
          </p:cNvPr>
          <p:cNvPicPr>
            <a:picLocks noChangeAspect="1"/>
          </p:cNvPicPr>
          <p:nvPr/>
        </p:nvPicPr>
        <p:blipFill>
          <a:blip r:embed="rId7"/>
          <a:stretch>
            <a:fillRect/>
          </a:stretch>
        </p:blipFill>
        <p:spPr>
          <a:xfrm>
            <a:off x="379040" y="671739"/>
            <a:ext cx="5259760" cy="7328955"/>
          </a:xfrm>
          <a:prstGeom prst="rect">
            <a:avLst/>
          </a:prstGeom>
        </p:spPr>
      </p:pic>
      <p:sp>
        <p:nvSpPr>
          <p:cNvPr id="10" name="CasellaDiTesto 9">
            <a:extLst>
              <a:ext uri="{FF2B5EF4-FFF2-40B4-BE49-F238E27FC236}">
                <a16:creationId xmlns:a16="http://schemas.microsoft.com/office/drawing/2014/main" id="{51BED935-0843-96C5-C8CC-BFF448E124A9}"/>
              </a:ext>
            </a:extLst>
          </p:cNvPr>
          <p:cNvSpPr txBox="1"/>
          <p:nvPr/>
        </p:nvSpPr>
        <p:spPr>
          <a:xfrm>
            <a:off x="6172200" y="1704726"/>
            <a:ext cx="10591800" cy="5262979"/>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1" i="0" u="sng" strike="noStrike" kern="1200" cap="none" spc="0" normalizeH="0" baseline="0" noProof="0" dirty="0">
                <a:ln>
                  <a:noFill/>
                </a:ln>
                <a:solidFill>
                  <a:prstClr val="black"/>
                </a:solidFill>
                <a:effectLst/>
                <a:uLnTx/>
                <a:uFillTx/>
                <a:latin typeface="Rockwell" panose="02060603020205020403"/>
                <a:ea typeface="+mn-ea"/>
                <a:cs typeface="+mn-cs"/>
              </a:rPr>
              <a:t>Il rinnovo dei locali: </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l’avvio di questo progetto è stato l’occasione per ripensare ad un rinnovo ambientale. Tutti i sei piani di Casa Albergo (vani scale compresi) sono stati riverniciati scegliendo per ogni piano diverse palette di colori, privilegiando colori vivaci ed allegri in netta rottura con il passato.</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La revisione cromatica ha visto coinvolta tutta la struttura immaginando già il percorso della mostra, i diversi colori sono lo sfondo adatto per i manifesti scelti dagli anziani.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1" i="0" u="sng" strike="noStrike" kern="1200" cap="none" spc="0" normalizeH="0" baseline="0" noProof="0" dirty="0">
                <a:ln>
                  <a:noFill/>
                </a:ln>
                <a:solidFill>
                  <a:prstClr val="black"/>
                </a:solidFill>
                <a:effectLst/>
                <a:uLnTx/>
                <a:uFillTx/>
                <a:latin typeface="Rockwell" panose="02060603020205020403"/>
                <a:ea typeface="+mn-ea"/>
                <a:cs typeface="+mn-cs"/>
              </a:rPr>
              <a:t>La stampa:</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i manifesti sono stati stampati da una copisteria su pannelli di PVC molto leggeri ma molto robusti, questo ci ha permesso di salvaguardare i residenti in caso di caduta dei manifesti (leggeri e senza vetro), e appendendo direttamente  il pannello da un’aria più moderna alla mostra.</a:t>
            </a:r>
            <a:endParaRPr kumimoji="0" lang="it-IT" sz="2400" b="1" i="0" u="sng"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46788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C150-A29D-41D0-A977-7737C2B662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0FCF88-7FF0-3355-0C54-5CB4D1688318}"/>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ADE28AE5-CCAA-487E-F93C-24938197C800}"/>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71E7CF5A-3B91-6FAE-77A3-4BE6BA7DF3BF}"/>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46D6EAF3-0FAB-EE95-3918-364F94DE1AA4}"/>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497060AA-CA05-A792-4EBD-72F3F68A7641}"/>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BE2C14F0-ED59-CFF0-D9C2-519FAD8E4B66}"/>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7BD7D2B8-C0B5-6C4D-F7C3-CC8F71B575F4}"/>
              </a:ext>
            </a:extLst>
          </p:cNvPr>
          <p:cNvSpPr txBox="1"/>
          <p:nvPr/>
        </p:nvSpPr>
        <p:spPr>
          <a:xfrm>
            <a:off x="1145534" y="1333500"/>
            <a:ext cx="15694666" cy="2308324"/>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1" i="0" u="sng" strike="noStrike" kern="1200" cap="none" spc="0" normalizeH="0" baseline="0" noProof="0" dirty="0">
                <a:ln>
                  <a:noFill/>
                </a:ln>
                <a:solidFill>
                  <a:prstClr val="black"/>
                </a:solidFill>
                <a:effectLst/>
                <a:uLnTx/>
                <a:uFillTx/>
                <a:latin typeface="Rockwell" panose="02060603020205020403"/>
                <a:ea typeface="+mn-ea"/>
                <a:cs typeface="+mn-cs"/>
              </a:rPr>
              <a:t>L’inaugurazione</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il 9 settembre 2023 abbiamo organizzato la prima inaugurazione con la presenza delle autorità dei manifesti scelti, nei nostri saloni sono stati esposti tutti i manifesti in modo che i residenti, i familiari e la cittadinanza potessero vederli in attesa di collocarli alle pareti.</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1" i="0" u="sng" strike="noStrike" kern="1200" cap="none" spc="0" normalizeH="0" baseline="0" noProof="0" dirty="0">
                <a:ln>
                  <a:noFill/>
                </a:ln>
                <a:solidFill>
                  <a:prstClr val="black"/>
                </a:solidFill>
                <a:effectLst/>
                <a:uLnTx/>
                <a:uFillTx/>
                <a:latin typeface="Rockwell" panose="02060603020205020403"/>
                <a:ea typeface="+mn-ea"/>
                <a:cs typeface="+mn-cs"/>
              </a:rPr>
              <a:t>Affissione:</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nelle settimane successive i manifesti sono stati collocati nei corridoi e negli spazi comuni dei sei piani di Casa Albergo, seguendo un ordine tematico a seconda degli spazi (le immagini riguardanti il cibo sono state messe nelle sale da pranzo </a:t>
            </a:r>
            <a:r>
              <a:rPr kumimoji="0" lang="it-IT" sz="2400" b="0" i="0" u="none" strike="noStrike" kern="1200" cap="none" spc="0" normalizeH="0" baseline="0" noProof="0" dirty="0" err="1">
                <a:ln>
                  <a:noFill/>
                </a:ln>
                <a:solidFill>
                  <a:prstClr val="black"/>
                </a:solidFill>
                <a:effectLst/>
                <a:uLnTx/>
                <a:uFillTx/>
                <a:latin typeface="Rockwell" panose="02060603020205020403"/>
                <a:ea typeface="+mn-ea"/>
                <a:cs typeface="+mn-cs"/>
              </a:rPr>
              <a:t>ecc</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a:t>
            </a:r>
          </a:p>
        </p:txBody>
      </p:sp>
      <p:pic>
        <p:nvPicPr>
          <p:cNvPr id="10" name="Immagine 9">
            <a:extLst>
              <a:ext uri="{FF2B5EF4-FFF2-40B4-BE49-F238E27FC236}">
                <a16:creationId xmlns:a16="http://schemas.microsoft.com/office/drawing/2014/main" id="{36D911ED-6EFA-ADF3-BFBB-FDB3EED184CE}"/>
              </a:ext>
            </a:extLst>
          </p:cNvPr>
          <p:cNvPicPr>
            <a:picLocks noChangeAspect="1"/>
          </p:cNvPicPr>
          <p:nvPr/>
        </p:nvPicPr>
        <p:blipFill>
          <a:blip r:embed="rId7"/>
          <a:stretch>
            <a:fillRect/>
          </a:stretch>
        </p:blipFill>
        <p:spPr>
          <a:xfrm>
            <a:off x="2497057" y="4014415"/>
            <a:ext cx="12212782" cy="4475970"/>
          </a:xfrm>
          <a:prstGeom prst="rect">
            <a:avLst/>
          </a:prstGeom>
        </p:spPr>
      </p:pic>
    </p:spTree>
    <p:extLst>
      <p:ext uri="{BB962C8B-B14F-4D97-AF65-F5344CB8AC3E}">
        <p14:creationId xmlns:p14="http://schemas.microsoft.com/office/powerpoint/2010/main" val="66914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088D5-14F7-A7CB-0C80-DA470D0E05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1BE97E-6BA3-858B-CCDB-1ACD6FAC5120}"/>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BC5C0027-B2FD-EFC9-4253-154E238805F6}"/>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2310394A-09FD-2FDD-F912-AB7EACF61887}"/>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C5DCF6F0-ED27-2F2C-1445-87BAFBA1F0D7}"/>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272F45AB-0265-32C8-BBA7-505A8A6D2ECB}"/>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AC5CC15A-2AF0-741D-A2F0-965B9A7B7109}"/>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CA5B8A45-1A0B-749C-AEA7-BDC9C1CCFED0}"/>
              </a:ext>
            </a:extLst>
          </p:cNvPr>
          <p:cNvSpPr txBox="1"/>
          <p:nvPr/>
        </p:nvSpPr>
        <p:spPr>
          <a:xfrm>
            <a:off x="4186885" y="1108033"/>
            <a:ext cx="9144000" cy="923330"/>
          </a:xfrm>
          <a:prstGeom prst="rect">
            <a:avLst/>
          </a:prstGeom>
          <a:noFill/>
        </p:spPr>
        <p:txBody>
          <a:bodyPr wrap="square">
            <a:spAutoFit/>
          </a:bodyPr>
          <a:lstStyle/>
          <a:p>
            <a:pPr algn="ctr"/>
            <a:r>
              <a:rPr kumimoji="0" lang="it-IT" sz="54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Il portfolio</a:t>
            </a:r>
            <a:endParaRPr lang="it-IT" dirty="0"/>
          </a:p>
        </p:txBody>
      </p:sp>
      <p:pic>
        <p:nvPicPr>
          <p:cNvPr id="10" name="Immagine 9">
            <a:extLst>
              <a:ext uri="{FF2B5EF4-FFF2-40B4-BE49-F238E27FC236}">
                <a16:creationId xmlns:a16="http://schemas.microsoft.com/office/drawing/2014/main" id="{4F2812E6-6012-EE7A-D8DF-CEB1EAE3531D}"/>
              </a:ext>
            </a:extLst>
          </p:cNvPr>
          <p:cNvPicPr>
            <a:picLocks noChangeAspect="1"/>
          </p:cNvPicPr>
          <p:nvPr/>
        </p:nvPicPr>
        <p:blipFill>
          <a:blip r:embed="rId8"/>
          <a:stretch>
            <a:fillRect/>
          </a:stretch>
        </p:blipFill>
        <p:spPr>
          <a:xfrm>
            <a:off x="1371600" y="2666648"/>
            <a:ext cx="3810000" cy="3810000"/>
          </a:xfrm>
          <a:prstGeom prst="rect">
            <a:avLst/>
          </a:prstGeom>
        </p:spPr>
      </p:pic>
      <p:sp>
        <p:nvSpPr>
          <p:cNvPr id="12" name="CasellaDiTesto 11">
            <a:extLst>
              <a:ext uri="{FF2B5EF4-FFF2-40B4-BE49-F238E27FC236}">
                <a16:creationId xmlns:a16="http://schemas.microsoft.com/office/drawing/2014/main" id="{F3A6C84D-F600-9C99-6351-2885BC77D0DA}"/>
              </a:ext>
            </a:extLst>
          </p:cNvPr>
          <p:cNvSpPr txBox="1"/>
          <p:nvPr/>
        </p:nvSpPr>
        <p:spPr>
          <a:xfrm>
            <a:off x="6553200" y="2500306"/>
            <a:ext cx="9893764" cy="4154984"/>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Il Portfolio nasce con l’idea di rendere tangibile e sfogliabile la mostra, i manifesti e i pensieri degli anziani;</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Il percorso della mostra è stato scelto con grande cura decidendo di coinvolgere tutti i sei piani di Casa Albergo, compreso il nucleo dove vivono le persone non autosufficienti e i pianerottoli;</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La grafica è stata curata da noi, con la consulenza di una copisteria del territorio, per permettere una lettura più immediata delle emozioni raccolte in relazione alle immagini esposte;</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Le immagine e le didascalie presenti nel portfolio sono ordinate secondo l’ordine espositivo del percorso in modo che il visitatore possa utilizzarlo anche come cartina guida;</a:t>
            </a:r>
          </a:p>
        </p:txBody>
      </p:sp>
    </p:spTree>
    <p:extLst>
      <p:ext uri="{BB962C8B-B14F-4D97-AF65-F5344CB8AC3E}">
        <p14:creationId xmlns:p14="http://schemas.microsoft.com/office/powerpoint/2010/main" val="337913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FEBAF-FBD1-BF78-7D5A-B35D24CFAD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41F08D6-8B5A-C34F-8567-18F24747D2C4}"/>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DADB869A-361F-DEC8-B175-20EADA338F71}"/>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797014BA-765C-7066-834D-851C0E9168AB}"/>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F07D93B2-92A9-E544-3169-092EFC6B87CD}"/>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803685EB-6AC4-0F37-76DF-E403D4D3B2A8}"/>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0DEA7F4A-3B3E-901A-56E0-88626E48EEC9}"/>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92D59E79-0EB6-476D-0022-F3B5FE64A123}"/>
              </a:ext>
            </a:extLst>
          </p:cNvPr>
          <p:cNvSpPr txBox="1"/>
          <p:nvPr/>
        </p:nvSpPr>
        <p:spPr>
          <a:xfrm>
            <a:off x="4186885" y="1140452"/>
            <a:ext cx="9144000" cy="923330"/>
          </a:xfrm>
          <a:prstGeom prst="rect">
            <a:avLst/>
          </a:prstGeom>
          <a:noFill/>
        </p:spPr>
        <p:txBody>
          <a:bodyPr wrap="square">
            <a:spAutoFit/>
          </a:bodyPr>
          <a:lstStyle/>
          <a:p>
            <a:pPr algn="ctr"/>
            <a:r>
              <a:rPr kumimoji="0" lang="it-IT" sz="54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Il laboratorio </a:t>
            </a:r>
            <a:endParaRPr lang="it-IT" dirty="0"/>
          </a:p>
        </p:txBody>
      </p:sp>
      <p:sp>
        <p:nvSpPr>
          <p:cNvPr id="11" name="CasellaDiTesto 10">
            <a:extLst>
              <a:ext uri="{FF2B5EF4-FFF2-40B4-BE49-F238E27FC236}">
                <a16:creationId xmlns:a16="http://schemas.microsoft.com/office/drawing/2014/main" id="{FC5608FC-3DCF-CB4E-43F1-CB44667BE53E}"/>
              </a:ext>
            </a:extLst>
          </p:cNvPr>
          <p:cNvSpPr txBox="1"/>
          <p:nvPr/>
        </p:nvSpPr>
        <p:spPr>
          <a:xfrm>
            <a:off x="1219200" y="2016003"/>
            <a:ext cx="16228066" cy="3349700"/>
          </a:xfrm>
          <a:prstGeom prst="rect">
            <a:avLst/>
          </a:prstGeom>
          <a:noFill/>
        </p:spPr>
        <p:txBody>
          <a:bodyPr wrap="square">
            <a:spAutoFit/>
          </a:bodyPr>
          <a:lstStyle/>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Per poter realizzare il portfolio sono stati creati dei momenti laboratoriali che hanno coinvolto gli anziani, i familiari e i professionisti della cura;</a:t>
            </a:r>
          </a:p>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L’obiettivo principale è stato quello di rievocare ricordi, emozioni e sentimenti a partire dalle immagini dei manifesti esposti. In un momento di condivisione libera, un osservatore esterno ha preso nota di come venivano espressi i pensieri dei partecipanti;</a:t>
            </a:r>
          </a:p>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Da questa osservazione sono stati poi ricavati i testi e le didascalie che accompagnano i manifesti;</a:t>
            </a:r>
          </a:p>
        </p:txBody>
      </p:sp>
      <p:pic>
        <p:nvPicPr>
          <p:cNvPr id="12" name="Immagine 11">
            <a:extLst>
              <a:ext uri="{FF2B5EF4-FFF2-40B4-BE49-F238E27FC236}">
                <a16:creationId xmlns:a16="http://schemas.microsoft.com/office/drawing/2014/main" id="{6E36FF12-015B-1FDC-AF19-901C8F2C705F}"/>
              </a:ext>
            </a:extLst>
          </p:cNvPr>
          <p:cNvPicPr>
            <a:picLocks noChangeAspect="1"/>
          </p:cNvPicPr>
          <p:nvPr/>
        </p:nvPicPr>
        <p:blipFill>
          <a:blip r:embed="rId8"/>
          <a:stretch>
            <a:fillRect/>
          </a:stretch>
        </p:blipFill>
        <p:spPr>
          <a:xfrm>
            <a:off x="7162800" y="5606147"/>
            <a:ext cx="7416888" cy="4171999"/>
          </a:xfrm>
          <a:prstGeom prst="rect">
            <a:avLst/>
          </a:prstGeom>
        </p:spPr>
      </p:pic>
    </p:spTree>
    <p:extLst>
      <p:ext uri="{BB962C8B-B14F-4D97-AF65-F5344CB8AC3E}">
        <p14:creationId xmlns:p14="http://schemas.microsoft.com/office/powerpoint/2010/main" val="2762762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2E92E-3C81-8270-1326-399A09CAEC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074300-74BF-6780-FEE8-8EF22AA9EDF9}"/>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F5C6F485-732E-4FCD-EB72-30DFC3DE40CA}"/>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D9E69B9A-F4F7-9AE4-FEB1-A3E352E55E98}"/>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9125519E-4474-015A-0B9A-A84F9F882907}"/>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359CC933-3F98-E1C8-B087-7A9D1984EFBD}"/>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793C8704-12A6-6BF2-8F8A-B60317B0147B}"/>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31F2DC6D-1CD5-BBE5-ABC7-2ABB734FE0D7}"/>
              </a:ext>
            </a:extLst>
          </p:cNvPr>
          <p:cNvSpPr txBox="1"/>
          <p:nvPr/>
        </p:nvSpPr>
        <p:spPr>
          <a:xfrm>
            <a:off x="3158185" y="1257300"/>
            <a:ext cx="11201400" cy="830997"/>
          </a:xfrm>
          <a:prstGeom prst="rect">
            <a:avLst/>
          </a:prstGeom>
          <a:noFill/>
        </p:spPr>
        <p:txBody>
          <a:bodyPr wrap="square">
            <a:spAutoFit/>
          </a:bodyPr>
          <a:lstStyle/>
          <a:p>
            <a:pPr algn="ctr"/>
            <a:r>
              <a:rPr kumimoji="0" lang="it-IT" sz="48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L’inaugurazione della mostra permanente</a:t>
            </a:r>
            <a:endParaRPr lang="it-IT" dirty="0"/>
          </a:p>
        </p:txBody>
      </p:sp>
      <p:sp>
        <p:nvSpPr>
          <p:cNvPr id="11" name="CasellaDiTesto 10">
            <a:extLst>
              <a:ext uri="{FF2B5EF4-FFF2-40B4-BE49-F238E27FC236}">
                <a16:creationId xmlns:a16="http://schemas.microsoft.com/office/drawing/2014/main" id="{48D5FB1E-D032-3EDB-E8B5-80B6B75450AD}"/>
              </a:ext>
            </a:extLst>
          </p:cNvPr>
          <p:cNvSpPr txBox="1"/>
          <p:nvPr/>
        </p:nvSpPr>
        <p:spPr>
          <a:xfrm>
            <a:off x="381000" y="2881342"/>
            <a:ext cx="8763000" cy="4524315"/>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Il 15 novembre 2025 abbiamo inaugurato assieme alle autorità della città di Treviso, al Presidente e al Direttore ISRAA e alla Direttrice del Museo Nazionale Collezione Salce la mostra permanente dei manifesti di Nando Salce in Casa Albergo;</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Il taglio del nastro è stato fatto da quattro residenti tra quelli che hanno maggiormente contribuito alla creazione dei testi del portfolio;</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Dopo il taglio del nastro si è svolta la prima visita guidata con molte delle persone invitate e molti residenti: per alcuni di loro è stata l’occasione per visitare alcuni piani che in tanti anni non avevano nemmeno mai visto.</a:t>
            </a:r>
          </a:p>
        </p:txBody>
      </p:sp>
      <p:pic>
        <p:nvPicPr>
          <p:cNvPr id="12" name="Immagine 11">
            <a:extLst>
              <a:ext uri="{FF2B5EF4-FFF2-40B4-BE49-F238E27FC236}">
                <a16:creationId xmlns:a16="http://schemas.microsoft.com/office/drawing/2014/main" id="{1A1D2D11-7DD3-DB83-3114-4722F2DB0162}"/>
              </a:ext>
            </a:extLst>
          </p:cNvPr>
          <p:cNvPicPr>
            <a:picLocks noChangeAspect="1"/>
          </p:cNvPicPr>
          <p:nvPr/>
        </p:nvPicPr>
        <p:blipFill>
          <a:blip r:embed="rId8"/>
          <a:stretch>
            <a:fillRect/>
          </a:stretch>
        </p:blipFill>
        <p:spPr>
          <a:xfrm>
            <a:off x="9753600" y="2427593"/>
            <a:ext cx="7010400" cy="5883978"/>
          </a:xfrm>
          <a:prstGeom prst="rect">
            <a:avLst/>
          </a:prstGeom>
        </p:spPr>
      </p:pic>
    </p:spTree>
    <p:extLst>
      <p:ext uri="{BB962C8B-B14F-4D97-AF65-F5344CB8AC3E}">
        <p14:creationId xmlns:p14="http://schemas.microsoft.com/office/powerpoint/2010/main" val="2137059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F7416-C571-0104-0A30-4EF75BDF81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D5C088-6CD8-96B5-DA50-32DBF7AFF9D8}"/>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A30AB387-B046-CFE3-5DF9-5C4BB6820775}"/>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E3CEEB92-6888-ECE2-1177-325BC952CC27}"/>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D3FDAFFA-1058-F9CE-1C14-8D72EC97953E}"/>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6DBC55AF-6734-F0D1-9A36-07BC3EF24721}"/>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E7BFAA0B-2721-BECB-5664-B8B90C4CEE41}"/>
              </a:ext>
            </a:extLst>
          </p:cNvPr>
          <p:cNvPicPr>
            <a:picLocks noChangeAspect="1"/>
          </p:cNvPicPr>
          <p:nvPr/>
        </p:nvPicPr>
        <p:blipFill>
          <a:blip r:embed="rId6"/>
          <a:stretch>
            <a:fillRect/>
          </a:stretch>
        </p:blipFill>
        <p:spPr>
          <a:xfrm>
            <a:off x="14842800" y="8416800"/>
            <a:ext cx="2803886" cy="1184400"/>
          </a:xfrm>
          <a:prstGeom prst="rect">
            <a:avLst/>
          </a:prstGeom>
        </p:spPr>
      </p:pic>
      <p:sp>
        <p:nvSpPr>
          <p:cNvPr id="11" name="CasellaDiTesto 10">
            <a:extLst>
              <a:ext uri="{FF2B5EF4-FFF2-40B4-BE49-F238E27FC236}">
                <a16:creationId xmlns:a16="http://schemas.microsoft.com/office/drawing/2014/main" id="{0D1878C5-2F0D-0064-1D0E-05D3364984B8}"/>
              </a:ext>
            </a:extLst>
          </p:cNvPr>
          <p:cNvSpPr txBox="1"/>
          <p:nvPr/>
        </p:nvSpPr>
        <p:spPr>
          <a:xfrm>
            <a:off x="1752599" y="1712082"/>
            <a:ext cx="14500849" cy="7140866"/>
          </a:xfrm>
          <a:prstGeom prst="rect">
            <a:avLst/>
          </a:prstGeom>
          <a:noFill/>
        </p:spPr>
        <p:txBody>
          <a:bodyPr wrap="square">
            <a:spAutoFit/>
          </a:bodyPr>
          <a:lstStyle/>
          <a:p>
            <a:pPr marL="182880" marR="0" lvl="0" indent="-18288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Char char="§"/>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L’Istituto per Servizi di Ricovero e Assistenza agli Anziani (ISRAA) nasce con forma giuridica di IPAB nel 1991, a Treviso, dalla fusione di tre IPAB preesistenti nel territorio la Casa di Ricovero Umberto I° ( a cui si è aggiunta nel 1972 l’attuale Casa Albergo Salce), la Casa Cronici “G. Menegazzi” e l’Ospizio Rosa </a:t>
            </a:r>
            <a:r>
              <a:rPr kumimoji="0" lang="it-IT" sz="2200" b="0" i="0" u="none" strike="noStrike" kern="1200" cap="none" spc="0" normalizeH="0" baseline="0" noProof="0" dirty="0" err="1">
                <a:ln>
                  <a:noFill/>
                </a:ln>
                <a:solidFill>
                  <a:prstClr val="black"/>
                </a:solidFill>
                <a:effectLst/>
                <a:uLnTx/>
                <a:uFillTx/>
                <a:latin typeface="Rockwell" panose="02060603020205020403" pitchFamily="18" charset="0"/>
                <a:cs typeface="Times New Roman" panose="02020603050405020304" pitchFamily="18" charset="0"/>
              </a:rPr>
              <a:t>Zalivani</a:t>
            </a: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endPar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L="182880" marR="0" lvl="0" indent="-18288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Char char="§"/>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Alle strutture, raccolte in un unico ente, venne dato l’appellativo di “Residenze”, e non Case di Riposo come in uso in quegli anni, per sottolineare il loro ruolo di ultima “casa” degli anziani in esse accolti; anziani denominati a loro volta “residenti” e non “ospiti”, ad indicare come ciascuna delle residenze doveva essere vista come casa loro prima che come luogo di lavoro e di erogazione di servizi.</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endPar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L="182880" marR="0" lvl="0" indent="-18288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Char char="§"/>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L’Ente I.S.R.A.A. comprende gli uffici amministrativi, ubicati a Treviso in Borgo Mazzini n° 48 e quattro sedi residenziali: </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Casa Albergo – 160 anziani</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Residenze per Anziani Città di Treviso – 250 anziani</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Residenza Giuseppe Menegazzi – 244 anziani</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Residenza Rosa </a:t>
            </a:r>
            <a:r>
              <a:rPr kumimoji="0" lang="it-IT" sz="2200" b="0" i="0" u="none" strike="noStrike" kern="1200" cap="none" spc="0" normalizeH="0" baseline="0" noProof="0" dirty="0" err="1">
                <a:ln>
                  <a:noFill/>
                </a:ln>
                <a:solidFill>
                  <a:prstClr val="black"/>
                </a:solidFill>
                <a:effectLst/>
                <a:uLnTx/>
                <a:uFillTx/>
                <a:latin typeface="Rockwell" panose="02060603020205020403" pitchFamily="18" charset="0"/>
                <a:cs typeface="Times New Roman" panose="02020603050405020304" pitchFamily="18" charset="0"/>
              </a:rPr>
              <a:t>Zalivani</a:t>
            </a: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 138 anziane</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Gestisce inoltre 32 mini alloggi situati in Borgo Mazzini ai civici 24, 37 e 51, nonché 28 appartamenti del Cohousing denominato BMSC. </a:t>
            </a:r>
          </a:p>
          <a:p>
            <a:pPr marL="0" marR="0" lvl="0" indent="0" algn="just"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endPar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L="0" marR="0" lvl="0" indent="0" algn="ctr" defTabSz="914400" rtl="0" eaLnBrk="1" fontAlgn="auto" latinLnBrk="0" hangingPunct="1">
              <a:lnSpc>
                <a:spcPct val="110000"/>
              </a:lnSpc>
              <a:spcBef>
                <a:spcPts val="0"/>
              </a:spcBef>
              <a:spcAft>
                <a:spcPts val="0"/>
              </a:spcAft>
              <a:buClr>
                <a:srgbClr val="D34817">
                  <a:lumMod val="75000"/>
                </a:srgbClr>
              </a:buClr>
              <a:buSzPct val="85000"/>
              <a:buFont typeface="Wingdings" pitchFamily="2" charset="2"/>
              <a:buNone/>
              <a:tabLst/>
              <a:defRPr/>
            </a:pPr>
            <a:r>
              <a:rPr kumimoji="0" lang="it-IT" sz="22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ISRAA è l’IPAB più grande del Veneto.</a:t>
            </a:r>
          </a:p>
        </p:txBody>
      </p:sp>
      <p:sp>
        <p:nvSpPr>
          <p:cNvPr id="13" name="CasellaDiTesto 12">
            <a:extLst>
              <a:ext uri="{FF2B5EF4-FFF2-40B4-BE49-F238E27FC236}">
                <a16:creationId xmlns:a16="http://schemas.microsoft.com/office/drawing/2014/main" id="{E56D97AE-8AF8-A593-7F5D-CB4282A038BF}"/>
              </a:ext>
            </a:extLst>
          </p:cNvPr>
          <p:cNvSpPr txBox="1"/>
          <p:nvPr/>
        </p:nvSpPr>
        <p:spPr>
          <a:xfrm>
            <a:off x="4186885" y="729988"/>
            <a:ext cx="9144000" cy="923330"/>
          </a:xfrm>
          <a:prstGeom prst="rect">
            <a:avLst/>
          </a:prstGeom>
          <a:noFill/>
        </p:spPr>
        <p:txBody>
          <a:bodyPr wrap="square">
            <a:spAutoFit/>
          </a:bodyPr>
          <a:lstStyle/>
          <a:p>
            <a:pPr algn="ctr"/>
            <a:r>
              <a:rPr kumimoji="0" lang="it-IT" sz="54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Chi siamo?</a:t>
            </a:r>
            <a:endParaRPr lang="it-IT" dirty="0"/>
          </a:p>
        </p:txBody>
      </p:sp>
    </p:spTree>
    <p:extLst>
      <p:ext uri="{BB962C8B-B14F-4D97-AF65-F5344CB8AC3E}">
        <p14:creationId xmlns:p14="http://schemas.microsoft.com/office/powerpoint/2010/main" val="2624043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CDA96-BAB1-8221-7D0A-F68EB16D8E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5DE318-5101-F24B-E259-63E4A73C230F}"/>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33A95F69-C17B-7B58-4F56-0896BA4070D6}"/>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BA662F3E-D516-6DEB-9294-3BF934BFAC6E}"/>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1A4C2EA2-E576-8271-1EEC-27D891A619F8}"/>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049A880E-07F3-ABB2-7DEA-D277288DD38A}"/>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9988A614-01DF-A0A0-11CB-CB2C502D7843}"/>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526E99C2-89F6-9ABB-8B30-32BE45B5F6E3}"/>
              </a:ext>
            </a:extLst>
          </p:cNvPr>
          <p:cNvSpPr txBox="1"/>
          <p:nvPr/>
        </p:nvSpPr>
        <p:spPr>
          <a:xfrm>
            <a:off x="6629400" y="2802324"/>
            <a:ext cx="9144000" cy="341632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Il 5 dicembre 2024 Casa Albergo ha ospitato la Festa del volontariato ISRAA: è stata l’occasione per far fare la visita guidata ai volontari di tutto l’Ente e ai colleghi delle altre sedi;</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Nel mese di dicembre sono iniziare le prime visite aperte alla comunità e ai cittadini: con prenotazione obbligatoria abbiamo scelto di farlo con piccoli gruppi per poter entrare in punta di piedi a Casa degli anziani e godere al meglio della mostra e delle emozioni che suscita.</a:t>
            </a:r>
          </a:p>
        </p:txBody>
      </p:sp>
      <p:pic>
        <p:nvPicPr>
          <p:cNvPr id="10" name="Immagine 9">
            <a:extLst>
              <a:ext uri="{FF2B5EF4-FFF2-40B4-BE49-F238E27FC236}">
                <a16:creationId xmlns:a16="http://schemas.microsoft.com/office/drawing/2014/main" id="{8470A72A-3148-00E0-289F-83E0AF4E9B82}"/>
              </a:ext>
            </a:extLst>
          </p:cNvPr>
          <p:cNvPicPr>
            <a:picLocks noChangeAspect="1"/>
          </p:cNvPicPr>
          <p:nvPr/>
        </p:nvPicPr>
        <p:blipFill>
          <a:blip r:embed="rId7"/>
          <a:stretch>
            <a:fillRect/>
          </a:stretch>
        </p:blipFill>
        <p:spPr>
          <a:xfrm>
            <a:off x="1828800" y="1327938"/>
            <a:ext cx="3632017" cy="6365091"/>
          </a:xfrm>
          <a:prstGeom prst="rect">
            <a:avLst/>
          </a:prstGeom>
        </p:spPr>
      </p:pic>
    </p:spTree>
    <p:extLst>
      <p:ext uri="{BB962C8B-B14F-4D97-AF65-F5344CB8AC3E}">
        <p14:creationId xmlns:p14="http://schemas.microsoft.com/office/powerpoint/2010/main" val="2361393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FC5E0-699F-9642-E05B-378EDD5E87A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1AF21F-5313-8B53-C053-A1B94D1E8D17}"/>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395DAAD3-D084-0C8F-733C-D4FCADEB71E1}"/>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D22EE3A9-FB46-318A-A5F8-D67B78BAD4CE}"/>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A63BC1BD-E001-5390-4CBF-A29537E8F5A8}"/>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8CE285EC-59D6-2960-C214-00F29A678CAC}"/>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FC7FB52B-14B6-509A-F6D6-EC36557461DC}"/>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429ADED7-1D4A-E6CC-D607-FB11F040A6CE}"/>
              </a:ext>
            </a:extLst>
          </p:cNvPr>
          <p:cNvSpPr txBox="1"/>
          <p:nvPr/>
        </p:nvSpPr>
        <p:spPr>
          <a:xfrm>
            <a:off x="4186885" y="1108033"/>
            <a:ext cx="9144000" cy="923330"/>
          </a:xfrm>
          <a:prstGeom prst="rect">
            <a:avLst/>
          </a:prstGeom>
          <a:noFill/>
        </p:spPr>
        <p:txBody>
          <a:bodyPr wrap="square">
            <a:spAutoFit/>
          </a:bodyPr>
          <a:lstStyle/>
          <a:p>
            <a:r>
              <a:rPr kumimoji="0" lang="it-IT" sz="54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Il coinvolgimento del territorio</a:t>
            </a:r>
            <a:endParaRPr lang="it-IT" dirty="0"/>
          </a:p>
        </p:txBody>
      </p:sp>
      <p:sp>
        <p:nvSpPr>
          <p:cNvPr id="11" name="CasellaDiTesto 10">
            <a:extLst>
              <a:ext uri="{FF2B5EF4-FFF2-40B4-BE49-F238E27FC236}">
                <a16:creationId xmlns:a16="http://schemas.microsoft.com/office/drawing/2014/main" id="{0088BCB4-57E2-E6F9-1E1A-5E398699B547}"/>
              </a:ext>
            </a:extLst>
          </p:cNvPr>
          <p:cNvSpPr txBox="1"/>
          <p:nvPr/>
        </p:nvSpPr>
        <p:spPr>
          <a:xfrm>
            <a:off x="558983" y="2484926"/>
            <a:ext cx="16509817" cy="4696670"/>
          </a:xfrm>
          <a:prstGeom prst="rect">
            <a:avLst/>
          </a:prstGeom>
          <a:noFill/>
        </p:spPr>
        <p:txBody>
          <a:bodyPr wrap="square">
            <a:spAutoFit/>
          </a:bodyPr>
          <a:lstStyle/>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Uno dei principi ispiratori di questo progetto è stato il voler comunicare al territorio che le residenze per anziani sono luoghi aperti, accoglienti e con grandi potenzialità culturali e di aggregazione. </a:t>
            </a:r>
          </a:p>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La parte più rivoluzionaria di questo progetto è quella di pensare la residenza per anziani come luogo in cui custodire ed esporre opere d’arte, luogo che può custodire il bello e le emozioni che si possono provare in una visita al museo. I residenti possono dire di avere delle opere d’arte nei corridoi della loro Casa.</a:t>
            </a:r>
          </a:p>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Il valore aggiunto è quello di aver </a:t>
            </a:r>
            <a:r>
              <a:rPr kumimoji="0" lang="it-IT" sz="2400" b="0" i="0" u="none" strike="noStrike" kern="1200" cap="none" spc="0" normalizeH="0" baseline="0" noProof="0" dirty="0" err="1">
                <a:ln>
                  <a:noFill/>
                </a:ln>
                <a:solidFill>
                  <a:prstClr val="black"/>
                </a:solidFill>
                <a:effectLst/>
                <a:uLnTx/>
                <a:uFillTx/>
                <a:latin typeface="Rockwell" panose="02060603020205020403"/>
                <a:ea typeface="+mn-ea"/>
                <a:cs typeface="+mn-cs"/>
              </a:rPr>
              <a:t>ri</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-portato i manifesti di Nando Salce sulle pareti della loro «Casa» dopo 50 anni.</a:t>
            </a:r>
          </a:p>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Vogliamo comunicare un’idea di ingresso rispettoso in residenza: sottolineiamo che la mostra si snoda negli spazi di vita quotidiani delle persone che abitano in Casa Albergo, non sono luoghi di transito ma diventano casa. Gli anziani stessi sono sempre felici di accogliere i visitatori esterni e, spesso, diventare a loro volta guide.</a:t>
            </a:r>
          </a:p>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Grazie al coinvolgimento dei volontari, siamo venuti in contatto con la Sig.ra Luisa Gregory, nipote di Nando Salce e della moglie Regina Gregory.  La Sig.ra Luisa è venuta a visitare la mostra in Casa Albergo, a rivedere l’edificio dove abitavano gli zii e a raccontare la vita quotidiana del Sig. Salce ai residenti.</a:t>
            </a:r>
          </a:p>
        </p:txBody>
      </p:sp>
    </p:spTree>
    <p:extLst>
      <p:ext uri="{BB962C8B-B14F-4D97-AF65-F5344CB8AC3E}">
        <p14:creationId xmlns:p14="http://schemas.microsoft.com/office/powerpoint/2010/main" val="4138534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7473-5F05-0260-BE25-CA16499A0E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F8496E-CC03-9C0B-534B-7A2102819848}"/>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1359815D-25C3-7FD7-6838-7DF09CA3EB41}"/>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F3F79D7B-B18B-F91F-FA7F-6B21D39E6266}"/>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CCDCF446-C14B-0013-6A24-15D235220763}"/>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F3DF4CFF-4B8D-CDF1-3839-5230679E97B9}"/>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72E8B1BA-3C74-5DBB-E8E2-33B951473FCA}"/>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8034AA57-ADD1-8A8C-52A2-871D1AF13DE2}"/>
              </a:ext>
            </a:extLst>
          </p:cNvPr>
          <p:cNvSpPr txBox="1"/>
          <p:nvPr/>
        </p:nvSpPr>
        <p:spPr>
          <a:xfrm>
            <a:off x="4343400" y="884397"/>
            <a:ext cx="9144000" cy="923330"/>
          </a:xfrm>
          <a:prstGeom prst="rect">
            <a:avLst/>
          </a:prstGeom>
          <a:noFill/>
        </p:spPr>
        <p:txBody>
          <a:bodyPr wrap="square">
            <a:spAutoFit/>
          </a:bodyPr>
          <a:lstStyle/>
          <a:p>
            <a:pPr algn="ctr"/>
            <a:r>
              <a:rPr kumimoji="0" lang="it-IT" sz="54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Il bello in residenza</a:t>
            </a:r>
            <a:endParaRPr lang="it-IT" dirty="0"/>
          </a:p>
        </p:txBody>
      </p:sp>
      <p:pic>
        <p:nvPicPr>
          <p:cNvPr id="10" name="Immagine 9">
            <a:extLst>
              <a:ext uri="{FF2B5EF4-FFF2-40B4-BE49-F238E27FC236}">
                <a16:creationId xmlns:a16="http://schemas.microsoft.com/office/drawing/2014/main" id="{A81327AF-612B-A38C-3523-5722017CD01D}"/>
              </a:ext>
            </a:extLst>
          </p:cNvPr>
          <p:cNvPicPr>
            <a:picLocks noChangeAspect="1"/>
          </p:cNvPicPr>
          <p:nvPr/>
        </p:nvPicPr>
        <p:blipFill>
          <a:blip r:embed="rId8"/>
          <a:stretch>
            <a:fillRect/>
          </a:stretch>
        </p:blipFill>
        <p:spPr>
          <a:xfrm>
            <a:off x="1286478" y="2443013"/>
            <a:ext cx="3056922" cy="5019390"/>
          </a:xfrm>
          <a:prstGeom prst="rect">
            <a:avLst/>
          </a:prstGeom>
        </p:spPr>
      </p:pic>
      <p:sp>
        <p:nvSpPr>
          <p:cNvPr id="12" name="CasellaDiTesto 11">
            <a:extLst>
              <a:ext uri="{FF2B5EF4-FFF2-40B4-BE49-F238E27FC236}">
                <a16:creationId xmlns:a16="http://schemas.microsoft.com/office/drawing/2014/main" id="{3CD6EFD5-A359-F2C9-0B7C-3AA93257C5A3}"/>
              </a:ext>
            </a:extLst>
          </p:cNvPr>
          <p:cNvSpPr txBox="1"/>
          <p:nvPr/>
        </p:nvSpPr>
        <p:spPr>
          <a:xfrm>
            <a:off x="4689685" y="2388918"/>
            <a:ext cx="11430000" cy="7109639"/>
          </a:xfrm>
          <a:prstGeom prst="rect">
            <a:avLst/>
          </a:prstGeom>
          <a:noFill/>
        </p:spPr>
        <p:txBody>
          <a:bodyPr wrap="square">
            <a:spAutoFit/>
          </a:bodyPr>
          <a:lstStyle/>
          <a:p>
            <a:pPr marL="285750" indent="-285750" algn="just" defTabSz="457200">
              <a:buFont typeface="Wingdings" panose="05000000000000000000" pitchFamily="2" charset="2"/>
              <a:buChar char="v"/>
              <a:defRPr/>
            </a:pPr>
            <a:r>
              <a:rPr lang="it-IT" sz="2400" dirty="0">
                <a:solidFill>
                  <a:prstClr val="black"/>
                </a:solidFill>
                <a:latin typeface="Rockwell" panose="02060603020205020403"/>
              </a:rPr>
              <a:t>L</a:t>
            </a:r>
            <a:r>
              <a:rPr lang="it-IT" sz="2400" dirty="0">
                <a:solidFill>
                  <a:srgbClr val="231F20"/>
                </a:solidFill>
                <a:latin typeface="Rockwell" panose="02060603020205020403" pitchFamily="18" charset="0"/>
              </a:rPr>
              <a:t>’abitare è una delle dimensioni più importanti della costruzione di sé, del benessere, della progettazione della propria vita. La qualità dell’abitare, il luogo in cui si vive e il contesto riflettono la struttura dell’io e della comunità che vi abita;</a:t>
            </a:r>
            <a:endPar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Bello non inteso solo come l’aspetto esteriore delle cose; quando si parla di cura, la bellezza fa riferimento a una profonda forma di risonanza tra persona e mondo e tra persona e altre persone, in grado di favorire l’estensione delle capacità e delle possibilità soggettive in modi e percorsi che senza quella esperienza di bellezza sarebbero impossibili;</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it-IT" sz="2400" dirty="0">
                <a:solidFill>
                  <a:prstClr val="black"/>
                </a:solidFill>
                <a:latin typeface="Rockwell" panose="02060603020205020403"/>
              </a:rPr>
              <a:t>O</a:t>
            </a:r>
            <a:r>
              <a:rPr kumimoji="0" lang="it-IT" sz="2400" b="0" i="0" u="none" strike="noStrike" kern="1200" cap="none" spc="0" normalizeH="0" baseline="0" noProof="0" dirty="0" err="1">
                <a:ln>
                  <a:noFill/>
                </a:ln>
                <a:solidFill>
                  <a:prstClr val="black"/>
                </a:solidFill>
                <a:effectLst/>
                <a:uLnTx/>
                <a:uFillTx/>
                <a:latin typeface="Rockwell" panose="02060603020205020403"/>
                <a:ea typeface="+mn-ea"/>
                <a:cs typeface="+mn-cs"/>
              </a:rPr>
              <a:t>gni</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 ambiente in cui viviamo viene a far parte del nostro mondo interiore, in quanto il contesto ambientale in cui viviamo le nostre vite e si </a:t>
            </a:r>
            <a:r>
              <a:rPr kumimoji="0" lang="it-IT" sz="2400" b="0" i="0" u="none" strike="noStrike" kern="1200" cap="none" spc="0" normalizeH="0" baseline="0" noProof="0" dirty="0" err="1">
                <a:ln>
                  <a:noFill/>
                </a:ln>
                <a:solidFill>
                  <a:prstClr val="black"/>
                </a:solidFill>
                <a:effectLst/>
                <a:uLnTx/>
                <a:uFillTx/>
                <a:latin typeface="Rockwell" panose="02060603020205020403"/>
                <a:ea typeface="+mn-ea"/>
                <a:cs typeface="+mn-cs"/>
              </a:rPr>
              <a:t>ri</a:t>
            </a: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-produce nell’intersoggettività con gli altri;</a:t>
            </a:r>
          </a:p>
          <a:p>
            <a:pPr marL="285750" indent="-285750" algn="just" defTabSz="457200">
              <a:buFont typeface="Wingdings" panose="05000000000000000000" pitchFamily="2" charset="2"/>
              <a:buChar char="v"/>
              <a:defRPr/>
            </a:pPr>
            <a:r>
              <a:rPr lang="it-IT" sz="2400" dirty="0">
                <a:solidFill>
                  <a:prstClr val="black"/>
                </a:solidFill>
                <a:latin typeface="Rockwell" panose="02060603020205020403"/>
              </a:rPr>
              <a:t> Il poter guardare e vivere le opere d’arte mette in moto vari meccanismo: attiva i nostri sensi, stimola l’immaginazione, espande la mente e libera le emozioni. In generale, godersi le opere artistiche gradevoli e belle con contenuto estetico positivo, ci riempie a livello sensoriale e intellettuale e favorisce uno stato emotivo positivo;</a:t>
            </a:r>
            <a:endPar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R="0" lvl="0" algn="just" defTabSz="457200" rtl="0" eaLnBrk="1" fontAlgn="auto" latinLnBrk="0" hangingPunct="1">
              <a:lnSpc>
                <a:spcPct val="100000"/>
              </a:lnSpc>
              <a:spcBef>
                <a:spcPts val="0"/>
              </a:spcBef>
              <a:spcAft>
                <a:spcPts val="0"/>
              </a:spcAft>
              <a:buClrTx/>
              <a:buSzTx/>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R="0" lvl="0" algn="just" defTabSz="457200" rtl="0" eaLnBrk="1" fontAlgn="auto" latinLnBrk="0" hangingPunct="1">
              <a:lnSpc>
                <a:spcPct val="100000"/>
              </a:lnSpc>
              <a:spcBef>
                <a:spcPts val="0"/>
              </a:spcBef>
              <a:spcAft>
                <a:spcPts val="0"/>
              </a:spcAft>
              <a:buClrTx/>
              <a:buSzTx/>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844041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477E-A099-2224-3160-17B37E3B84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A5CCE6B-9DC0-9034-0999-D84D21E0CB36}"/>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37818FF8-5082-AA64-2306-63E834147751}"/>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63A829D7-CC39-48CC-63D9-38A9960F1B67}"/>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3207DF5E-7475-38C7-243B-98F293B53ED0}"/>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31058C00-28D1-DD70-04C8-05AF2B51E007}"/>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Immagine 6">
            <a:extLst>
              <a:ext uri="{FF2B5EF4-FFF2-40B4-BE49-F238E27FC236}">
                <a16:creationId xmlns:a16="http://schemas.microsoft.com/office/drawing/2014/main" id="{B8EAFA49-3459-24F8-7B45-2C90F4D7215F}"/>
              </a:ext>
            </a:extLst>
          </p:cNvPr>
          <p:cNvPicPr>
            <a:picLocks noChangeAspect="1"/>
          </p:cNvPicPr>
          <p:nvPr/>
        </p:nvPicPr>
        <p:blipFill>
          <a:blip r:embed="rId6"/>
          <a:stretch>
            <a:fillRect/>
          </a:stretch>
        </p:blipFill>
        <p:spPr>
          <a:xfrm>
            <a:off x="14841308" y="8415367"/>
            <a:ext cx="2804403" cy="1182727"/>
          </a:xfrm>
          <a:prstGeom prst="rect">
            <a:avLst/>
          </a:prstGeom>
        </p:spPr>
      </p:pic>
      <p:sp>
        <p:nvSpPr>
          <p:cNvPr id="9" name="CasellaDiTesto 8">
            <a:extLst>
              <a:ext uri="{FF2B5EF4-FFF2-40B4-BE49-F238E27FC236}">
                <a16:creationId xmlns:a16="http://schemas.microsoft.com/office/drawing/2014/main" id="{D83633F0-A2F0-1449-8053-10EDFDCFD70B}"/>
              </a:ext>
            </a:extLst>
          </p:cNvPr>
          <p:cNvSpPr txBox="1"/>
          <p:nvPr/>
        </p:nvSpPr>
        <p:spPr>
          <a:xfrm>
            <a:off x="1219200" y="2859861"/>
            <a:ext cx="14630400" cy="3785652"/>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Nel vivere le opere d’arte nei propri spazi abitativi, i residenti diventino protagonisti indiscussi con le loro caratteristiche psicologiche individuali, le loro aspettative, bisogni e fragilità</a:t>
            </a:r>
            <a:r>
              <a:rPr lang="it-IT" sz="2400" dirty="0">
                <a:solidFill>
                  <a:prstClr val="black"/>
                </a:solidFill>
                <a:latin typeface="Rockwell" panose="02060603020205020403"/>
              </a:rPr>
              <a:t>;</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Ogni opera viene vissuta in maniera soggettiva dalla persona che la osserva, rievoca emozioni e sentimenti profondamente personali;</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La diversità dei vissuti e delle emozioni ha però trovato dei punti d’incontro e di condivisione della condivisione collettiva del proprio sentire: un sottile e quasi invisibile filo rosso </a:t>
            </a:r>
            <a:r>
              <a:rPr kumimoji="0" lang="it-IT" sz="2400" b="0" i="0" u="none" strike="noStrike" kern="1200" cap="none" spc="0" normalizeH="0" baseline="0" noProof="0" dirty="0" err="1">
                <a:ln>
                  <a:noFill/>
                </a:ln>
                <a:solidFill>
                  <a:prstClr val="black"/>
                </a:solidFill>
                <a:effectLst/>
                <a:uLnTx/>
                <a:uFillTx/>
                <a:latin typeface="Rockwell" panose="02060603020205020403"/>
                <a:ea typeface="+mn-ea"/>
                <a:cs typeface="+mn-cs"/>
              </a:rPr>
              <a:t>ch</a:t>
            </a:r>
            <a:r>
              <a:rPr lang="it-IT" sz="2400" dirty="0">
                <a:solidFill>
                  <a:prstClr val="black"/>
                </a:solidFill>
                <a:latin typeface="Rockwell" panose="02060603020205020403"/>
              </a:rPr>
              <a:t>e sta alla base degli intrecci che formano la comunità di vita</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rPr>
              <a:t>Prospettive</a:t>
            </a:r>
            <a:r>
              <a:rPr lang="it-IT" sz="2400" dirty="0">
                <a:solidFill>
                  <a:prstClr val="black"/>
                </a:solidFill>
                <a:latin typeface="Rockwell" panose="02060603020205020403"/>
              </a:rPr>
              <a:t> e visioni diverse e individuali, ma condivise che aiutano a sostenere il peso del bagaglio di vita</a:t>
            </a:r>
            <a:endPar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3" name="CasellaDiTesto 12">
            <a:extLst>
              <a:ext uri="{FF2B5EF4-FFF2-40B4-BE49-F238E27FC236}">
                <a16:creationId xmlns:a16="http://schemas.microsoft.com/office/drawing/2014/main" id="{D49A5CEE-C261-02F7-C824-3984FD467DD7}"/>
              </a:ext>
            </a:extLst>
          </p:cNvPr>
          <p:cNvSpPr txBox="1"/>
          <p:nvPr/>
        </p:nvSpPr>
        <p:spPr>
          <a:xfrm>
            <a:off x="4186884" y="1337960"/>
            <a:ext cx="11205515" cy="923330"/>
          </a:xfrm>
          <a:prstGeom prst="rect">
            <a:avLst/>
          </a:prstGeom>
          <a:noFill/>
        </p:spPr>
        <p:txBody>
          <a:bodyPr wrap="square">
            <a:spAutoFit/>
          </a:bodyPr>
          <a:lstStyle/>
          <a:p>
            <a:pPr lvl="0">
              <a:defRPr/>
            </a:pPr>
            <a:r>
              <a:rPr lang="it-IT" sz="5400" cap="all" dirty="0">
                <a:blipFill>
                  <a:blip r:embed="rId7">
                    <a:extLst>
                      <a:ext uri="{28A0092B-C50C-407E-A947-70E740481C1C}">
                        <a14:useLocalDpi xmlns:a14="http://schemas.microsoft.com/office/drawing/2010/main" val="0"/>
                      </a:ext>
                    </a:extLst>
                  </a:blip>
                  <a:tile tx="6350" ty="-127000" sx="65000" sy="64000" flip="none" algn="tl"/>
                </a:blipFill>
                <a:latin typeface="Rockwell Condensed" panose="02060603050405020104"/>
              </a:rPr>
              <a:t>i vissuti personali e la </a:t>
            </a:r>
            <a:r>
              <a:rPr lang="it-IT" sz="5400" cap="all" dirty="0" err="1">
                <a:blipFill>
                  <a:blip r:embed="rId7">
                    <a:extLst>
                      <a:ext uri="{28A0092B-C50C-407E-A947-70E740481C1C}">
                        <a14:useLocalDpi xmlns:a14="http://schemas.microsoft.com/office/drawing/2010/main" val="0"/>
                      </a:ext>
                    </a:extLst>
                  </a:blip>
                  <a:tile tx="6350" ty="-127000" sx="65000" sy="64000" flip="none" algn="tl"/>
                </a:blipFill>
                <a:latin typeface="Rockwell Condensed" panose="02060603050405020104"/>
              </a:rPr>
              <a:t>colletivita’</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365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a:stretch>
          </a:blipFill>
        </p:spPr>
        <p:txBody>
          <a:bodyPr/>
          <a:lstStyle/>
          <a:p>
            <a:endParaRPr lang="it-IT"/>
          </a:p>
        </p:txBody>
      </p:sp>
      <p:sp>
        <p:nvSpPr>
          <p:cNvPr id="3" name="Freeform 3"/>
          <p:cNvSpPr/>
          <p:nvPr/>
        </p:nvSpPr>
        <p:spPr>
          <a:xfrm>
            <a:off x="1162299" y="1028700"/>
            <a:ext cx="3105456" cy="2345891"/>
          </a:xfrm>
          <a:custGeom>
            <a:avLst/>
            <a:gdLst/>
            <a:ahLst/>
            <a:cxnLst/>
            <a:rect l="l" t="t" r="r" b="b"/>
            <a:pathLst>
              <a:path w="3105456" h="2345891">
                <a:moveTo>
                  <a:pt x="0" y="0"/>
                </a:moveTo>
                <a:lnTo>
                  <a:pt x="3105456" y="0"/>
                </a:lnTo>
                <a:lnTo>
                  <a:pt x="3105456" y="2345891"/>
                </a:lnTo>
                <a:lnTo>
                  <a:pt x="0" y="2345891"/>
                </a:lnTo>
                <a:lnTo>
                  <a:pt x="0" y="0"/>
                </a:lnTo>
                <a:close/>
              </a:path>
            </a:pathLst>
          </a:custGeom>
          <a:blipFill>
            <a:blip r:embed="rId3"/>
            <a:stretch>
              <a:fillRect l="-12081" t="-23960" r="-12717" b="-41246"/>
            </a:stretch>
          </a:blipFill>
        </p:spPr>
        <p:txBody>
          <a:bodyPr/>
          <a:lstStyle/>
          <a:p>
            <a:endParaRPr lang="it-IT"/>
          </a:p>
        </p:txBody>
      </p:sp>
      <p:sp>
        <p:nvSpPr>
          <p:cNvPr id="4" name="Freeform 4"/>
          <p:cNvSpPr/>
          <p:nvPr/>
        </p:nvSpPr>
        <p:spPr>
          <a:xfrm>
            <a:off x="13606535" y="7614556"/>
            <a:ext cx="3652765" cy="1643744"/>
          </a:xfrm>
          <a:custGeom>
            <a:avLst/>
            <a:gdLst/>
            <a:ahLst/>
            <a:cxnLst/>
            <a:rect l="l" t="t" r="r" b="b"/>
            <a:pathLst>
              <a:path w="3652765" h="1643744">
                <a:moveTo>
                  <a:pt x="0" y="0"/>
                </a:moveTo>
                <a:lnTo>
                  <a:pt x="3652765" y="0"/>
                </a:lnTo>
                <a:lnTo>
                  <a:pt x="3652765" y="1643744"/>
                </a:lnTo>
                <a:lnTo>
                  <a:pt x="0" y="1643744"/>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5293692" y="6774088"/>
            <a:ext cx="11965608" cy="469789"/>
          </a:xfrm>
          <a:prstGeom prst="rect">
            <a:avLst/>
          </a:prstGeom>
        </p:spPr>
        <p:txBody>
          <a:bodyPr lIns="0" tIns="0" rIns="0" bIns="0" rtlCol="0" anchor="t">
            <a:spAutoFit/>
          </a:bodyPr>
          <a:lstStyle/>
          <a:p>
            <a:pPr algn="r">
              <a:lnSpc>
                <a:spcPts val="3506"/>
              </a:lnSpc>
              <a:spcBef>
                <a:spcPct val="0"/>
              </a:spcBef>
            </a:pPr>
            <a:r>
              <a:rPr lang="en-US" sz="2504" b="1">
                <a:solidFill>
                  <a:srgbClr val="FFFFFF"/>
                </a:solidFill>
                <a:latin typeface="Tenez Test Bold"/>
                <a:ea typeface="Tenez Test Bold"/>
                <a:cs typeface="Tenez Test Bold"/>
                <a:sym typeface="Tenez Test Bold"/>
              </a:rPr>
              <a:t>MEDIA PARTNER DELL’EVENTO</a:t>
            </a:r>
          </a:p>
        </p:txBody>
      </p:sp>
      <p:sp>
        <p:nvSpPr>
          <p:cNvPr id="6" name="TextBox 6"/>
          <p:cNvSpPr txBox="1"/>
          <p:nvPr/>
        </p:nvSpPr>
        <p:spPr>
          <a:xfrm>
            <a:off x="4582311" y="3538369"/>
            <a:ext cx="7997149" cy="2432884"/>
          </a:xfrm>
          <a:prstGeom prst="rect">
            <a:avLst/>
          </a:prstGeom>
        </p:spPr>
        <p:txBody>
          <a:bodyPr lIns="0" tIns="0" rIns="0" bIns="0" rtlCol="0" anchor="t">
            <a:spAutoFit/>
          </a:bodyPr>
          <a:lstStyle/>
          <a:p>
            <a:pPr algn="ctr">
              <a:lnSpc>
                <a:spcPts val="19910"/>
              </a:lnSpc>
              <a:spcBef>
                <a:spcPct val="0"/>
              </a:spcBef>
            </a:pPr>
            <a:r>
              <a:rPr lang="en-US" sz="14221">
                <a:solidFill>
                  <a:srgbClr val="FFFFFF"/>
                </a:solidFill>
                <a:latin typeface="Brittany"/>
                <a:ea typeface="Brittany"/>
                <a:cs typeface="Brittany"/>
                <a:sym typeface="Brittany"/>
              </a:rPr>
              <a:t>Grazie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58F2E-4CEA-C9D8-8D85-5245E8C277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FFCCB0-6314-901C-D20A-8E884A9CEC57}"/>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894690BC-35C1-7673-2B5D-25E4A5F34537}"/>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BD238B81-85BF-9A5D-C202-D8CDC8B4906B}"/>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1CD1AE13-48D4-6D6F-B4E3-D1F330E0014B}"/>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AC5EBDA6-60ED-ACD9-246E-B77E987556EF}"/>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8" name="CasellaDiTesto 7">
            <a:extLst>
              <a:ext uri="{FF2B5EF4-FFF2-40B4-BE49-F238E27FC236}">
                <a16:creationId xmlns:a16="http://schemas.microsoft.com/office/drawing/2014/main" id="{BFD41D33-27F8-F26A-2C53-3F0011F686FE}"/>
              </a:ext>
            </a:extLst>
          </p:cNvPr>
          <p:cNvSpPr txBox="1"/>
          <p:nvPr/>
        </p:nvSpPr>
        <p:spPr>
          <a:xfrm>
            <a:off x="1295400" y="1807190"/>
            <a:ext cx="16230600" cy="5047279"/>
          </a:xfrm>
          <a:prstGeom prst="rect">
            <a:avLst/>
          </a:prstGeom>
          <a:noFill/>
        </p:spPr>
        <p:txBody>
          <a:bodyPr wrap="square">
            <a:spAutoFit/>
          </a:bodyPr>
          <a:lstStyle/>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Char char="§"/>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L’ISRAA ha tre centri diurni riservati a persone con demenza all’interno di nuclei specialistici,</a:t>
            </a:r>
          </a:p>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Char char="§"/>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Seguiamo circa 800 anziani (auto e non autosufficienti) in regime residenziale e circa 30 in regime semi residenziale, lavoriamo molto anche nel territorio e con il territorio; </a:t>
            </a:r>
          </a:p>
          <a:p>
            <a:pPr marL="0" marR="0" lvl="0" indent="0" algn="just"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endParaRPr kumimoji="0" lang="it-IT" sz="105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L="182880" marR="0" lvl="0" indent="-182880" algn="just"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Char char="§"/>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I servizi territoriali:</a:t>
            </a:r>
          </a:p>
          <a:p>
            <a:pPr marL="457200" marR="0" lvl="1" indent="-182880" algn="just" defTabSz="914400" rtl="0" eaLnBrk="1" fontAlgn="auto" latinLnBrk="0" hangingPunct="1">
              <a:lnSpc>
                <a:spcPct val="90000"/>
              </a:lnSpc>
              <a:spcBef>
                <a:spcPts val="400"/>
              </a:spcBef>
              <a:spcAft>
                <a:spcPts val="200"/>
              </a:spcAft>
              <a:buClr>
                <a:srgbClr val="D34817">
                  <a:lumMod val="75000"/>
                </a:srgbClr>
              </a:buClr>
              <a:buSzPct val="85000"/>
              <a:buFont typeface="Wingdings" pitchFamily="2" charset="2"/>
              <a:buChar char="§"/>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HCP: ISRAA gestisce il servizio di Assistenza Domiciliare del Progetto Home Care Premium dell'Inps Gestione Pubblica finalizzato all’erogazione di  prestazioni socio assistenziali, agli aventi diritto;</a:t>
            </a:r>
          </a:p>
          <a:p>
            <a:pPr marL="457200" marR="0" lvl="1" indent="-182880" algn="just" defTabSz="914400" rtl="0" eaLnBrk="1" fontAlgn="auto" latinLnBrk="0" hangingPunct="1">
              <a:lnSpc>
                <a:spcPct val="90000"/>
              </a:lnSpc>
              <a:spcBef>
                <a:spcPts val="400"/>
              </a:spcBef>
              <a:spcAft>
                <a:spcPts val="200"/>
              </a:spcAft>
              <a:buClr>
                <a:srgbClr val="D34817">
                  <a:lumMod val="75000"/>
                </a:srgbClr>
              </a:buClr>
              <a:buSzPct val="85000"/>
              <a:buFont typeface="Wingdings" pitchFamily="2" charset="2"/>
              <a:buChar char="§"/>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L="457200" marR="0" lvl="1" indent="-182880" algn="just" defTabSz="914400" rtl="0" eaLnBrk="1" fontAlgn="auto" latinLnBrk="0" hangingPunct="1">
              <a:lnSpc>
                <a:spcPct val="90000"/>
              </a:lnSpc>
              <a:spcBef>
                <a:spcPts val="400"/>
              </a:spcBef>
              <a:spcAft>
                <a:spcPts val="200"/>
              </a:spcAft>
              <a:buClr>
                <a:srgbClr val="D34817">
                  <a:lumMod val="75000"/>
                </a:srgbClr>
              </a:buClr>
              <a:buSzPct val="85000"/>
              <a:buFont typeface="Wingdings" pitchFamily="2" charset="2"/>
              <a:buChar char="§"/>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Servizio di assistenza domiciliare (e pasti a domicilio) del comune di Treviso e di altri 11 comuni della provincia di Treviso;</a:t>
            </a:r>
          </a:p>
          <a:p>
            <a:pPr marL="457200" marR="0" lvl="1" indent="-182880" algn="just" defTabSz="914400" rtl="0" eaLnBrk="1" fontAlgn="auto" latinLnBrk="0" hangingPunct="1">
              <a:lnSpc>
                <a:spcPct val="90000"/>
              </a:lnSpc>
              <a:spcBef>
                <a:spcPts val="400"/>
              </a:spcBef>
              <a:spcAft>
                <a:spcPts val="200"/>
              </a:spcAft>
              <a:buClr>
                <a:srgbClr val="D34817">
                  <a:lumMod val="75000"/>
                </a:srgbClr>
              </a:buClr>
              <a:buSzPct val="85000"/>
              <a:buFont typeface="Wingdings" pitchFamily="2" charset="2"/>
              <a:buChar char="§"/>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L="457200" marR="0" lvl="1" indent="-182880" algn="just" defTabSz="914400" rtl="0" eaLnBrk="1" fontAlgn="auto" latinLnBrk="0" hangingPunct="1">
              <a:lnSpc>
                <a:spcPct val="90000"/>
              </a:lnSpc>
              <a:spcBef>
                <a:spcPts val="400"/>
              </a:spcBef>
              <a:spcAft>
                <a:spcPts val="200"/>
              </a:spcAft>
              <a:buClr>
                <a:srgbClr val="D34817">
                  <a:lumMod val="75000"/>
                </a:srgbClr>
              </a:buClr>
              <a:buSzPct val="85000"/>
              <a:buFont typeface="Wingdings" pitchFamily="2" charset="2"/>
              <a:buChar char="§"/>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La rete Alzheimer: presso le RACT è presente il Centro Specialistico per le Demenze che segue e coordina interventi a domicilio.</a:t>
            </a:r>
          </a:p>
        </p:txBody>
      </p:sp>
      <p:pic>
        <p:nvPicPr>
          <p:cNvPr id="10" name="Immagine 9">
            <a:extLst>
              <a:ext uri="{FF2B5EF4-FFF2-40B4-BE49-F238E27FC236}">
                <a16:creationId xmlns:a16="http://schemas.microsoft.com/office/drawing/2014/main" id="{BEE32379-1890-B14B-8EA2-15812CBA49C7}"/>
              </a:ext>
            </a:extLst>
          </p:cNvPr>
          <p:cNvPicPr>
            <a:picLocks noChangeAspect="1"/>
          </p:cNvPicPr>
          <p:nvPr/>
        </p:nvPicPr>
        <p:blipFill>
          <a:blip r:embed="rId6"/>
          <a:stretch>
            <a:fillRect/>
          </a:stretch>
        </p:blipFill>
        <p:spPr>
          <a:xfrm>
            <a:off x="14842799" y="8416800"/>
            <a:ext cx="2804400" cy="1185903"/>
          </a:xfrm>
          <a:prstGeom prst="rect">
            <a:avLst/>
          </a:prstGeom>
        </p:spPr>
      </p:pic>
    </p:spTree>
    <p:extLst>
      <p:ext uri="{BB962C8B-B14F-4D97-AF65-F5344CB8AC3E}">
        <p14:creationId xmlns:p14="http://schemas.microsoft.com/office/powerpoint/2010/main" val="424833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3F462-B070-45A7-CA80-E3CD38853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96AD4F-8C0E-AEBB-FB23-8436209A9E82}"/>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451A48D4-84FF-F61D-A0F4-0ABD84A0F6EA}"/>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E9349825-3794-4F63-8411-40559A3AACA8}"/>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82F90389-0CBC-E261-1110-A5D825A1E370}"/>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96D32A0F-6B5B-563C-2F66-895512698452}"/>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8" name="Immagine 7">
            <a:extLst>
              <a:ext uri="{FF2B5EF4-FFF2-40B4-BE49-F238E27FC236}">
                <a16:creationId xmlns:a16="http://schemas.microsoft.com/office/drawing/2014/main" id="{DF736959-AC39-5C9F-98EA-EC897676B231}"/>
              </a:ext>
            </a:extLst>
          </p:cNvPr>
          <p:cNvPicPr>
            <a:picLocks noChangeAspect="1"/>
          </p:cNvPicPr>
          <p:nvPr/>
        </p:nvPicPr>
        <p:blipFill>
          <a:blip r:embed="rId6"/>
          <a:stretch>
            <a:fillRect/>
          </a:stretch>
        </p:blipFill>
        <p:spPr>
          <a:xfrm>
            <a:off x="14842799" y="8416800"/>
            <a:ext cx="2804400" cy="1185903"/>
          </a:xfrm>
          <a:prstGeom prst="rect">
            <a:avLst/>
          </a:prstGeom>
        </p:spPr>
      </p:pic>
      <p:sp>
        <p:nvSpPr>
          <p:cNvPr id="10" name="CasellaDiTesto 9">
            <a:extLst>
              <a:ext uri="{FF2B5EF4-FFF2-40B4-BE49-F238E27FC236}">
                <a16:creationId xmlns:a16="http://schemas.microsoft.com/office/drawing/2014/main" id="{A9B4DDCC-1D34-5DDB-5F7B-68955BA5D73B}"/>
              </a:ext>
            </a:extLst>
          </p:cNvPr>
          <p:cNvSpPr txBox="1"/>
          <p:nvPr/>
        </p:nvSpPr>
        <p:spPr>
          <a:xfrm>
            <a:off x="4186885" y="960909"/>
            <a:ext cx="9144000" cy="923330"/>
          </a:xfrm>
          <a:prstGeom prst="rect">
            <a:avLst/>
          </a:prstGeom>
          <a:noFill/>
        </p:spPr>
        <p:txBody>
          <a:bodyPr wrap="square">
            <a:spAutoFit/>
          </a:bodyPr>
          <a:lstStyle/>
          <a:p>
            <a:r>
              <a:rPr kumimoji="0" lang="it-IT" sz="54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Casa Albergo </a:t>
            </a:r>
            <a:r>
              <a:rPr kumimoji="0" lang="it-IT" sz="48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 </a:t>
            </a:r>
            <a:r>
              <a:rPr kumimoji="0" lang="it-IT" sz="4800" b="0" i="0" u="none" strike="noStrike" kern="1200" cap="all" spc="0" normalizeH="0" baseline="0" noProof="0" dirty="0" err="1">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ferdinando</a:t>
            </a:r>
            <a:r>
              <a:rPr kumimoji="0" lang="it-IT" sz="48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 </a:t>
            </a:r>
            <a:r>
              <a:rPr kumimoji="0" lang="it-IT" sz="4800" b="0" i="0" u="none" strike="noStrike" kern="1200" cap="all" spc="0" normalizeH="0" baseline="0" noProof="0" dirty="0" err="1">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salce</a:t>
            </a:r>
            <a:endParaRPr lang="it-IT" dirty="0"/>
          </a:p>
        </p:txBody>
      </p:sp>
      <p:sp>
        <p:nvSpPr>
          <p:cNvPr id="12" name="CasellaDiTesto 11">
            <a:extLst>
              <a:ext uri="{FF2B5EF4-FFF2-40B4-BE49-F238E27FC236}">
                <a16:creationId xmlns:a16="http://schemas.microsoft.com/office/drawing/2014/main" id="{7D9A193E-6CEF-FC1F-0987-45D005711733}"/>
              </a:ext>
            </a:extLst>
          </p:cNvPr>
          <p:cNvSpPr txBox="1"/>
          <p:nvPr/>
        </p:nvSpPr>
        <p:spPr>
          <a:xfrm>
            <a:off x="2676182" y="2332314"/>
            <a:ext cx="13173418" cy="6075509"/>
          </a:xfrm>
          <a:prstGeom prst="rect">
            <a:avLst/>
          </a:prstGeom>
          <a:noFill/>
        </p:spPr>
        <p:txBody>
          <a:bodyPr wrap="square">
            <a:spAutoFit/>
          </a:bodyPr>
          <a:lstStyle/>
          <a:p>
            <a:pPr marL="182880" marR="0" lvl="0" indent="-182880" algn="just" defTabSz="914400" rtl="0" eaLnBrk="1" fontAlgn="auto" latinLnBrk="0" hangingPunct="1">
              <a:lnSpc>
                <a:spcPct val="90000"/>
              </a:lnSpc>
              <a:spcBef>
                <a:spcPts val="0"/>
              </a:spcBef>
              <a:spcAft>
                <a:spcPts val="0"/>
              </a:spcAft>
              <a:buClr>
                <a:srgbClr val="D34817">
                  <a:lumMod val="75000"/>
                </a:srgbClr>
              </a:buClr>
              <a:buSzPct val="85000"/>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La Casa Albergo “Salce”, inaugurata alla fine del 1972, sorge all’interno delle mura nel centro storico di Treviso. Alla sua realizzazione ha notevolmente concorso il lascito del benemerito ragioniere Ferdinando Salce, che ha legato agli Istituti, allo scopo che sorgesse una casa per anziani “artisti, professionisti, impiegati ed artigiani”, la sua villa con attiguo parco, offrendo così la sede più idonea. Hanno poi contribuito all’opera altri benefattori, in particolare i coniugi Calzavara - </a:t>
            </a:r>
            <a:r>
              <a:rPr kumimoji="0" lang="it-IT" sz="2400" b="0" i="0" u="none" strike="noStrike" kern="1200" cap="none" spc="0" normalizeH="0" baseline="0" noProof="0" dirty="0" err="1">
                <a:ln>
                  <a:noFill/>
                </a:ln>
                <a:solidFill>
                  <a:prstClr val="black"/>
                </a:solidFill>
                <a:effectLst/>
                <a:uLnTx/>
                <a:uFillTx/>
                <a:latin typeface="Rockwell" panose="02060603020205020403" pitchFamily="18" charset="0"/>
                <a:cs typeface="Times New Roman" panose="02020603050405020304" pitchFamily="18" charset="0"/>
              </a:rPr>
              <a:t>Mazzolà</a:t>
            </a: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e Bruno Fornasier.</a:t>
            </a:r>
          </a:p>
          <a:p>
            <a:pPr marL="182880" marR="0" lvl="0" indent="-182880" algn="just" defTabSz="914400" rtl="0" eaLnBrk="1" fontAlgn="auto" latinLnBrk="0" hangingPunct="1">
              <a:lnSpc>
                <a:spcPct val="90000"/>
              </a:lnSpc>
              <a:spcBef>
                <a:spcPts val="0"/>
              </a:spcBef>
              <a:spcAft>
                <a:spcPts val="0"/>
              </a:spcAft>
              <a:buClr>
                <a:srgbClr val="D34817">
                  <a:lumMod val="75000"/>
                </a:srgbClr>
              </a:buClr>
              <a:buSzPct val="85000"/>
              <a:buFont typeface="Wingdings" panose="05000000000000000000" pitchFamily="2" charset="2"/>
              <a:buChar char="v"/>
              <a:tabLst/>
              <a:defRPr/>
            </a:pPr>
            <a:endParaRPr lang="it-IT" sz="2400" dirty="0">
              <a:solidFill>
                <a:prstClr val="black"/>
              </a:solidFill>
              <a:latin typeface="Rockwell" panose="02060603020205020403" pitchFamily="18" charset="0"/>
              <a:cs typeface="Times New Roman" panose="02020603050405020304" pitchFamily="18" charset="0"/>
            </a:endParaRPr>
          </a:p>
          <a:p>
            <a:pPr marL="182880" marR="0" lvl="0" indent="-182880" algn="just" defTabSz="914400" rtl="0" eaLnBrk="1" fontAlgn="auto" latinLnBrk="0" hangingPunct="1">
              <a:lnSpc>
                <a:spcPct val="90000"/>
              </a:lnSpc>
              <a:spcBef>
                <a:spcPts val="0"/>
              </a:spcBef>
              <a:spcAft>
                <a:spcPts val="0"/>
              </a:spcAft>
              <a:buClr>
                <a:srgbClr val="D34817">
                  <a:lumMod val="75000"/>
                </a:srgbClr>
              </a:buClr>
              <a:buSzPct val="85000"/>
              <a:buFont typeface="Wingdings" panose="05000000000000000000" pitchFamily="2" charset="2"/>
              <a:buChar char="v"/>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R="0" lvl="0" algn="just" defTabSz="914400" rtl="0" eaLnBrk="1" fontAlgn="auto" latinLnBrk="0" hangingPunct="1">
              <a:lnSpc>
                <a:spcPct val="90000"/>
              </a:lnSpc>
              <a:spcBef>
                <a:spcPts val="0"/>
              </a:spcBef>
              <a:spcAft>
                <a:spcPts val="0"/>
              </a:spcAft>
              <a:buClr>
                <a:srgbClr val="D34817">
                  <a:lumMod val="75000"/>
                </a:srgbClr>
              </a:buClr>
              <a:buSzPct val="85000"/>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a:t>
            </a:r>
          </a:p>
          <a:p>
            <a:pPr marL="182880" marR="0" lvl="0" indent="-182880" algn="just" defTabSz="914400" rtl="0" eaLnBrk="1" fontAlgn="auto" latinLnBrk="0" hangingPunct="1">
              <a:lnSpc>
                <a:spcPct val="90000"/>
              </a:lnSpc>
              <a:spcBef>
                <a:spcPts val="0"/>
              </a:spcBef>
              <a:spcAft>
                <a:spcPts val="0"/>
              </a:spcAft>
              <a:buClr>
                <a:srgbClr val="D34817">
                  <a:lumMod val="75000"/>
                </a:srgbClr>
              </a:buClr>
              <a:buSzPct val="85000"/>
              <a:buFont typeface="Wingdings" pitchFamily="2" charset="2"/>
              <a:buChar char="§"/>
              <a:tabLst/>
              <a:defRPr/>
            </a:pPr>
            <a:endPar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endParaRPr>
          </a:p>
          <a:p>
            <a:pPr marL="182880" marR="0" lvl="0" indent="-182880" algn="just" defTabSz="914400" rtl="0" eaLnBrk="1" fontAlgn="auto" latinLnBrk="0" hangingPunct="1">
              <a:lnSpc>
                <a:spcPct val="90000"/>
              </a:lnSpc>
              <a:spcBef>
                <a:spcPts val="0"/>
              </a:spcBef>
              <a:spcAft>
                <a:spcPts val="0"/>
              </a:spcAft>
              <a:buClr>
                <a:srgbClr val="D34817">
                  <a:lumMod val="75000"/>
                </a:srgbClr>
              </a:buClr>
              <a:buSzPct val="85000"/>
              <a:buFont typeface="Wingdings" panose="05000000000000000000" pitchFamily="2" charset="2"/>
              <a:buChar char="v"/>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Il Consiglio di Amministrazione, nel 1968, immaginava così la moderna Casa Albergo:                       </a:t>
            </a:r>
          </a:p>
          <a:p>
            <a:pPr marL="0" marR="0" lvl="0" indent="0" algn="just" defTabSz="914400" rtl="0" eaLnBrk="1" fontAlgn="auto" latinLnBrk="0" hangingPunct="1">
              <a:lnSpc>
                <a:spcPct val="90000"/>
              </a:lnSpc>
              <a:spcBef>
                <a:spcPts val="0"/>
              </a:spcBef>
              <a:spcAft>
                <a:spcPts val="0"/>
              </a:spcAft>
              <a:buClr>
                <a:srgbClr val="D34817">
                  <a:lumMod val="75000"/>
                </a:srgbClr>
              </a:buClr>
              <a:buSzPct val="85000"/>
              <a:buFont typeface="Wingdings" pitchFamily="2" charset="2"/>
              <a:buNone/>
              <a:tabLst/>
              <a:defRPr/>
            </a:pP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a:t>
            </a:r>
            <a:r>
              <a:rPr kumimoji="0" lang="it-IT" sz="2400" b="0" i="1"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Le nuove case dovranno dare agli anziani, oltre a un conforto materiale adeguato al tenore di vita d’oggi, un ambiente di conforto morale e di rispetto delle singole personalità. Fondamentali funzioni delle moderne case per anziani devono essere: ricreare un ambiente familiare in cui l’ospite possa trascorrere il suo tempo in tranquillità e col sostegno della compagnia e delle attenzioni di altre persone, consentire all’ospite di conservare la propria intimità e libertà in un ambiente secondo il suo gusto e le sue esigenze e nel contempo di godere della integrazione con la comunità, da effettuarsi spontaneamente secondo proprie scelte</a:t>
            </a:r>
            <a:r>
              <a:rPr kumimoji="0" lang="it-IT" sz="2400" b="0" i="0" u="none" strike="noStrike" kern="1200" cap="none" spc="0" normalizeH="0" baseline="0" noProof="0" dirty="0">
                <a:ln>
                  <a:noFill/>
                </a:ln>
                <a:solidFill>
                  <a:prstClr val="black"/>
                </a:solidFill>
                <a:effectLst/>
                <a:uLnTx/>
                <a:uFillTx/>
                <a:latin typeface="Rockwell" panose="02060603020205020403" pitchFamily="18" charset="0"/>
                <a:cs typeface="Times New Roman" panose="02020603050405020304" pitchFamily="18" charset="0"/>
              </a:rPr>
              <a:t>”. </a:t>
            </a:r>
          </a:p>
        </p:txBody>
      </p:sp>
    </p:spTree>
    <p:extLst>
      <p:ext uri="{BB962C8B-B14F-4D97-AF65-F5344CB8AC3E}">
        <p14:creationId xmlns:p14="http://schemas.microsoft.com/office/powerpoint/2010/main" val="3437444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53F5-CEE6-DE77-2ADF-C6A69004E4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12D5A73-6822-27F0-DBDA-E960A548684D}"/>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txBody>
          <a:bodyPr/>
          <a:lstStyle/>
          <a:p>
            <a:endParaRPr lang="it-IT"/>
          </a:p>
        </p:txBody>
      </p:sp>
      <p:sp>
        <p:nvSpPr>
          <p:cNvPr id="3" name="Freeform 3">
            <a:extLst>
              <a:ext uri="{FF2B5EF4-FFF2-40B4-BE49-F238E27FC236}">
                <a16:creationId xmlns:a16="http://schemas.microsoft.com/office/drawing/2014/main" id="{BAA2D2FB-02E8-F237-A8AD-F6615DA18E3C}"/>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txBody>
          <a:bodyPr/>
          <a:lstStyle/>
          <a:p>
            <a:endParaRPr lang="it-IT"/>
          </a:p>
        </p:txBody>
      </p:sp>
      <p:sp>
        <p:nvSpPr>
          <p:cNvPr id="4" name="Freeform 4">
            <a:extLst>
              <a:ext uri="{FF2B5EF4-FFF2-40B4-BE49-F238E27FC236}">
                <a16:creationId xmlns:a16="http://schemas.microsoft.com/office/drawing/2014/main" id="{5783C006-1991-B625-B3D3-965A03356543}"/>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txBody>
          <a:bodyPr/>
          <a:lstStyle/>
          <a:p>
            <a:endParaRPr lang="it-IT"/>
          </a:p>
        </p:txBody>
      </p:sp>
      <p:sp>
        <p:nvSpPr>
          <p:cNvPr id="5" name="Freeform 5">
            <a:extLst>
              <a:ext uri="{FF2B5EF4-FFF2-40B4-BE49-F238E27FC236}">
                <a16:creationId xmlns:a16="http://schemas.microsoft.com/office/drawing/2014/main" id="{67BE4C7B-40BB-B203-E6DF-CE5BE0993FDC}"/>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txBody>
          <a:bodyPr/>
          <a:lstStyle/>
          <a:p>
            <a:endParaRPr lang="it-IT"/>
          </a:p>
        </p:txBody>
      </p:sp>
      <p:sp>
        <p:nvSpPr>
          <p:cNvPr id="6" name="TextBox 6">
            <a:extLst>
              <a:ext uri="{FF2B5EF4-FFF2-40B4-BE49-F238E27FC236}">
                <a16:creationId xmlns:a16="http://schemas.microsoft.com/office/drawing/2014/main" id="{C3759D2D-BF35-721B-40E1-1D9299CC4EAD}"/>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pic>
        <p:nvPicPr>
          <p:cNvPr id="7" name="Segnaposto contenuto 3">
            <a:extLst>
              <a:ext uri="{FF2B5EF4-FFF2-40B4-BE49-F238E27FC236}">
                <a16:creationId xmlns:a16="http://schemas.microsoft.com/office/drawing/2014/main" id="{6521BBF5-7FD1-BD72-9889-8D4B8FF075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2589409"/>
            <a:ext cx="3764422" cy="5436301"/>
          </a:xfrm>
          <a:prstGeom prst="rect">
            <a:avLst/>
          </a:prstGeom>
        </p:spPr>
      </p:pic>
      <p:sp>
        <p:nvSpPr>
          <p:cNvPr id="9" name="CasellaDiTesto 8">
            <a:extLst>
              <a:ext uri="{FF2B5EF4-FFF2-40B4-BE49-F238E27FC236}">
                <a16:creationId xmlns:a16="http://schemas.microsoft.com/office/drawing/2014/main" id="{3C6E15E2-B718-BF5D-9DC7-013262A6565E}"/>
              </a:ext>
            </a:extLst>
          </p:cNvPr>
          <p:cNvSpPr txBox="1"/>
          <p:nvPr/>
        </p:nvSpPr>
        <p:spPr>
          <a:xfrm>
            <a:off x="3318587" y="1183025"/>
            <a:ext cx="10880596" cy="954107"/>
          </a:xfrm>
          <a:prstGeom prst="rect">
            <a:avLst/>
          </a:prstGeom>
          <a:noFill/>
        </p:spPr>
        <p:txBody>
          <a:bodyPr wrap="square">
            <a:spAutoFit/>
          </a:bodyPr>
          <a:lstStyle/>
          <a:p>
            <a:pPr algn="ctr"/>
            <a:r>
              <a:rPr kumimoji="0" lang="it-IT" sz="56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Il progetto: Bentornato, sig. </a:t>
            </a:r>
            <a:r>
              <a:rPr kumimoji="0" lang="it-IT" sz="5600" b="0" i="0" u="none" strike="noStrike" kern="1200" cap="all" spc="0" normalizeH="0" baseline="0" noProof="0" dirty="0" err="1">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salce</a:t>
            </a:r>
            <a:r>
              <a:rPr kumimoji="0" lang="it-IT" sz="56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a:t>
            </a:r>
            <a:endParaRPr lang="it-IT" sz="5600" dirty="0"/>
          </a:p>
        </p:txBody>
      </p:sp>
      <p:pic>
        <p:nvPicPr>
          <p:cNvPr id="10" name="Immagine 9">
            <a:extLst>
              <a:ext uri="{FF2B5EF4-FFF2-40B4-BE49-F238E27FC236}">
                <a16:creationId xmlns:a16="http://schemas.microsoft.com/office/drawing/2014/main" id="{E0F59901-D8B9-BEC3-A523-4243D0FF3C84}"/>
              </a:ext>
            </a:extLst>
          </p:cNvPr>
          <p:cNvPicPr>
            <a:picLocks noChangeAspect="1"/>
          </p:cNvPicPr>
          <p:nvPr/>
        </p:nvPicPr>
        <p:blipFill>
          <a:blip r:embed="rId8"/>
          <a:stretch>
            <a:fillRect/>
          </a:stretch>
        </p:blipFill>
        <p:spPr>
          <a:xfrm>
            <a:off x="14842799" y="8416800"/>
            <a:ext cx="2804400" cy="1185903"/>
          </a:xfrm>
          <a:prstGeom prst="rect">
            <a:avLst/>
          </a:prstGeom>
        </p:spPr>
      </p:pic>
      <p:sp>
        <p:nvSpPr>
          <p:cNvPr id="12" name="CasellaDiTesto 11">
            <a:extLst>
              <a:ext uri="{FF2B5EF4-FFF2-40B4-BE49-F238E27FC236}">
                <a16:creationId xmlns:a16="http://schemas.microsoft.com/office/drawing/2014/main" id="{AC4DE688-AD69-F51C-C595-7A6759630024}"/>
              </a:ext>
            </a:extLst>
          </p:cNvPr>
          <p:cNvSpPr txBox="1"/>
          <p:nvPr/>
        </p:nvSpPr>
        <p:spPr>
          <a:xfrm>
            <a:off x="5438098" y="2673323"/>
            <a:ext cx="10880596" cy="4893647"/>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i="0" u="none" strike="noStrike" kern="1200" cap="none" spc="0" normalizeH="0" baseline="0" noProof="0" dirty="0">
                <a:ln>
                  <a:noFill/>
                </a:ln>
                <a:solidFill>
                  <a:prstClr val="black"/>
                </a:solidFill>
                <a:effectLst/>
                <a:uLnTx/>
                <a:uFillTx/>
                <a:latin typeface="Rockwell" panose="02060603020205020403"/>
                <a:ea typeface="+mn-ea"/>
                <a:cs typeface="+mn-cs"/>
              </a:rPr>
              <a:t>Il progetto </a:t>
            </a:r>
            <a:r>
              <a:rPr kumimoji="0" lang="it-IT" sz="2400" i="1" u="none" strike="noStrike" kern="1200" cap="none" spc="0" normalizeH="0" baseline="0" noProof="0" dirty="0">
                <a:ln>
                  <a:noFill/>
                </a:ln>
                <a:solidFill>
                  <a:prstClr val="black"/>
                </a:solidFill>
                <a:effectLst/>
                <a:uLnTx/>
                <a:uFillTx/>
                <a:latin typeface="Rockwell" panose="02060603020205020403"/>
                <a:ea typeface="+mn-ea"/>
                <a:cs typeface="+mn-cs"/>
              </a:rPr>
              <a:t>Bentornato Sig. Salce! </a:t>
            </a:r>
            <a:r>
              <a:rPr kumimoji="0" lang="it-IT" sz="2400" i="0" u="none" strike="noStrike" kern="1200" cap="none" spc="0" normalizeH="0" baseline="0" noProof="0" dirty="0">
                <a:ln>
                  <a:noFill/>
                </a:ln>
                <a:solidFill>
                  <a:prstClr val="black"/>
                </a:solidFill>
                <a:effectLst/>
                <a:uLnTx/>
                <a:uFillTx/>
                <a:latin typeface="Rockwell" panose="02060603020205020403"/>
                <a:ea typeface="+mn-ea"/>
                <a:cs typeface="+mn-cs"/>
              </a:rPr>
              <a:t>nasce dall’esigenza di rimodernare i locali e gli spazi comuni di Casa Albergo, con l’occasione il pensiero è andato immediatamente alla collezione di Nando Salce, benefattore di cui Casa Albergo porta il nome;</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i="0" u="none" strike="noStrike" kern="1200" cap="none" spc="0" normalizeH="0" baseline="0" noProof="0" dirty="0">
                <a:ln>
                  <a:noFill/>
                </a:ln>
                <a:solidFill>
                  <a:prstClr val="black"/>
                </a:solidFill>
                <a:effectLst/>
                <a:uLnTx/>
                <a:uFillTx/>
                <a:latin typeface="Rockwell" panose="02060603020205020403"/>
                <a:ea typeface="+mn-ea"/>
                <a:cs typeface="+mn-cs"/>
              </a:rPr>
              <a:t>La sua collezione conta circa 25,000 </a:t>
            </a:r>
            <a:r>
              <a:rPr kumimoji="0" lang="it-IT" sz="2400" i="1" u="none" strike="noStrike" kern="1200" cap="none" spc="0" normalizeH="0" baseline="0" noProof="0" dirty="0">
                <a:ln>
                  <a:noFill/>
                </a:ln>
                <a:solidFill>
                  <a:prstClr val="black"/>
                </a:solidFill>
                <a:effectLst/>
                <a:uLnTx/>
                <a:uFillTx/>
                <a:latin typeface="Rockwell" panose="02060603020205020403"/>
                <a:ea typeface="+mn-ea"/>
                <a:cs typeface="+mn-cs"/>
              </a:rPr>
              <a:t>affiches </a:t>
            </a:r>
            <a:r>
              <a:rPr kumimoji="0" lang="it-IT" sz="2400" i="0" u="none" strike="noStrike" kern="1200" cap="none" spc="0" normalizeH="0" baseline="0" noProof="0" dirty="0">
                <a:ln>
                  <a:noFill/>
                </a:ln>
                <a:solidFill>
                  <a:prstClr val="black"/>
                </a:solidFill>
                <a:effectLst/>
                <a:uLnTx/>
                <a:uFillTx/>
                <a:latin typeface="Rockwell" panose="02060603020205020403"/>
                <a:ea typeface="+mn-ea"/>
                <a:cs typeface="+mn-cs"/>
              </a:rPr>
              <a:t>delle cose più disparate che ci avrebbe permesso di avere non solo un’ampia possibilità di scelta, ma anche di avere delle opere d’arte appese nei corridoi e negli spazi di vita degli anziani;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i="0" u="none" strike="noStrike" kern="1200" cap="none" spc="0" normalizeH="0" baseline="0" noProof="0" dirty="0">
                <a:ln>
                  <a:noFill/>
                </a:ln>
                <a:solidFill>
                  <a:prstClr val="black"/>
                </a:solidFill>
                <a:effectLst/>
                <a:uLnTx/>
                <a:uFillTx/>
                <a:latin typeface="Rockwell" panose="02060603020205020403"/>
                <a:ea typeface="+mn-ea"/>
                <a:cs typeface="+mn-cs"/>
              </a:rPr>
              <a:t>Il passaggio successivo è stato quello di contattare il Museo Nazionale Collezione Salce per chiedere la possibilità di acquistare qualche copia dei manifesti da appendere….</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2400" i="0" u="none" strike="noStrike" kern="1200" cap="none" spc="0" normalizeH="0" baseline="0" noProof="0" dirty="0">
                <a:ln>
                  <a:noFill/>
                </a:ln>
                <a:solidFill>
                  <a:prstClr val="black"/>
                </a:solidFill>
                <a:effectLst/>
                <a:uLnTx/>
                <a:uFillTx/>
                <a:latin typeface="Rockwell" panose="02060603020205020403"/>
                <a:ea typeface="+mn-ea"/>
                <a:cs typeface="+mn-cs"/>
              </a:rPr>
              <a:t>…da quella telefonata invece è nata una collaborazione che dura da due anni!</a:t>
            </a:r>
          </a:p>
        </p:txBody>
      </p:sp>
    </p:spTree>
    <p:extLst>
      <p:ext uri="{BB962C8B-B14F-4D97-AF65-F5344CB8AC3E}">
        <p14:creationId xmlns:p14="http://schemas.microsoft.com/office/powerpoint/2010/main" val="286316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3F462-B070-45A7-CA80-E3CD38853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96AD4F-8C0E-AEBB-FB23-8436209A9E82}"/>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451A48D4-84FF-F61D-A0F4-0ABD84A0F6EA}"/>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E9349825-3794-4F63-8411-40559A3AACA8}"/>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82F90389-0CBC-E261-1110-A5D825A1E370}"/>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96D32A0F-6B5B-563C-2F66-895512698452}"/>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endParaRPr lang="en-US" sz="1700" b="1">
              <a:solidFill>
                <a:srgbClr val="B89B81"/>
              </a:solidFill>
              <a:latin typeface="Tenez Test Bold"/>
              <a:ea typeface="Tenez Test Bold"/>
              <a:cs typeface="Tenez Test Bold"/>
              <a:sym typeface="Tenez Test Bold"/>
            </a:endParaRP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7" name="CasellaDiTesto 6">
            <a:extLst>
              <a:ext uri="{FF2B5EF4-FFF2-40B4-BE49-F238E27FC236}">
                <a16:creationId xmlns:a16="http://schemas.microsoft.com/office/drawing/2014/main" id="{6F61F5FF-2C42-4D32-94CC-A096E8339257}"/>
              </a:ext>
            </a:extLst>
          </p:cNvPr>
          <p:cNvSpPr txBox="1"/>
          <p:nvPr/>
        </p:nvSpPr>
        <p:spPr>
          <a:xfrm>
            <a:off x="1350501" y="1862805"/>
            <a:ext cx="3983499" cy="1164421"/>
          </a:xfrm>
          <a:prstGeom prst="rect">
            <a:avLst/>
          </a:prstGeom>
          <a:noFill/>
        </p:spPr>
        <p:txBody>
          <a:bodyPr wrap="square" rtlCol="0">
            <a:spAutoFit/>
          </a:bodyPr>
          <a:lstStyle/>
          <a:p>
            <a:pPr algn="ctr">
              <a:lnSpc>
                <a:spcPts val="6159"/>
              </a:lnSpc>
            </a:pPr>
            <a:r>
              <a:rPr lang="en-US" sz="6000" b="1" dirty="0">
                <a:latin typeface="Rockwell Condensed" panose="02060603050405020104" pitchFamily="18" charset="0"/>
                <a:ea typeface="Gadugi" panose="020B0502040204020203" pitchFamily="34" charset="0"/>
                <a:cs typeface="Tenez Test Bold"/>
                <a:sym typeface="Tenez Test Bold"/>
              </a:rPr>
              <a:t>NON CORPI</a:t>
            </a:r>
          </a:p>
          <a:p>
            <a:endParaRPr lang="it-IT" dirty="0"/>
          </a:p>
        </p:txBody>
      </p:sp>
      <p:sp>
        <p:nvSpPr>
          <p:cNvPr id="8" name="CasellaDiTesto 7">
            <a:extLst>
              <a:ext uri="{FF2B5EF4-FFF2-40B4-BE49-F238E27FC236}">
                <a16:creationId xmlns:a16="http://schemas.microsoft.com/office/drawing/2014/main" id="{67DE4D5B-2497-4242-B14B-58F3902E8D5A}"/>
              </a:ext>
            </a:extLst>
          </p:cNvPr>
          <p:cNvSpPr txBox="1"/>
          <p:nvPr/>
        </p:nvSpPr>
        <p:spPr>
          <a:xfrm>
            <a:off x="1350501" y="2645468"/>
            <a:ext cx="3868614" cy="1015663"/>
          </a:xfrm>
          <a:prstGeom prst="rect">
            <a:avLst/>
          </a:prstGeom>
          <a:noFill/>
        </p:spPr>
        <p:txBody>
          <a:bodyPr wrap="square" rtlCol="0">
            <a:spAutoFit/>
          </a:bodyPr>
          <a:lstStyle/>
          <a:p>
            <a:pPr algn="ctr"/>
            <a:r>
              <a:rPr lang="en-US" sz="6000" b="1" dirty="0">
                <a:solidFill>
                  <a:srgbClr val="8D2F39"/>
                </a:solidFill>
                <a:latin typeface="Tenez Test Bold"/>
                <a:ea typeface="Tenez Test Bold"/>
                <a:cs typeface="Tenez Test Bold"/>
                <a:sym typeface="Tenez Test Bold"/>
              </a:rPr>
              <a:t>PERSONE</a:t>
            </a:r>
            <a:endParaRPr lang="it-IT" sz="6000" b="1" dirty="0">
              <a:solidFill>
                <a:schemeClr val="accent2">
                  <a:lumMod val="50000"/>
                </a:schemeClr>
              </a:solidFill>
              <a:latin typeface="Gadugi" panose="020B0502040204020203" pitchFamily="34" charset="0"/>
              <a:ea typeface="Gadugi" panose="020B0502040204020203" pitchFamily="34" charset="0"/>
            </a:endParaRPr>
          </a:p>
        </p:txBody>
      </p:sp>
      <p:sp>
        <p:nvSpPr>
          <p:cNvPr id="10" name="CasellaDiTesto 9">
            <a:extLst>
              <a:ext uri="{FF2B5EF4-FFF2-40B4-BE49-F238E27FC236}">
                <a16:creationId xmlns:a16="http://schemas.microsoft.com/office/drawing/2014/main" id="{2878E94C-1BD4-4343-8E2B-0DA30AEDFCA4}"/>
              </a:ext>
            </a:extLst>
          </p:cNvPr>
          <p:cNvSpPr txBox="1"/>
          <p:nvPr/>
        </p:nvSpPr>
        <p:spPr>
          <a:xfrm>
            <a:off x="7413675" y="3658595"/>
            <a:ext cx="5345721" cy="1015663"/>
          </a:xfrm>
          <a:prstGeom prst="rect">
            <a:avLst/>
          </a:prstGeom>
          <a:noFill/>
        </p:spPr>
        <p:txBody>
          <a:bodyPr wrap="square" rtlCol="0">
            <a:spAutoFit/>
          </a:bodyPr>
          <a:lstStyle/>
          <a:p>
            <a:r>
              <a:rPr lang="it-IT" sz="6000" b="1" dirty="0">
                <a:latin typeface="Rockwell Condensed" panose="02060603050405020104" pitchFamily="18" charset="0"/>
                <a:ea typeface="Gadugi" panose="020B0502040204020203" pitchFamily="34" charset="0"/>
              </a:rPr>
              <a:t>E NEI MUSEI?</a:t>
            </a:r>
          </a:p>
        </p:txBody>
      </p:sp>
      <p:pic>
        <p:nvPicPr>
          <p:cNvPr id="12" name="Immagine 11">
            <a:extLst>
              <a:ext uri="{FF2B5EF4-FFF2-40B4-BE49-F238E27FC236}">
                <a16:creationId xmlns:a16="http://schemas.microsoft.com/office/drawing/2014/main" id="{B045A8A8-1BD0-48CE-AA8B-2ADC2732E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3675" y="4906274"/>
            <a:ext cx="4892743" cy="3669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sellaDiTesto 13">
            <a:extLst>
              <a:ext uri="{FF2B5EF4-FFF2-40B4-BE49-F238E27FC236}">
                <a16:creationId xmlns:a16="http://schemas.microsoft.com/office/drawing/2014/main" id="{F8C54627-9F78-4A94-841F-1B198C4C2873}"/>
              </a:ext>
            </a:extLst>
          </p:cNvPr>
          <p:cNvSpPr txBox="1"/>
          <p:nvPr/>
        </p:nvSpPr>
        <p:spPr>
          <a:xfrm>
            <a:off x="12888792" y="4957269"/>
            <a:ext cx="4892743" cy="1200329"/>
          </a:xfrm>
          <a:prstGeom prst="rect">
            <a:avLst/>
          </a:prstGeom>
          <a:solidFill>
            <a:schemeClr val="accent6">
              <a:lumMod val="60000"/>
              <a:lumOff val="40000"/>
            </a:schemeClr>
          </a:solidFill>
        </p:spPr>
        <p:txBody>
          <a:bodyPr wrap="square" rtlCol="0">
            <a:spAutoFit/>
          </a:bodyPr>
          <a:lstStyle/>
          <a:p>
            <a:r>
              <a:rPr lang="en-US" sz="3600" b="1" dirty="0">
                <a:solidFill>
                  <a:srgbClr val="8D2F39"/>
                </a:solidFill>
                <a:latin typeface="Tenez Test Bold"/>
                <a:ea typeface="Gadugi" panose="020B0502040204020203" pitchFamily="34" charset="0"/>
                <a:sym typeface="Tenez Test Bold"/>
              </a:rPr>
              <a:t>SALVATORE SETTIS</a:t>
            </a:r>
            <a:endParaRPr lang="it-IT" sz="3600" b="1" dirty="0">
              <a:solidFill>
                <a:schemeClr val="accent2">
                  <a:lumMod val="50000"/>
                </a:schemeClr>
              </a:solidFill>
              <a:latin typeface="Gadugi" panose="020B0502040204020203" pitchFamily="34" charset="0"/>
              <a:ea typeface="Gadugi" panose="020B0502040204020203" pitchFamily="34" charset="0"/>
            </a:endParaRPr>
          </a:p>
          <a:p>
            <a:endParaRPr lang="it-IT" sz="3600" dirty="0"/>
          </a:p>
        </p:txBody>
      </p:sp>
      <p:sp>
        <p:nvSpPr>
          <p:cNvPr id="15" name="CasellaDiTesto 14">
            <a:extLst>
              <a:ext uri="{FF2B5EF4-FFF2-40B4-BE49-F238E27FC236}">
                <a16:creationId xmlns:a16="http://schemas.microsoft.com/office/drawing/2014/main" id="{B5394073-8C42-4ED7-BBDA-C30FCB1F2E56}"/>
              </a:ext>
            </a:extLst>
          </p:cNvPr>
          <p:cNvSpPr txBox="1"/>
          <p:nvPr/>
        </p:nvSpPr>
        <p:spPr>
          <a:xfrm>
            <a:off x="12891895" y="6024755"/>
            <a:ext cx="5141460" cy="2616101"/>
          </a:xfrm>
          <a:prstGeom prst="rect">
            <a:avLst/>
          </a:prstGeom>
          <a:noFill/>
        </p:spPr>
        <p:txBody>
          <a:bodyPr wrap="square" rtlCol="0">
            <a:spAutoFit/>
          </a:bodyPr>
          <a:lstStyle/>
          <a:p>
            <a:pPr algn="just"/>
            <a:r>
              <a:rPr lang="it-IT" sz="3600" b="1" dirty="0">
                <a:latin typeface="Rockwell Condensed" panose="02060603050405020104" pitchFamily="18" charset="0"/>
                <a:ea typeface="Gadugi" panose="020B0502040204020203" pitchFamily="34" charset="0"/>
              </a:rPr>
              <a:t>chi chiude i musei considera gli esseri umani come mero corpo</a:t>
            </a:r>
          </a:p>
          <a:p>
            <a:pPr algn="just"/>
            <a:endParaRPr lang="it-IT" sz="3600" b="1" dirty="0">
              <a:latin typeface="Rockwell Condensed" panose="02060603050405020104" pitchFamily="18" charset="0"/>
              <a:ea typeface="Gadugi" panose="020B0502040204020203" pitchFamily="34" charset="0"/>
            </a:endParaRPr>
          </a:p>
          <a:p>
            <a:pPr algn="just"/>
            <a:r>
              <a:rPr lang="it-IT" sz="2000" dirty="0">
                <a:latin typeface="Rockwell Condensed" panose="02060603050405020104" pitchFamily="18" charset="0"/>
              </a:rPr>
              <a:t>08.12.2020 | Finestre sull’Arte intervista di Silvia Mazza</a:t>
            </a:r>
          </a:p>
        </p:txBody>
      </p:sp>
    </p:spTree>
    <p:extLst>
      <p:ext uri="{BB962C8B-B14F-4D97-AF65-F5344CB8AC3E}">
        <p14:creationId xmlns:p14="http://schemas.microsoft.com/office/powerpoint/2010/main" val="30510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anim calcmode="lin" valueType="num">
                                      <p:cBhvr>
                                        <p:cTn id="37" dur="2000" fill="hold"/>
                                        <p:tgtEl>
                                          <p:spTgt spid="12"/>
                                        </p:tgtEl>
                                        <p:attrNameLst>
                                          <p:attrName>ppt_w</p:attrName>
                                        </p:attrNameLst>
                                      </p:cBhvr>
                                      <p:tavLst>
                                        <p:tav tm="0" fmla="#ppt_w*sin(2.5*pi*$)">
                                          <p:val>
                                            <p:fltVal val="0"/>
                                          </p:val>
                                        </p:tav>
                                        <p:tav tm="100000">
                                          <p:val>
                                            <p:fltVal val="1"/>
                                          </p:val>
                                        </p:tav>
                                      </p:tavLst>
                                    </p:anim>
                                    <p:anim calcmode="lin" valueType="num">
                                      <p:cBhvr>
                                        <p:cTn id="3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10" name="CasellaDiTesto 9">
            <a:extLst>
              <a:ext uri="{FF2B5EF4-FFF2-40B4-BE49-F238E27FC236}">
                <a16:creationId xmlns:a16="http://schemas.microsoft.com/office/drawing/2014/main" id="{A12A8C6B-0B12-E35A-E365-22587E8BD718}"/>
              </a:ext>
            </a:extLst>
          </p:cNvPr>
          <p:cNvSpPr txBox="1"/>
          <p:nvPr/>
        </p:nvSpPr>
        <p:spPr>
          <a:xfrm>
            <a:off x="8089880" y="4358670"/>
            <a:ext cx="801762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i="1" dirty="0">
                <a:latin typeface="Rockwell Condensed" panose="02060603050405020104" pitchFamily="18" charset="0"/>
                <a:ea typeface="Gadugi" panose="020B0502040204020203" pitchFamily="34" charset="0"/>
                <a:cs typeface="Calibri"/>
              </a:rPr>
              <a:t>I go to the National Gallery</a:t>
            </a:r>
          </a:p>
          <a:p>
            <a:r>
              <a:rPr lang="it-IT" sz="4000" i="1" dirty="0" err="1">
                <a:latin typeface="Rockwell Condensed" panose="02060603050405020104" pitchFamily="18" charset="0"/>
                <a:ea typeface="Gadugi"/>
                <a:cs typeface="Calibri"/>
              </a:rPr>
              <a:t>rather</a:t>
            </a:r>
            <a:r>
              <a:rPr lang="it-IT" sz="4000" i="1" dirty="0">
                <a:latin typeface="Rockwell Condensed" panose="02060603050405020104" pitchFamily="18" charset="0"/>
                <a:ea typeface="Gadugi"/>
                <a:cs typeface="Calibri"/>
              </a:rPr>
              <a:t> like </a:t>
            </a:r>
            <a:r>
              <a:rPr lang="it-IT" sz="4000" i="1" dirty="0" err="1">
                <a:latin typeface="Rockwell Condensed" panose="02060603050405020104" pitchFamily="18" charset="0"/>
                <a:ea typeface="Gadugi"/>
                <a:cs typeface="Calibri"/>
              </a:rPr>
              <a:t>going</a:t>
            </a:r>
            <a:r>
              <a:rPr lang="it-IT" sz="4000" i="1" dirty="0">
                <a:latin typeface="Rockwell Condensed" panose="02060603050405020104" pitchFamily="18" charset="0"/>
                <a:ea typeface="Gadugi"/>
                <a:cs typeface="Calibri"/>
              </a:rPr>
              <a:t> to a doctor for help</a:t>
            </a:r>
          </a:p>
        </p:txBody>
      </p:sp>
      <p:sp>
        <p:nvSpPr>
          <p:cNvPr id="11" name="CasellaDiTesto 10">
            <a:extLst>
              <a:ext uri="{FF2B5EF4-FFF2-40B4-BE49-F238E27FC236}">
                <a16:creationId xmlns:a16="http://schemas.microsoft.com/office/drawing/2014/main" id="{6C951D5B-69A6-7F1F-8AFA-2CEA4C28DF49}"/>
              </a:ext>
            </a:extLst>
          </p:cNvPr>
          <p:cNvSpPr txBox="1"/>
          <p:nvPr/>
        </p:nvSpPr>
        <p:spPr>
          <a:xfrm>
            <a:off x="8153400" y="2781300"/>
            <a:ext cx="487377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4800" b="1" dirty="0">
                <a:latin typeface="Rockwell Condensed" panose="02060603050405020104" pitchFamily="18" charset="0"/>
                <a:ea typeface="Gadugi" panose="020B0502040204020203" pitchFamily="34" charset="0"/>
                <a:cs typeface="Calibri"/>
              </a:rPr>
              <a:t>LUCIAN FREUD</a:t>
            </a:r>
          </a:p>
          <a:p>
            <a:pPr algn="just"/>
            <a:r>
              <a:rPr lang="it-IT" sz="2800" dirty="0">
                <a:latin typeface="Rockwell Condensed" panose="02060603050405020104" pitchFamily="18" charset="0"/>
                <a:ea typeface="Gadugi" panose="020B0502040204020203" pitchFamily="34" charset="0"/>
                <a:cs typeface="Calibri"/>
              </a:rPr>
              <a:t>Berlino 1922 – Londra 2011</a:t>
            </a:r>
            <a:endParaRPr lang="it-IT" sz="4800" b="1" dirty="0">
              <a:latin typeface="Rockwell Condensed" panose="02060603050405020104" pitchFamily="18" charset="0"/>
              <a:ea typeface="Calibri"/>
              <a:cs typeface="Calibri"/>
            </a:endParaRPr>
          </a:p>
        </p:txBody>
      </p:sp>
      <p:pic>
        <p:nvPicPr>
          <p:cNvPr id="9" name="Immagine 8" descr="Immagine che contiene vestiti, calzature, testo, uomo&#10;&#10;Il contenuto generato dall&amp;#39;intelligenza artificiale potrebbe non essere corretto.">
            <a:extLst>
              <a:ext uri="{FF2B5EF4-FFF2-40B4-BE49-F238E27FC236}">
                <a16:creationId xmlns:a16="http://schemas.microsoft.com/office/drawing/2014/main" id="{12D285C2-FFFD-86C1-7DD3-D32EDEB888A8}"/>
              </a:ext>
            </a:extLst>
          </p:cNvPr>
          <p:cNvPicPr>
            <a:picLocks noChangeAspect="1"/>
          </p:cNvPicPr>
          <p:nvPr/>
        </p:nvPicPr>
        <p:blipFill>
          <a:blip r:embed="rId6"/>
          <a:stretch>
            <a:fillRect/>
          </a:stretch>
        </p:blipFill>
        <p:spPr>
          <a:xfrm>
            <a:off x="2180492" y="1634428"/>
            <a:ext cx="4628271" cy="6752280"/>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EC7FAA61-D8F4-4542-B59F-5BF0050B38F2}"/>
              </a:ext>
            </a:extLst>
          </p:cNvPr>
          <p:cNvSpPr txBox="1"/>
          <p:nvPr/>
        </p:nvSpPr>
        <p:spPr>
          <a:xfrm>
            <a:off x="8089880" y="6015310"/>
            <a:ext cx="6921305" cy="1323439"/>
          </a:xfrm>
          <a:prstGeom prst="rect">
            <a:avLst/>
          </a:prstGeom>
          <a:noFill/>
        </p:spPr>
        <p:txBody>
          <a:bodyPr wrap="square" rtlCol="0">
            <a:spAutoFit/>
          </a:bodyPr>
          <a:lstStyle/>
          <a:p>
            <a:r>
              <a:rPr lang="it-IT" sz="4000" b="1" dirty="0">
                <a:latin typeface="Rockwell Condensed" panose="02060603050405020104" pitchFamily="18" charset="0"/>
                <a:ea typeface="Gadugi" panose="020B0502040204020203" pitchFamily="34" charset="0"/>
              </a:rPr>
              <a:t>Vado alla National Gallery come si va dal medico</a:t>
            </a:r>
          </a:p>
        </p:txBody>
      </p:sp>
    </p:spTree>
    <p:extLst>
      <p:ext uri="{BB962C8B-B14F-4D97-AF65-F5344CB8AC3E}">
        <p14:creationId xmlns:p14="http://schemas.microsoft.com/office/powerpoint/2010/main" val="67929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iterate type="lt">
                                    <p:tmPct val="0"/>
                                  </p:iterate>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10"/>
                                        </p:tgtEl>
                                        <p:attrNameLst>
                                          <p:attrName>style.color</p:attrName>
                                        </p:attrNameLst>
                                      </p:cBhvr>
                                      <p:to>
                                        <p:clrVal>
                                          <a:schemeClr val="accent2"/>
                                        </p:clrVal>
                                      </p:to>
                                    </p:set>
                                    <p:set>
                                      <p:cBhvr>
                                        <p:cTn id="28" dur="500" fill="hold"/>
                                        <p:tgtEl>
                                          <p:spTgt spid="10"/>
                                        </p:tgtEl>
                                        <p:attrNameLst>
                                          <p:attrName>fillcolor</p:attrName>
                                        </p:attrNameLst>
                                      </p:cBhvr>
                                      <p:to>
                                        <p:clrVal>
                                          <a:schemeClr val="accent2"/>
                                        </p:clrVal>
                                      </p:to>
                                    </p:set>
                                    <p:set>
                                      <p:cBhvr>
                                        <p:cTn id="29" dur="500" fill="hold"/>
                                        <p:tgtEl>
                                          <p:spTgt spid="10"/>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iterate type="lt">
                                    <p:tmPct val="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mph" presetSubtype="0" fill="hold" grpId="1" nodeType="clickEffect">
                                  <p:stCondLst>
                                    <p:cond delay="0"/>
                                  </p:stCondLst>
                                  <p:iterate type="lt">
                                    <p:tmPct val="4000"/>
                                  </p:iterate>
                                  <p:childTnLst>
                                    <p:set>
                                      <p:cBhvr override="childStyle">
                                        <p:cTn id="40" dur="1000" fill="hold"/>
                                        <p:tgtEl>
                                          <p:spTgt spid="8"/>
                                        </p:tgtEl>
                                        <p:attrNameLst>
                                          <p:attrName>style.color</p:attrName>
                                        </p:attrNameLst>
                                      </p:cBhvr>
                                      <p:to>
                                        <p:clrVal>
                                          <a:schemeClr val="accent2"/>
                                        </p:clrVal>
                                      </p:to>
                                    </p:set>
                                    <p:set>
                                      <p:cBhvr>
                                        <p:cTn id="41" dur="1000" fill="hold"/>
                                        <p:tgtEl>
                                          <p:spTgt spid="8"/>
                                        </p:tgtEl>
                                        <p:attrNameLst>
                                          <p:attrName>fillcolor</p:attrName>
                                        </p:attrNameLst>
                                      </p:cBhvr>
                                      <p:to>
                                        <p:clrVal>
                                          <a:schemeClr val="accent2"/>
                                        </p:clrVal>
                                      </p:to>
                                    </p:set>
                                    <p:set>
                                      <p:cBhvr>
                                        <p:cTn id="42" dur="1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F7416-C571-0104-0A30-4EF75BDF81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D5C088-6CD8-96B5-DA50-32DBF7AFF9D8}"/>
              </a:ext>
            </a:extLst>
          </p:cNvPr>
          <p:cNvSpPr/>
          <p:nvPr/>
        </p:nvSpPr>
        <p:spPr>
          <a:xfrm>
            <a:off x="558983" y="8025710"/>
            <a:ext cx="1962042" cy="1962042"/>
          </a:xfrm>
          <a:custGeom>
            <a:avLst/>
            <a:gdLst/>
            <a:ahLst/>
            <a:cxnLst/>
            <a:rect l="l" t="t" r="r" b="b"/>
            <a:pathLst>
              <a:path w="1962042" h="1962042">
                <a:moveTo>
                  <a:pt x="0" y="0"/>
                </a:moveTo>
                <a:lnTo>
                  <a:pt x="1962042" y="0"/>
                </a:lnTo>
                <a:lnTo>
                  <a:pt x="1962042" y="1962042"/>
                </a:lnTo>
                <a:lnTo>
                  <a:pt x="0" y="196204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A30AB387-B046-CFE3-5DF9-5C4BB6820775}"/>
              </a:ext>
            </a:extLst>
          </p:cNvPr>
          <p:cNvSpPr/>
          <p:nvPr/>
        </p:nvSpPr>
        <p:spPr>
          <a:xfrm>
            <a:off x="12963657" y="406426"/>
            <a:ext cx="1450379" cy="511578"/>
          </a:xfrm>
          <a:custGeom>
            <a:avLst/>
            <a:gdLst/>
            <a:ahLst/>
            <a:cxnLst/>
            <a:rect l="l" t="t" r="r" b="b"/>
            <a:pathLst>
              <a:path w="1450379" h="511578">
                <a:moveTo>
                  <a:pt x="0" y="0"/>
                </a:moveTo>
                <a:lnTo>
                  <a:pt x="1450379" y="0"/>
                </a:lnTo>
                <a:lnTo>
                  <a:pt x="1450379" y="511578"/>
                </a:lnTo>
                <a:lnTo>
                  <a:pt x="0" y="511578"/>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E3CEEB92-6888-ECE2-1177-325BC952CC27}"/>
              </a:ext>
            </a:extLst>
          </p:cNvPr>
          <p:cNvSpPr/>
          <p:nvPr/>
        </p:nvSpPr>
        <p:spPr>
          <a:xfrm>
            <a:off x="14566436" y="382572"/>
            <a:ext cx="1553249" cy="578337"/>
          </a:xfrm>
          <a:custGeom>
            <a:avLst/>
            <a:gdLst/>
            <a:ahLst/>
            <a:cxnLst/>
            <a:rect l="l" t="t" r="r" b="b"/>
            <a:pathLst>
              <a:path w="1553249" h="578337">
                <a:moveTo>
                  <a:pt x="0" y="0"/>
                </a:moveTo>
                <a:lnTo>
                  <a:pt x="1553249" y="0"/>
                </a:lnTo>
                <a:lnTo>
                  <a:pt x="1553249" y="578337"/>
                </a:lnTo>
                <a:lnTo>
                  <a:pt x="0" y="57833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D3FDAFFA-1058-F9CE-1C14-8D72EC97953E}"/>
              </a:ext>
            </a:extLst>
          </p:cNvPr>
          <p:cNvSpPr/>
          <p:nvPr/>
        </p:nvSpPr>
        <p:spPr>
          <a:xfrm>
            <a:off x="16243510" y="266921"/>
            <a:ext cx="1682015" cy="809638"/>
          </a:xfrm>
          <a:custGeom>
            <a:avLst/>
            <a:gdLst/>
            <a:ahLst/>
            <a:cxnLst/>
            <a:rect l="l" t="t" r="r" b="b"/>
            <a:pathLst>
              <a:path w="1682015" h="809638">
                <a:moveTo>
                  <a:pt x="0" y="0"/>
                </a:moveTo>
                <a:lnTo>
                  <a:pt x="1682015" y="0"/>
                </a:lnTo>
                <a:lnTo>
                  <a:pt x="1682015" y="809638"/>
                </a:lnTo>
                <a:lnTo>
                  <a:pt x="0" y="809638"/>
                </a:lnTo>
                <a:lnTo>
                  <a:pt x="0" y="0"/>
                </a:lnTo>
                <a:close/>
              </a:path>
            </a:pathLst>
          </a:custGeom>
          <a:blipFill>
            <a:blip r:embed="rId5"/>
            <a:stretch>
              <a:fillRect/>
            </a:stretch>
          </a:blipFill>
        </p:spPr>
      </p:sp>
      <p:sp>
        <p:nvSpPr>
          <p:cNvPr id="6" name="TextBox 6">
            <a:extLst>
              <a:ext uri="{FF2B5EF4-FFF2-40B4-BE49-F238E27FC236}">
                <a16:creationId xmlns:a16="http://schemas.microsoft.com/office/drawing/2014/main" id="{6DBC55AF-6734-F0D1-9A36-07BC3EF24721}"/>
              </a:ext>
            </a:extLst>
          </p:cNvPr>
          <p:cNvSpPr txBox="1"/>
          <p:nvPr/>
        </p:nvSpPr>
        <p:spPr>
          <a:xfrm>
            <a:off x="2676183" y="9195575"/>
            <a:ext cx="6082702" cy="614045"/>
          </a:xfrm>
          <a:prstGeom prst="rect">
            <a:avLst/>
          </a:prstGeom>
        </p:spPr>
        <p:txBody>
          <a:bodyPr lIns="0" tIns="0" rIns="0" bIns="0" rtlCol="0" anchor="t">
            <a:spAutoFit/>
          </a:bodyPr>
          <a:lstStyle/>
          <a:p>
            <a:pPr algn="l">
              <a:lnSpc>
                <a:spcPts val="2380"/>
              </a:lnSpc>
            </a:pPr>
            <a:r>
              <a:rPr lang="en-US" sz="1700" b="1">
                <a:solidFill>
                  <a:srgbClr val="B89B81"/>
                </a:solidFill>
                <a:latin typeface="Tenez Test Bold"/>
                <a:ea typeface="Tenez Test Bold"/>
                <a:cs typeface="Tenez Test Bold"/>
                <a:sym typeface="Tenez Test Bold"/>
              </a:rPr>
              <a:t>NON CORPI, </a:t>
            </a:r>
            <a:r>
              <a:rPr lang="en-US" sz="1700" b="1">
                <a:solidFill>
                  <a:srgbClr val="8D2F39"/>
                </a:solidFill>
                <a:latin typeface="Tenez Test Bold"/>
                <a:ea typeface="Tenez Test Bold"/>
                <a:cs typeface="Tenez Test Bold"/>
                <a:sym typeface="Tenez Test Bold"/>
              </a:rPr>
              <a:t>PERSONE</a:t>
            </a:r>
            <a:r>
              <a:rPr lang="en-US" sz="1700" b="1">
                <a:solidFill>
                  <a:srgbClr val="B89B81"/>
                </a:solidFill>
                <a:latin typeface="Tenez Test Bold"/>
                <a:ea typeface="Tenez Test Bold"/>
                <a:cs typeface="Tenez Test Bold"/>
                <a:sym typeface="Tenez Test Bold"/>
              </a:rPr>
              <a:t>. </a:t>
            </a:r>
          </a:p>
          <a:p>
            <a:pPr algn="l">
              <a:lnSpc>
                <a:spcPts val="2380"/>
              </a:lnSpc>
              <a:spcBef>
                <a:spcPct val="0"/>
              </a:spcBef>
            </a:pPr>
            <a:r>
              <a:rPr lang="en-US" sz="1700" b="1">
                <a:solidFill>
                  <a:srgbClr val="B89B81"/>
                </a:solidFill>
                <a:latin typeface="Tenez Test Bold"/>
                <a:ea typeface="Tenez Test Bold"/>
                <a:cs typeface="Tenez Test Bold"/>
                <a:sym typeface="Tenez Test Bold"/>
              </a:rPr>
              <a:t>FAR LUCE SUL SENSO DELLA CURA</a:t>
            </a:r>
          </a:p>
        </p:txBody>
      </p:sp>
      <p:sp>
        <p:nvSpPr>
          <p:cNvPr id="8" name="CasellaDiTesto 7">
            <a:extLst>
              <a:ext uri="{FF2B5EF4-FFF2-40B4-BE49-F238E27FC236}">
                <a16:creationId xmlns:a16="http://schemas.microsoft.com/office/drawing/2014/main" id="{595F126B-51B5-C30F-5FCD-A4994DC7CD0C}"/>
              </a:ext>
            </a:extLst>
          </p:cNvPr>
          <p:cNvSpPr txBox="1"/>
          <p:nvPr/>
        </p:nvSpPr>
        <p:spPr>
          <a:xfrm>
            <a:off x="1278002" y="1861222"/>
            <a:ext cx="780719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6000" b="1">
                <a:solidFill>
                  <a:schemeClr val="bg1"/>
                </a:solidFill>
                <a:latin typeface="Gadugi" panose="020B0502040204020203" pitchFamily="34" charset="0"/>
                <a:ea typeface="Gadugi" panose="020B0502040204020203" pitchFamily="34" charset="0"/>
                <a:cs typeface="Calibri"/>
              </a:rPr>
              <a:t>MUSEI E BENESSERE</a:t>
            </a:r>
            <a:endParaRPr lang="it-IT" sz="6000" b="1">
              <a:solidFill>
                <a:schemeClr val="bg1"/>
              </a:solidFill>
              <a:latin typeface="Gadugi" panose="020B0502040204020203" pitchFamily="34" charset="0"/>
              <a:ea typeface="Gadugi" panose="020B0502040204020203" pitchFamily="34" charset="0"/>
            </a:endParaRPr>
          </a:p>
        </p:txBody>
      </p:sp>
      <p:sp>
        <p:nvSpPr>
          <p:cNvPr id="7" name="CasellaDiTesto 6">
            <a:extLst>
              <a:ext uri="{FF2B5EF4-FFF2-40B4-BE49-F238E27FC236}">
                <a16:creationId xmlns:a16="http://schemas.microsoft.com/office/drawing/2014/main" id="{06301AD9-131D-4E92-A5E7-C37D81F5809D}"/>
              </a:ext>
            </a:extLst>
          </p:cNvPr>
          <p:cNvSpPr txBox="1"/>
          <p:nvPr/>
        </p:nvSpPr>
        <p:spPr>
          <a:xfrm>
            <a:off x="7323839" y="3230721"/>
            <a:ext cx="10204506" cy="3293209"/>
          </a:xfrm>
          <a:prstGeom prst="rect">
            <a:avLst/>
          </a:prstGeom>
          <a:noFill/>
        </p:spPr>
        <p:txBody>
          <a:bodyPr wrap="square" rtlCol="0">
            <a:spAutoFit/>
          </a:bodyPr>
          <a:lstStyle/>
          <a:p>
            <a:r>
              <a:rPr lang="it-IT" sz="2600" b="1" dirty="0">
                <a:latin typeface="Rockwell Condensed" panose="02060603050405020104" pitchFamily="18" charset="0"/>
                <a:ea typeface="Gadugi" panose="020B0502040204020203" pitchFamily="34" charset="0"/>
              </a:rPr>
              <a:t>PROPOSTA ICOM ITALIA 2019 </a:t>
            </a:r>
          </a:p>
          <a:p>
            <a:endParaRPr lang="it-IT" sz="2600" b="1" dirty="0">
              <a:latin typeface="Rockwell Condensed" panose="02060603050405020104" pitchFamily="18" charset="0"/>
              <a:ea typeface="Gadugi" panose="020B0502040204020203" pitchFamily="34" charset="0"/>
            </a:endParaRPr>
          </a:p>
          <a:p>
            <a:r>
              <a:rPr lang="en-US" sz="2600" i="1" dirty="0">
                <a:latin typeface="Rockwell Condensed" panose="02060603050405020104" pitchFamily="18" charset="0"/>
                <a:ea typeface="Gadugi" panose="020B0502040204020203" pitchFamily="34" charset="0"/>
              </a:rPr>
              <a:t>A museum is a permanent, accessible, non-profit institution, which operates in a system of relations to serve society and its sustainable development.</a:t>
            </a:r>
          </a:p>
          <a:p>
            <a:r>
              <a:rPr lang="en-US" sz="2600" i="1" dirty="0">
                <a:latin typeface="Rockwell Condensed" panose="02060603050405020104" pitchFamily="18" charset="0"/>
                <a:ea typeface="Gadugi" panose="020B0502040204020203" pitchFamily="34" charset="0"/>
              </a:rPr>
              <a:t>It researches, acquires, conserves, communicates and exhibits the heritage of humanity and its cultural landscapes. </a:t>
            </a:r>
          </a:p>
          <a:p>
            <a:r>
              <a:rPr lang="en-US" sz="2600" i="1" dirty="0">
                <a:latin typeface="Rockwell Condensed" panose="02060603050405020104" pitchFamily="18" charset="0"/>
                <a:ea typeface="Gadugi" panose="020B0502040204020203" pitchFamily="34" charset="0"/>
              </a:rPr>
              <a:t>It promotes learning and responsibility, critical thinking, participation and </a:t>
            </a:r>
            <a:r>
              <a:rPr lang="en-US" sz="2600" b="1" i="1" dirty="0">
                <a:latin typeface="Rockwell Condensed" panose="02060603050405020104" pitchFamily="18" charset="0"/>
                <a:ea typeface="Gadugi" panose="020B0502040204020203" pitchFamily="34" charset="0"/>
              </a:rPr>
              <a:t>wellbeing in the community</a:t>
            </a:r>
            <a:r>
              <a:rPr lang="en-US" sz="2600" b="1" i="1" dirty="0">
                <a:latin typeface="Rockwell Condensed" panose="02060603050405020104" pitchFamily="18" charset="0"/>
              </a:rPr>
              <a:t>.</a:t>
            </a:r>
          </a:p>
        </p:txBody>
      </p:sp>
      <p:sp>
        <p:nvSpPr>
          <p:cNvPr id="10" name="CasellaDiTesto 9">
            <a:extLst>
              <a:ext uri="{FF2B5EF4-FFF2-40B4-BE49-F238E27FC236}">
                <a16:creationId xmlns:a16="http://schemas.microsoft.com/office/drawing/2014/main" id="{03ED345E-8069-448A-8CA2-3A3E8AAD00A6}"/>
              </a:ext>
            </a:extLst>
          </p:cNvPr>
          <p:cNvSpPr txBox="1"/>
          <p:nvPr/>
        </p:nvSpPr>
        <p:spPr>
          <a:xfrm>
            <a:off x="1278003" y="3095702"/>
            <a:ext cx="5938724" cy="1323439"/>
          </a:xfrm>
          <a:prstGeom prst="rect">
            <a:avLst/>
          </a:prstGeom>
          <a:noFill/>
        </p:spPr>
        <p:txBody>
          <a:bodyPr wrap="square" rtlCol="0">
            <a:spAutoFit/>
          </a:bodyPr>
          <a:lstStyle/>
          <a:p>
            <a:r>
              <a:rPr lang="en-US" sz="6000" b="1">
                <a:solidFill>
                  <a:srgbClr val="8D2F39"/>
                </a:solidFill>
                <a:latin typeface="Tenez Test Bold"/>
                <a:ea typeface="Tenez Test Bold"/>
                <a:cs typeface="Tenez Test Bold"/>
                <a:sym typeface="Tenez Test Bold"/>
              </a:rPr>
              <a:t>ICOM </a:t>
            </a:r>
          </a:p>
          <a:p>
            <a:r>
              <a:rPr lang="en-US" sz="2000" b="1">
                <a:solidFill>
                  <a:srgbClr val="8D2F39"/>
                </a:solidFill>
                <a:latin typeface="Tenez Test Bold"/>
                <a:ea typeface="Tenez Test Bold"/>
                <a:cs typeface="Tenez Test Bold"/>
                <a:sym typeface="Tenez Test Bold"/>
              </a:rPr>
              <a:t>INTERNATIONAL COUNCIL OF MUSEUMS</a:t>
            </a:r>
            <a:r>
              <a:rPr lang="en-US" sz="2000" b="1">
                <a:solidFill>
                  <a:srgbClr val="B89B81"/>
                </a:solidFill>
                <a:latin typeface="Tenez Test Bold"/>
                <a:ea typeface="Tenez Test Bold"/>
                <a:cs typeface="Tenez Test Bold"/>
                <a:sym typeface="Tenez Test Bold"/>
              </a:rPr>
              <a:t> </a:t>
            </a:r>
          </a:p>
        </p:txBody>
      </p:sp>
      <p:sp>
        <p:nvSpPr>
          <p:cNvPr id="11" name="CasellaDiTesto 10">
            <a:extLst>
              <a:ext uri="{FF2B5EF4-FFF2-40B4-BE49-F238E27FC236}">
                <a16:creationId xmlns:a16="http://schemas.microsoft.com/office/drawing/2014/main" id="{FBEB4E7E-540E-4824-933B-838DE80630F0}"/>
              </a:ext>
            </a:extLst>
          </p:cNvPr>
          <p:cNvSpPr txBox="1"/>
          <p:nvPr/>
        </p:nvSpPr>
        <p:spPr>
          <a:xfrm>
            <a:off x="7323839" y="7277876"/>
            <a:ext cx="3165230" cy="707886"/>
          </a:xfrm>
          <a:prstGeom prst="rect">
            <a:avLst/>
          </a:prstGeom>
          <a:noFill/>
        </p:spPr>
        <p:txBody>
          <a:bodyPr wrap="square" rtlCol="0">
            <a:spAutoFit/>
          </a:bodyPr>
          <a:lstStyle/>
          <a:p>
            <a:r>
              <a:rPr lang="it-IT" sz="4000" b="1" dirty="0">
                <a:latin typeface="Rockwell Condensed" panose="02060603050405020104" pitchFamily="18" charset="0"/>
                <a:ea typeface="Gadugi" panose="020B0502040204020203" pitchFamily="34" charset="0"/>
              </a:rPr>
              <a:t>WELLBEING</a:t>
            </a:r>
          </a:p>
        </p:txBody>
      </p:sp>
      <p:sp>
        <p:nvSpPr>
          <p:cNvPr id="12" name="CasellaDiTesto 11">
            <a:extLst>
              <a:ext uri="{FF2B5EF4-FFF2-40B4-BE49-F238E27FC236}">
                <a16:creationId xmlns:a16="http://schemas.microsoft.com/office/drawing/2014/main" id="{AB49D639-EBC9-428E-8FA6-728554257282}"/>
              </a:ext>
            </a:extLst>
          </p:cNvPr>
          <p:cNvSpPr txBox="1"/>
          <p:nvPr/>
        </p:nvSpPr>
        <p:spPr>
          <a:xfrm>
            <a:off x="7315200" y="8191500"/>
            <a:ext cx="8919671" cy="861774"/>
          </a:xfrm>
          <a:prstGeom prst="rect">
            <a:avLst/>
          </a:prstGeom>
          <a:noFill/>
        </p:spPr>
        <p:txBody>
          <a:bodyPr wrap="square" rtlCol="0">
            <a:spAutoFit/>
          </a:bodyPr>
          <a:lstStyle/>
          <a:p>
            <a:r>
              <a:rPr lang="it-IT" sz="3200" b="1" dirty="0">
                <a:latin typeface="Rockwell Condensed" panose="02060603050405020104" pitchFamily="18" charset="0"/>
                <a:ea typeface="Gadugi" panose="020B0502040204020203" pitchFamily="34" charset="0"/>
              </a:rPr>
              <a:t>the state of feeling HEALTHY and HAPPY</a:t>
            </a:r>
          </a:p>
          <a:p>
            <a:endParaRPr lang="it-IT" dirty="0"/>
          </a:p>
        </p:txBody>
      </p:sp>
    </p:spTree>
    <p:extLst>
      <p:ext uri="{BB962C8B-B14F-4D97-AF65-F5344CB8AC3E}">
        <p14:creationId xmlns:p14="http://schemas.microsoft.com/office/powerpoint/2010/main" val="318569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circle(in)">
                                      <p:cBhvr>
                                        <p:cTn id="31"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2884</Words>
  <Application>Microsoft Office PowerPoint</Application>
  <PresentationFormat>Personalizzato</PresentationFormat>
  <Paragraphs>236</Paragraphs>
  <Slides>34</Slides>
  <Notes>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34</vt:i4>
      </vt:variant>
    </vt:vector>
  </HeadingPairs>
  <TitlesOfParts>
    <vt:vector size="43" baseType="lpstr">
      <vt:lpstr>Gadugi</vt:lpstr>
      <vt:lpstr>Rockwell Condensed</vt:lpstr>
      <vt:lpstr>Calibri</vt:lpstr>
      <vt:lpstr>Rockwell</vt:lpstr>
      <vt:lpstr>Brittany</vt:lpstr>
      <vt:lpstr>Wingdings</vt:lpstr>
      <vt:lpstr>Tenez Test Bold</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Testo del paragrafo</dc:title>
  <dc:creator>Giulia</dc:creator>
  <cp:lastModifiedBy>Giulia Dapero Editrice Dapero</cp:lastModifiedBy>
  <cp:revision>8</cp:revision>
  <dcterms:created xsi:type="dcterms:W3CDTF">2006-08-16T00:00:00Z</dcterms:created>
  <dcterms:modified xsi:type="dcterms:W3CDTF">2025-04-01T14:54:02Z</dcterms:modified>
  <dc:identifier>DAGhcAb44og</dc:identifier>
</cp:coreProperties>
</file>