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8" r:id="rId2"/>
    <p:sldId id="257" r:id="rId3"/>
    <p:sldId id="1324" r:id="rId4"/>
    <p:sldId id="1327" r:id="rId5"/>
    <p:sldId id="259" r:id="rId6"/>
    <p:sldId id="260" r:id="rId7"/>
    <p:sldId id="1340" r:id="rId8"/>
    <p:sldId id="1261" r:id="rId9"/>
    <p:sldId id="1342" r:id="rId10"/>
    <p:sldId id="1343" r:id="rId11"/>
    <p:sldId id="1346" r:id="rId12"/>
    <p:sldId id="1357" r:id="rId13"/>
    <p:sldId id="1348" r:id="rId14"/>
    <p:sldId id="1323" r:id="rId15"/>
    <p:sldId id="1371" r:id="rId16"/>
    <p:sldId id="1362" r:id="rId17"/>
    <p:sldId id="1358" r:id="rId18"/>
    <p:sldId id="1339" r:id="rId19"/>
    <p:sldId id="1349" r:id="rId20"/>
    <p:sldId id="1359" r:id="rId21"/>
    <p:sldId id="1363" r:id="rId22"/>
    <p:sldId id="1330" r:id="rId23"/>
    <p:sldId id="1334" r:id="rId24"/>
    <p:sldId id="1335" r:id="rId25"/>
    <p:sldId id="1336" r:id="rId26"/>
    <p:sldId id="1337" r:id="rId27"/>
    <p:sldId id="1370" r:id="rId28"/>
    <p:sldId id="1350" r:id="rId29"/>
    <p:sldId id="1351" r:id="rId30"/>
    <p:sldId id="1352" r:id="rId31"/>
    <p:sldId id="1356" r:id="rId32"/>
    <p:sldId id="1368" r:id="rId33"/>
    <p:sldId id="1355" r:id="rId34"/>
    <p:sldId id="1365" r:id="rId35"/>
    <p:sldId id="1366" r:id="rId36"/>
    <p:sldId id="1369" r:id="rId37"/>
    <p:sldId id="1367" r:id="rId38"/>
    <p:sldId id="1361" r:id="rId39"/>
    <p:sldId id="534" r:id="rId40"/>
    <p:sldId id="1257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220" autoAdjust="0"/>
  </p:normalViewPr>
  <p:slideViewPr>
    <p:cSldViewPr snapToGrid="0">
      <p:cViewPr varScale="1">
        <p:scale>
          <a:sx n="73" d="100"/>
          <a:sy n="73" d="100"/>
        </p:scale>
        <p:origin x="173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6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45DDA-5FAD-4B65-9AE6-EDBE475F9830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546E3-DDE2-459F-8B37-54D6EB91B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7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25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0F7C7-6618-3FF4-95E9-E810AC7DB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7CF47F-B936-8B9B-1ADA-F443B90EB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9308007-46AC-D593-41DA-FB29E573B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DBEF65-79C0-361D-0A0B-04AE81E19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567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F8FAF-FDA0-5D15-BA13-23A4BDB93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4C18CD4-6A68-D023-2768-97106DE99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30FBC41-5EB9-FD48-EB39-B01E0E7C0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C4CD33-48AC-C19C-4B60-F049A2C35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697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943D-BECA-3B70-C8EF-5DF1186D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5A62140-F74F-F0C3-9CC8-A5DEC357F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03495BA-3A08-4ABD-B678-B4BD803CA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E24B08-2B43-CF31-1F90-6994CEC05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811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EC256-252B-BCE1-8868-FD847DF4E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E793286-030A-748C-D6B7-00872DF35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43FE395-4563-D170-DE3D-07977CD00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02ADFA-B8B4-D1C4-7675-0B5DDA7A7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145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D2F4A-9DDE-7325-DA7A-6EA62C583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1A26303-7A06-5E64-8CEC-D8A5EF611F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1B49382-A58F-5A0C-EB25-B665FE3F8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35F9C7-7DDD-1B1F-C72B-E72FF176D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11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31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03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B2422-52C4-62C2-B8AC-88C1EEC05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9D10713-2306-6CB2-7D97-D99C8CA51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480BA5-A3DA-16E1-0804-67CF3FFFF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DFA6DB-12ED-D605-7BAB-B18586118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99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54419-7D1F-56A5-BC67-6A68453D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9F5F1BD-334D-1792-F596-501ED298E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95107E1-C099-2BB9-542C-B2366E494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75E362-0C26-6D5D-0504-B4CDEBCD8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53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414A0-5A81-E70D-3F5A-6BC92A725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2280B6E-352C-DAF8-2573-516BF5F2E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4C27A84-0E95-A474-1454-C25E6C3B0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D7B028-1BCC-1E69-EB25-2643E2D45D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580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716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E2DD5-6297-57C7-191C-0F5B5CC19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01B753-9A1C-08A7-14AE-DC34653A5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5589E5B-2227-D21F-DF7B-C02EE77F2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EDF152-56C5-80C6-8CB1-A6AAF50F2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973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2FCA2-A6DD-2FD2-A5CA-AAF23A561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3DF8A1A-3442-3542-B8AA-3A8A27735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50F3905-F09B-79CA-7B3B-1CC65C602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90B74F-55C6-5C4D-7A35-4C4185E62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056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F959C-5028-5462-FF3F-87CE7B367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98E6679-5E09-1BF7-DE9E-B54EE7EF3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C5D5E41-7130-E291-139C-958AB9758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AF1DF9-7D2B-0F53-64C3-87A12401DB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546E3-DDE2-459F-8B37-54D6EB91BED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28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EA963A-731B-B98B-1CFB-AC68F9F3E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3F3E30-D12C-73B4-A2C4-5DAC395C2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4F9434-0679-686A-3D53-C81E504F8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826D30-39CA-9351-3458-F21FF1835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D0ED7F-B6EF-317A-6E3B-7CE8826D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23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0CB9C4-9F25-8241-3087-EF025828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4FBFD9-B20B-8CEC-6400-4177D60F2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DAFAB6-1AB9-EBF4-CE9A-4B338CB23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319B02-DDAF-2CE6-1BDF-4EEC51D1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B20C7F-ED37-8838-77FA-DF0A6DC8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157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E70BAD4-9FD3-FF66-7A51-74F9FE5CB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0B2F51-5518-F8BD-5FFD-198EFEDBC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0DD628-DB22-5DB5-2C46-9F3F8BE4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2C58CF-A8F5-53B0-09CB-17E966CB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BF5CC1-33A4-8B97-4B51-68233188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98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B3AB8F-13E2-E8C2-BD2D-879BAAF6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829F7C-C738-491C-A6D6-D2EC86EA1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4F7254-97C4-CFFC-9140-B9B41043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77F913-5744-88C1-992C-95F993CE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13CDCC-1FDF-C0FC-10C1-C135218C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3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70AAFC-8FFD-D983-F500-EF4FCACD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23C785-1179-B0FB-AF13-58A0815B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989FE8-B388-48CC-F770-7554D613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813DAC-2F84-EC0E-C747-13418F1B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B7B42F-171D-9A5B-0C5D-89386C6B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43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0E60CE-4582-E821-5684-60954DC2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04A762-21A7-E3B1-6A35-43897B4DD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83078E-0F4A-C733-A8A0-BBACEE3B2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AAFA7A-4E13-38CB-5E85-6001D9EE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02B2B4-3AEC-01F1-C8DD-3EE8AFEAA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70B234-FB92-C2A4-52BE-2D73D59A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14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9095E7-A72E-ACCA-16DE-43417F102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03457C-F673-BBB3-3518-B1C60C2D2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86A4190-3840-A550-691D-5B8644A0D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76ABA91-A10A-A621-5049-B04EB5182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5356B8A-96A8-769C-5BFC-6C0D3BF9F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FF9D699-63AA-CEF3-8FED-7D0E82A7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D7540C6-761A-67C4-BDE2-218E34F5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4542477-7C5C-7459-140F-987E0677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97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005DF9-A1EB-188E-B3D0-56EF74DB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E4D042-6629-E972-747F-375B09BC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3D9BCA-3F89-72D5-7255-03D3E7F19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E67420-FABE-081D-44AC-45EF64F2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46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0C67F1-CBB8-8B14-5BCB-869524F97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B967679-4B97-29E3-AB15-89D268A3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AE8ACD-2023-F825-68CA-7D9B9E57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22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5C9362-FA18-AC48-076B-D8AC4CA2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209F0E-DE5D-3C73-B0FB-75C6B083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4678F0-067C-238B-CF1F-92E6EED3C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90C650-13E0-2234-7046-54779E40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248D3C-91A2-331A-84CF-6C6BA844A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AD6F7E-46C5-7599-B7B8-EC9C4018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45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9D7A42-5817-8D6D-9D3D-C9626C60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D41FEBF-7BB7-11DD-7B9E-FDC0184C2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E93E13-8EA6-56D8-28A0-7864F94AA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FB23E0-9176-0107-28DC-C02EB221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963CEF-F76E-C612-2918-27437036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6FA192-0675-82BA-39D8-35747E388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43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8C23B3D-2B1D-DF88-F015-F7FDAC3A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92C3EF-5536-5142-171E-9A2D6F696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D7AB10-BFBB-DAE1-3779-DCE013E56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39740-B5CC-4849-AE96-C50238C543E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04E3BA-2F5C-563B-3062-FB532F5F5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D55A75-308B-CF04-38FA-E5BEDB973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28235-2868-4082-82E9-92114F7641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23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ldstandardsframework.nhs.uk/gsf_in_practice.ph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prirenetwork.it/2019/01/05/documento-di-consenso-sulle-cure-palliative-nel-grande-anziano-a-domicilio-nelle-residenze-e-in-hospice/#Introduttivi" TargetMode="External"/><Relationship Id="rId13" Type="http://schemas.openxmlformats.org/officeDocument/2006/relationships/hyperlink" Target="https://www.aprirenetwork.it/2019/01/05/documento-di-consenso-sulle-cure-palliative-nel-grande-anziano-a-domicilio-nelle-residenze-e-in-hospice/#Comunicant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aprirenetwork.it/2019/01/05/documento-di-consenso-sulle-cure-palliative-nel-grande-anziano-a-domicilio-nelle-residenze-e-in-hospice/#Aspetti" TargetMode="External"/><Relationship Id="rId12" Type="http://schemas.openxmlformats.org/officeDocument/2006/relationships/hyperlink" Target="https://www.aprirenetwork.it/2019/01/05/documento-di-consenso-sulle-cure-palliative-nel-grande-anziano-a-domicilio-nelle-residenze-e-in-hospice/#Alimentazione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aprirenetwork.it/2019/01/05/documento-di-consenso-sulle-cure-palliative-nel-grande-anziano-a-domicilio-nelle-residenze-e-in-hospice/#Supporto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prirenetwork.it/2019/01/05/documento-di-consenso-sulle-cure-palliative-nel-grande-anziano-a-domicilio-nelle-residenze-e-in-hospice/#Indice" TargetMode="External"/><Relationship Id="rId11" Type="http://schemas.openxmlformats.org/officeDocument/2006/relationships/hyperlink" Target="https://www.aprirenetwork.it/2019/01/05/documento-di-consenso-sulle-cure-palliative-nel-grande-anziano-a-domicilio-nelle-residenze-e-in-hospice/#AssistenzaI" TargetMode="External"/><Relationship Id="rId5" Type="http://schemas.openxmlformats.org/officeDocument/2006/relationships/hyperlink" Target="https://www.aprirenetwork.it/2019/01/05/documento-di-consenso-sulle-cure-palliative-nel-grande-anziano-a-domicilio-nelle-residenze-e-in-hospice/#RACCOMANDAZIONI" TargetMode="External"/><Relationship Id="rId15" Type="http://schemas.openxmlformats.org/officeDocument/2006/relationships/hyperlink" Target="https://www.aprirenetwork.it/2019/01/05/documento-di-consenso-sulle-cure-palliative-nel-grande-anziano-a-domicilio-nelle-residenze-e-in-hospice/#Infezioni" TargetMode="External"/><Relationship Id="rId10" Type="http://schemas.openxmlformats.org/officeDocument/2006/relationships/hyperlink" Target="https://www.aprirenetwork.it/2019/01/05/documento-di-consenso-sulle-cure-palliative-nel-grande-anziano-a-domicilio-nelle-residenze-e-in-hospice/#Discussione" TargetMode="External"/><Relationship Id="rId4" Type="http://schemas.openxmlformats.org/officeDocument/2006/relationships/image" Target="../media/image35.png"/><Relationship Id="rId9" Type="http://schemas.openxmlformats.org/officeDocument/2006/relationships/hyperlink" Target="https://www.aprirenetwork.it/2019/01/05/documento-di-consenso-sulle-cure-palliative-nel-grande-anziano-a-domicilio-nelle-residenze-e-in-hospice/#Identificazione" TargetMode="External"/><Relationship Id="rId14" Type="http://schemas.openxmlformats.org/officeDocument/2006/relationships/hyperlink" Target="https://www.aprirenetwork.it/2019/01/05/documento-di-consenso-sulle-cure-palliative-nel-grande-anziano-a-domicilio-nelle-residenze-e-in-hospice/#accertament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44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133201-18C5-829D-123C-C117D6757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884363-0410-8BD1-CE1B-A3C4E56C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6" y="246472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corpi, Persone </a:t>
            </a:r>
            <a:br>
              <a:rPr lang="it-IT" dirty="0"/>
            </a:br>
            <a:r>
              <a:rPr lang="it-IT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 LUCE SUL SENSO DELLA CURA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277BD8B-ECF9-8FBF-CDA9-4412FC8AC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5" y="1757582"/>
            <a:ext cx="8822029" cy="4853946"/>
          </a:xfrm>
        </p:spPr>
      </p:pic>
    </p:spTree>
    <p:extLst>
      <p:ext uri="{BB962C8B-B14F-4D97-AF65-F5344CB8AC3E}">
        <p14:creationId xmlns:p14="http://schemas.microsoft.com/office/powerpoint/2010/main" val="418288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10111-82EB-E1D2-E233-A9A691412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0501165-2FBF-D64B-D2A3-B5FDFEF72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257BFE-7646-E494-36B3-DEF6842D2BE3}"/>
              </a:ext>
            </a:extLst>
          </p:cNvPr>
          <p:cNvSpPr txBox="1"/>
          <p:nvPr/>
        </p:nvSpPr>
        <p:spPr>
          <a:xfrm>
            <a:off x="270164" y="169297"/>
            <a:ext cx="471747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DOVE SI MUORE? 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E16108-480C-79EA-A5AD-642DB043D6B7}"/>
              </a:ext>
            </a:extLst>
          </p:cNvPr>
          <p:cNvSpPr txBox="1"/>
          <p:nvPr/>
        </p:nvSpPr>
        <p:spPr>
          <a:xfrm>
            <a:off x="270164" y="995020"/>
            <a:ext cx="5361709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28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La precoce identificazione </a:t>
            </a:r>
            <a:r>
              <a:rPr lang="it-IT" sz="2800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dei grandi anziani che potrebbero beneficiare di interventi palliativi si è dimostrata efficace sia per quanto riguarda il </a:t>
            </a:r>
            <a:r>
              <a:rPr lang="it-IT" sz="28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miglioramento della qualità di vita degli anziani e dei loro famigliari</a:t>
            </a:r>
            <a:r>
              <a:rPr lang="it-IT" sz="2800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, sia per una riduzione dei costi a fronte di una migliore </a:t>
            </a:r>
            <a:r>
              <a:rPr lang="it-IT" sz="28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appropriatezza</a:t>
            </a:r>
            <a:r>
              <a:rPr lang="it-IT" sz="2800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 degli interventi</a:t>
            </a:r>
          </a:p>
          <a:p>
            <a:pPr marL="0" indent="0" algn="just">
              <a:buNone/>
            </a:pPr>
            <a:endParaRPr lang="it-IT" sz="2600" dirty="0">
              <a:solidFill>
                <a:srgbClr val="002060"/>
              </a:solidFill>
              <a:latin typeface="Candara" panose="020E0502030303020204" pitchFamily="34" charset="0"/>
              <a:ea typeface="+mj-ea"/>
              <a:cs typeface="Dreaming Outloud Pro" panose="03050502040302030504" pitchFamily="66" charset="0"/>
            </a:endParaRPr>
          </a:p>
          <a:p>
            <a:pPr marL="0" indent="0" algn="just">
              <a:buNone/>
            </a:pPr>
            <a:r>
              <a:rPr lang="it-IT" sz="2600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(</a:t>
            </a:r>
            <a:r>
              <a:rPr lang="it-IT" sz="2600" dirty="0" err="1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Temel</a:t>
            </a:r>
            <a:r>
              <a:rPr lang="it-IT" sz="2600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 et al. 2010; Greer et al. 2012; McNamara et al. 2013).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C983D99-53B5-EB72-BF73-328CE782C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630" y="1748271"/>
            <a:ext cx="59055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0A9E4-CCB0-C3A7-A99A-42E703780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3078172-EFB2-8EA8-F659-2BF50858C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E5D665-4756-9593-53B6-F7013B6524AA}"/>
              </a:ext>
            </a:extLst>
          </p:cNvPr>
          <p:cNvSpPr txBox="1"/>
          <p:nvPr/>
        </p:nvSpPr>
        <p:spPr>
          <a:xfrm>
            <a:off x="207819" y="224734"/>
            <a:ext cx="9736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Dreaming Outloud Pro" panose="03050502040302030504" pitchFamily="66" charset="0"/>
              </a:rPr>
              <a:t>QUANDO NON C’ È PIÙ NULLA DA FARE 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Dreaming Outloud Pro" panose="03050502040302030504" pitchFamily="66" charset="0"/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Dreaming Outloud Pro" panose="03050502040302030504" pitchFamily="66" charset="0"/>
              </a:rPr>
              <a:t>TUTTO RESTA DA FARE </a:t>
            </a:r>
            <a:endParaRPr lang="it-IT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Dreaming Outloud Pro" panose="03050502040302030504" pitchFamily="66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CF3D36B-BC22-F6EF-EB58-7F1F900C8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65" y="1517198"/>
            <a:ext cx="9303302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2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2D0970-6ED3-266A-4DCA-49E2B3ADC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9F973B5-8D4E-56D6-82CF-4395D79A9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92A843-5F1F-0E76-94FC-D3D6356C7813}"/>
              </a:ext>
            </a:extLst>
          </p:cNvPr>
          <p:cNvSpPr txBox="1"/>
          <p:nvPr/>
        </p:nvSpPr>
        <p:spPr>
          <a:xfrm>
            <a:off x="207819" y="224734"/>
            <a:ext cx="9736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Dreaming Outloud Pro" panose="03050502040302030504" pitchFamily="66" charset="0"/>
              </a:rPr>
              <a:t>PRINCIPALI PREOCCUPAZIONI DELLA PERSONA IN FASE TERMINALE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78833D5-C09E-24E6-5C80-B34175019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19" y="1601280"/>
            <a:ext cx="7112027" cy="41273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E39FBB-73C9-4891-1461-4715BE45F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068" y="1703682"/>
            <a:ext cx="4590686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7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15580-EF6B-1360-9822-E18E738B2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0D7E7AC-A7CC-8103-9E11-1DACAE2CC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74F897-9E46-F829-81C7-DEB2F0448F0F}"/>
              </a:ext>
            </a:extLst>
          </p:cNvPr>
          <p:cNvSpPr txBox="1"/>
          <p:nvPr/>
        </p:nvSpPr>
        <p:spPr>
          <a:xfrm>
            <a:off x="238992" y="370206"/>
            <a:ext cx="97362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Dreaming Outloud Pro" panose="03050502040302030504" pitchFamily="66" charset="0"/>
              </a:rPr>
              <a:t>CURE PALLIATIVE E FINE VITA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3FB81C-AEED-5F90-D06F-052B4A5BF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412" y="1359769"/>
            <a:ext cx="5261304" cy="52734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7EB0BC-5F5F-BC1F-B0A1-352D7D362B5E}"/>
              </a:ext>
            </a:extLst>
          </p:cNvPr>
          <p:cNvSpPr txBox="1"/>
          <p:nvPr/>
        </p:nvSpPr>
        <p:spPr>
          <a:xfrm>
            <a:off x="294391" y="1517198"/>
            <a:ext cx="58016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dirty="0"/>
              <a:t>NON ESISTE UN SOLO PERCORSO VERSO UNA MORTE CORRETTA MA MILLE STORIE PERSONALI CHE, PER MOLTE STRADE, CONDUCONO ALLA FINE DELLA VITA.</a:t>
            </a:r>
            <a:endParaRPr lang="it-IT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Dreaming Outloud Pro" panose="03050502040302030504" pitchFamily="66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612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A94282-F0F3-85CF-0574-774A65EE2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E4942DB-B624-85D9-CF7B-96DC2DC61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2089500-F2CB-DA11-5BF2-A23B9C21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87" y="1227605"/>
            <a:ext cx="10329180" cy="52497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AA0E4E-58EB-AFF1-3E61-48ECC13E5405}"/>
              </a:ext>
            </a:extLst>
          </p:cNvPr>
          <p:cNvSpPr txBox="1"/>
          <p:nvPr/>
        </p:nvSpPr>
        <p:spPr>
          <a:xfrm>
            <a:off x="353292" y="5496791"/>
            <a:ext cx="679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E’ IL MOMENTO DI DIRE BASTA!</a:t>
            </a:r>
          </a:p>
        </p:txBody>
      </p:sp>
    </p:spTree>
    <p:extLst>
      <p:ext uri="{BB962C8B-B14F-4D97-AF65-F5344CB8AC3E}">
        <p14:creationId xmlns:p14="http://schemas.microsoft.com/office/powerpoint/2010/main" val="173456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58FEF-BA98-BCED-8D5A-4756BECAF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FDF2C49-2E06-B2A4-2B86-C76A6C395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494238-70F1-CD3F-9457-F1E378283B66}"/>
              </a:ext>
            </a:extLst>
          </p:cNvPr>
          <p:cNvSpPr txBox="1"/>
          <p:nvPr/>
        </p:nvSpPr>
        <p:spPr>
          <a:xfrm>
            <a:off x="6239084" y="1355715"/>
            <a:ext cx="5637605" cy="542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 INDISPENSABILI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Identificare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 i residenti bisognosi di cure palliative sul finire della vita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2.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Valutare 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i loro bisogni, i loro sintomi, le loro preferenze ed ogni aspetto che sia importante per la persona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 3.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Pianificare il prendersi cura 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facendo riferimento ai bisogni e alle preferenze della persona, verificando che siano soddisfatte ed in particolare consentendogli di vivere e morire dove egli desidera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http://www.goldstandardsframework.nhs.uk/gsf_in_practice.php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4863C0-D644-9B12-4BA5-BEF738549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11" y="611761"/>
            <a:ext cx="5637605" cy="37553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B542C28-243C-4DFE-3D48-033A08B30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23" y="4771697"/>
            <a:ext cx="6238652" cy="9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21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42D935-B388-0EF1-21BB-A1234A2CD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0462CDE-3003-960B-4CD1-ACED2DA4B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2082" y="224734"/>
            <a:ext cx="1247254" cy="109717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FA46780-7A76-8E0F-0F95-89ED8DC5DE10}"/>
              </a:ext>
            </a:extLst>
          </p:cNvPr>
          <p:cNvSpPr/>
          <p:nvPr/>
        </p:nvSpPr>
        <p:spPr>
          <a:xfrm>
            <a:off x="493986" y="224734"/>
            <a:ext cx="10047890" cy="64774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MODELLO PATERNALISTICO                      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AUTONOMIA DECISIONALE </a:t>
            </a: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LEGGE 38/2010</a:t>
            </a:r>
          </a:p>
          <a:p>
            <a:pPr lvl="5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CURE PALLIATIVE</a:t>
            </a:r>
          </a:p>
          <a:p>
            <a:pPr lvl="5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FINE VITA</a:t>
            </a:r>
          </a:p>
          <a:p>
            <a:pPr lvl="5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LEA</a:t>
            </a: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LEGGE 219/2017</a:t>
            </a:r>
          </a:p>
          <a:p>
            <a:pPr lvl="5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CONSENSO INFORMATO</a:t>
            </a:r>
          </a:p>
          <a:p>
            <a:pPr lvl="5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IL TEMPO DI RELAZIONE E’ TEMPO DI CURA</a:t>
            </a:r>
          </a:p>
          <a:p>
            <a:pPr lvl="5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PIANIFICAZIONE CONDIVISA DELLE CURE</a:t>
            </a:r>
          </a:p>
          <a:p>
            <a:pPr lvl="5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DISPOSIZIONI ANTICIPATE DI TRATTAMENTO (DAT)</a:t>
            </a:r>
          </a:p>
          <a:p>
            <a:pPr lvl="5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OSTINAZIONE IRRAGIONEVOLE DELLE CURE/SPROPORZIONALITA’ DELLE CURE</a:t>
            </a: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DESISTENZA TERAPEUTICA                SI MODIFICANO GLI OBIETTIVI DELL’INTERVENTO DI CURA (NO ABBANDONO NO SOSPENSIONE DELLE CURE) – CURE SIMULTANEE</a:t>
            </a: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SEDAZIONE PROFONDA</a:t>
            </a: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MORTE MEDICALMENTE ASSISTITA 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(SENTENZA CORTE COST. N.242/2019- ART.580 C.P.)</a:t>
            </a: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EUTANASIA  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(ART. 579: OMICIDIO DEL CONSENZIENTE e ART.580 C.P. ISTIGAZIONE O AIUTO AL SUICIDIO)</a:t>
            </a:r>
          </a:p>
          <a:p>
            <a:pPr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5001A867-B79C-47B3-74B4-7B4741EE41B3}"/>
              </a:ext>
            </a:extLst>
          </p:cNvPr>
          <p:cNvSpPr/>
          <p:nvPr/>
        </p:nvSpPr>
        <p:spPr>
          <a:xfrm>
            <a:off x="4198881" y="586356"/>
            <a:ext cx="798786" cy="3739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F3B1B8B4-4389-37C6-D71E-0D0B6D11C13A}"/>
              </a:ext>
            </a:extLst>
          </p:cNvPr>
          <p:cNvSpPr/>
          <p:nvPr/>
        </p:nvSpPr>
        <p:spPr>
          <a:xfrm>
            <a:off x="4062246" y="4029907"/>
            <a:ext cx="935421" cy="3739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70F503-FAF1-FF35-0202-49F32851B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906" y="1077803"/>
            <a:ext cx="22955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0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6207C5-05F2-96B7-259B-553F4E079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4E2A928-B201-BE17-7BEA-0A679C193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FCB7002-732A-28EB-224D-65D6C30C36A0}"/>
              </a:ext>
            </a:extLst>
          </p:cNvPr>
          <p:cNvSpPr/>
          <p:nvPr/>
        </p:nvSpPr>
        <p:spPr>
          <a:xfrm>
            <a:off x="498762" y="190299"/>
            <a:ext cx="9684327" cy="64774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A2BAD6E-7398-4409-5C2B-44DD72908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704" y="450839"/>
            <a:ext cx="4535817" cy="226790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544F5F0-7BE9-C675-D194-4868BE331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01" y="2577955"/>
            <a:ext cx="4696542" cy="35260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6584A44-CFEE-2BAC-6F9B-A076CBC6A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818" y="450839"/>
            <a:ext cx="3553023" cy="187125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CE69D77-AED7-6C45-0F54-532D9505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982" y="3207045"/>
            <a:ext cx="3720515" cy="24773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65D5507-E18E-30C4-65B2-02E173E1F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3374" y="950410"/>
            <a:ext cx="8325046" cy="51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76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40E950-0FF5-5414-997A-D7816F0CB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E309A01-D358-DDD7-85E7-19BCE489A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5FC07C-672F-3B28-CA9C-266CBA3A261B}"/>
              </a:ext>
            </a:extLst>
          </p:cNvPr>
          <p:cNvSpPr txBox="1"/>
          <p:nvPr/>
        </p:nvSpPr>
        <p:spPr>
          <a:xfrm>
            <a:off x="402870" y="551545"/>
            <a:ext cx="8231975" cy="575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CURE PALLIATIVE SONO STATE DEFINITE DALL'ORGANIZZAZIONE MONDIALE DELLA SANITÀ (OMS) COME </a:t>
            </a:r>
          </a:p>
          <a:p>
            <a:pPr algn="just">
              <a:lnSpc>
                <a:spcPct val="150000"/>
              </a:lnSpc>
            </a:pP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"…</a:t>
            </a:r>
            <a:r>
              <a:rPr lang="it-IT" sz="2600" dirty="0">
                <a:solidFill>
                  <a:schemeClr val="accent2">
                    <a:lumMod val="50000"/>
                  </a:schemeClr>
                </a:solidFill>
              </a:rPr>
              <a:t>un approccio che </a:t>
            </a:r>
            <a:r>
              <a:rPr lang="it-IT" sz="2600" b="1" dirty="0">
                <a:solidFill>
                  <a:schemeClr val="accent2">
                    <a:lumMod val="50000"/>
                  </a:schemeClr>
                </a:solidFill>
              </a:rPr>
              <a:t>migliora la qualità della vita </a:t>
            </a:r>
            <a:r>
              <a:rPr lang="it-IT" sz="2600" dirty="0">
                <a:solidFill>
                  <a:schemeClr val="accent2">
                    <a:lumMod val="50000"/>
                  </a:schemeClr>
                </a:solidFill>
              </a:rPr>
              <a:t>dei malati e </a:t>
            </a:r>
            <a:r>
              <a:rPr lang="it-IT" sz="2600" b="1" dirty="0">
                <a:solidFill>
                  <a:schemeClr val="accent2">
                    <a:lumMod val="50000"/>
                  </a:schemeClr>
                </a:solidFill>
              </a:rPr>
              <a:t>delle loro famiglie </a:t>
            </a:r>
            <a:r>
              <a:rPr lang="it-IT" sz="2600" dirty="0">
                <a:solidFill>
                  <a:schemeClr val="accent2">
                    <a:lumMod val="50000"/>
                  </a:schemeClr>
                </a:solidFill>
              </a:rPr>
              <a:t>che si trovano ad affrontare problematiche associate a malattie inguaribili, attraverso la </a:t>
            </a:r>
            <a:r>
              <a:rPr lang="it-IT" sz="2600" b="1" dirty="0">
                <a:solidFill>
                  <a:schemeClr val="accent2">
                    <a:lumMod val="50000"/>
                  </a:schemeClr>
                </a:solidFill>
              </a:rPr>
              <a:t>prevenzione e il sollievo della sofferenza </a:t>
            </a:r>
            <a:r>
              <a:rPr lang="it-IT" sz="2600" dirty="0">
                <a:solidFill>
                  <a:schemeClr val="accent2">
                    <a:lumMod val="50000"/>
                  </a:schemeClr>
                </a:solidFill>
              </a:rPr>
              <a:t>per mezzo di un’identificazione precoce e di un ottimale </a:t>
            </a:r>
            <a:r>
              <a:rPr lang="it-IT" sz="2600" b="1" dirty="0">
                <a:solidFill>
                  <a:schemeClr val="accent2">
                    <a:lumMod val="50000"/>
                  </a:schemeClr>
                </a:solidFill>
              </a:rPr>
              <a:t>trattamento del dolore e di altre problematiche di natura fisica, psicologica, sociale e spirituale."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FD428B-304A-4D88-5736-841FFCAD4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666" y="2384751"/>
            <a:ext cx="2856869" cy="39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88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74D46D-13F3-5B40-DE73-F5BE0A432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07BA54A-E7D3-D859-8262-FB856288D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335F56-0012-7772-CCCC-B34115568A80}"/>
              </a:ext>
            </a:extLst>
          </p:cNvPr>
          <p:cNvSpPr txBox="1"/>
          <p:nvPr/>
        </p:nvSpPr>
        <p:spPr>
          <a:xfrm>
            <a:off x="402870" y="220119"/>
            <a:ext cx="9520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CURE PALLIATIVE QUINDI: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05BB4A-7D6C-0D36-E3C0-0FCEF9829663}"/>
              </a:ext>
            </a:extLst>
          </p:cNvPr>
          <p:cNvSpPr txBox="1"/>
          <p:nvPr/>
        </p:nvSpPr>
        <p:spPr>
          <a:xfrm>
            <a:off x="298419" y="870966"/>
            <a:ext cx="7605360" cy="5624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AFFERMANO LA VITA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CONSIDERANO LA MORTE COME UN EVENTO NATURALE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ACCELERANO NÉ RITARDANO LA MORTE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NULLA HANNO A CHE VEDERE CON QUALSIASI FORMA DI ACCANIMENTO TERAPEUTICO O DI EUTANASIA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PROVVEDONO AL SOLLIEVO DAL DOLORE E DAGLI ALTRI DISTURBI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INTEGRANO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AGLI ASPETTI SANITARI, GLI ASPETTI PSICOLOGICI, SOCIALI E SPIRITUALI DELL’ASSISTENZA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OFFRONO UN SISTEMA DI SUPPORTO ALLA FAMIGLIA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SIA DURANTE LE FASI DELLA MALATTIA, SIA DURANTE IL LUTTO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POSSONO ESSERE APPLICATE PRECOCEMENTE NELLA MALATTIA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 COMBINAZIONE CON LE MISURE CHE TENDONO A PROLUNGARE LA VITA, COME PER ESEMPIO LA CHEMIOTERAPIA E LA RADIOTERAPIA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9DE46C-1400-DFC0-CB83-4C0CDDA85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78" y="2192606"/>
            <a:ext cx="3920413" cy="39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5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E6553D-4ED3-1411-AAD2-59A0D33C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18" y="285553"/>
            <a:ext cx="11067854" cy="2034815"/>
          </a:xfrm>
        </p:spPr>
        <p:txBody>
          <a:bodyPr>
            <a:normAutofit/>
          </a:bodyPr>
          <a:lstStyle/>
          <a:p>
            <a:pPr algn="ctr"/>
            <a:r>
              <a:rPr lang="it-IT" sz="6000" b="1" i="0" dirty="0">
                <a:solidFill>
                  <a:schemeClr val="accent2">
                    <a:lumMod val="50000"/>
                  </a:schemeClr>
                </a:solidFill>
                <a:effectLst/>
                <a:latin typeface="Roboto Condensed" panose="020F0502020204030204" pitchFamily="2" charset="0"/>
              </a:rPr>
              <a:t>Aiutami a morire bene </a:t>
            </a:r>
            <a:br>
              <a:rPr lang="it-IT" sz="6000" b="1" i="0" dirty="0">
                <a:solidFill>
                  <a:schemeClr val="accent2">
                    <a:lumMod val="50000"/>
                  </a:schemeClr>
                </a:solidFill>
                <a:effectLst/>
                <a:latin typeface="Roboto Condensed" panose="020F0502020204030204" pitchFamily="2" charset="0"/>
              </a:rPr>
            </a:br>
            <a:r>
              <a:rPr lang="it-IT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Roboto Condensed" panose="020F0502020204030204" pitchFamily="2" charset="0"/>
              </a:rPr>
              <a:t>Testimonianze di Cura alla fine della vita</a:t>
            </a:r>
            <a:br>
              <a:rPr lang="it-IT" b="1" i="0" dirty="0">
                <a:solidFill>
                  <a:srgbClr val="9D856F"/>
                </a:solidFill>
                <a:effectLst/>
                <a:latin typeface="Roboto Condensed" panose="020F0502020204030204" pitchFamily="2" charset="0"/>
              </a:rPr>
            </a:br>
            <a:r>
              <a:rPr lang="it-IT" sz="1800" b="1" i="0" dirty="0">
                <a:solidFill>
                  <a:srgbClr val="626262"/>
                </a:solidFill>
                <a:effectLst/>
                <a:latin typeface="Roboto" panose="020F0502020204030204" pitchFamily="2" charset="0"/>
              </a:rPr>
              <a:t>Angela Di Giaimo</a:t>
            </a:r>
            <a:r>
              <a:rPr lang="it-IT" sz="1800" b="0" i="0" dirty="0">
                <a:solidFill>
                  <a:srgbClr val="626262"/>
                </a:solidFill>
                <a:effectLst/>
                <a:latin typeface="Roboto" panose="020F0502020204030204" pitchFamily="2" charset="0"/>
              </a:rPr>
              <a:t> (Infermiera, consulente organizzativa, formatrice), </a:t>
            </a:r>
            <a:br>
              <a:rPr lang="it-IT" sz="1800" b="0" i="0" dirty="0">
                <a:solidFill>
                  <a:srgbClr val="626262"/>
                </a:solidFill>
                <a:effectLst/>
                <a:latin typeface="Roboto" panose="020F0502020204030204" pitchFamily="2" charset="0"/>
              </a:rPr>
            </a:br>
            <a:r>
              <a:rPr lang="it-IT" sz="1800" b="1" i="0" dirty="0">
                <a:solidFill>
                  <a:srgbClr val="626262"/>
                </a:solidFill>
                <a:effectLst/>
                <a:latin typeface="Roboto" panose="020F0502020204030204" pitchFamily="2" charset="0"/>
              </a:rPr>
              <a:t>Giuseppina Marella</a:t>
            </a:r>
            <a:r>
              <a:rPr lang="it-IT" sz="1800" b="0" i="0" dirty="0">
                <a:solidFill>
                  <a:srgbClr val="626262"/>
                </a:solidFill>
                <a:effectLst/>
                <a:latin typeface="Roboto" panose="020F0502020204030204" pitchFamily="2" charset="0"/>
              </a:rPr>
              <a:t> (Care Manager servizi territoriali e </a:t>
            </a:r>
            <a:r>
              <a:rPr lang="it-IT" sz="1800" b="0" i="0" dirty="0" err="1">
                <a:solidFill>
                  <a:srgbClr val="626262"/>
                </a:solidFill>
                <a:effectLst/>
                <a:latin typeface="Roboto" panose="020F0502020204030204" pitchFamily="2" charset="0"/>
              </a:rPr>
              <a:t>Coord</a:t>
            </a:r>
            <a:r>
              <a:rPr lang="it-IT" sz="1800" b="0" i="0" dirty="0">
                <a:solidFill>
                  <a:srgbClr val="626262"/>
                </a:solidFill>
                <a:effectLst/>
                <a:latin typeface="Roboto" panose="020F0502020204030204" pitchFamily="2" charset="0"/>
              </a:rPr>
              <a:t>. CDI, Fondazione Casa di Industria, Brescia)</a:t>
            </a: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521422D-7244-0818-5A11-218DD958E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89" y="2409179"/>
            <a:ext cx="7415022" cy="4079800"/>
          </a:xfrm>
        </p:spPr>
      </p:pic>
    </p:spTree>
    <p:extLst>
      <p:ext uri="{BB962C8B-B14F-4D97-AF65-F5344CB8AC3E}">
        <p14:creationId xmlns:p14="http://schemas.microsoft.com/office/powerpoint/2010/main" val="189549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BB11C-2C30-AE1B-E6F1-B0AB7D5F1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7FA28BA-23C9-0CA0-BCC2-759310A21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EA03424-B78E-58C4-C8B2-D97D5451906E}"/>
              </a:ext>
            </a:extLst>
          </p:cNvPr>
          <p:cNvSpPr/>
          <p:nvPr/>
        </p:nvSpPr>
        <p:spPr>
          <a:xfrm>
            <a:off x="470816" y="190299"/>
            <a:ext cx="9684327" cy="64774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1D68BE-B6B6-99DF-A5B7-AEEF7EE7936D}"/>
              </a:ext>
            </a:extLst>
          </p:cNvPr>
          <p:cNvSpPr txBox="1"/>
          <p:nvPr/>
        </p:nvSpPr>
        <p:spPr>
          <a:xfrm>
            <a:off x="966953" y="1145627"/>
            <a:ext cx="89232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LEGGE 22 DICEMBRE 2017, N. 219:</a:t>
            </a:r>
          </a:p>
          <a:p>
            <a:pPr algn="just"/>
            <a:endParaRPr lang="it-IT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NORME IN MATERIA DI CONSENSO INFORMATO E DI DISPOSIZIONI ANTICIPATE DI TRATTAMENTO </a:t>
            </a:r>
          </a:p>
          <a:p>
            <a:pPr algn="ctr"/>
            <a:r>
              <a:rPr lang="it-IT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(G.U. N. 12 DEL 16-1-2018)</a:t>
            </a:r>
          </a:p>
        </p:txBody>
      </p:sp>
    </p:spTree>
    <p:extLst>
      <p:ext uri="{BB962C8B-B14F-4D97-AF65-F5344CB8AC3E}">
        <p14:creationId xmlns:p14="http://schemas.microsoft.com/office/powerpoint/2010/main" val="359133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91A62-D3FC-42F2-4587-D9DAD145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430F9EB-722E-A568-C708-648F17492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674586-8E2B-D84A-95D6-607A16DFB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18" y="316722"/>
            <a:ext cx="8297375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10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670BEC-C40D-E497-4344-F64293E21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390D369-684E-5FFE-F086-15A8DE875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2A26562-26E2-3B46-8EA0-FAE894D2F367}"/>
              </a:ext>
            </a:extLst>
          </p:cNvPr>
          <p:cNvSpPr/>
          <p:nvPr/>
        </p:nvSpPr>
        <p:spPr>
          <a:xfrm>
            <a:off x="288063" y="124692"/>
            <a:ext cx="6705019" cy="63800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1 </a:t>
            </a:r>
          </a:p>
          <a:p>
            <a:pPr algn="ctr"/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CONSENSO INFORMATO</a:t>
            </a:r>
          </a:p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…….</a:t>
            </a:r>
          </a:p>
          <a:p>
            <a:pPr lvl="1"/>
            <a:r>
              <a:rPr lang="it-IT" sz="20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8.</a:t>
            </a:r>
            <a:r>
              <a:rPr lang="it-IT" sz="20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20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Il tempo della comunicazione tra medico e paziente costituisce tempo di cura.</a:t>
            </a:r>
            <a:br>
              <a:rPr lang="it-IT" sz="20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</a:br>
            <a:endParaRPr lang="it-IT" sz="2000" b="1" i="0" dirty="0">
              <a:solidFill>
                <a:srgbClr val="19191A"/>
              </a:solidFill>
              <a:effectLst/>
              <a:latin typeface="Titillium Web" panose="00000500000000000000" pitchFamily="2" charset="0"/>
            </a:endParaRPr>
          </a:p>
          <a:p>
            <a:pPr lvl="1"/>
            <a:r>
              <a:rPr lang="it-IT" sz="20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9. </a:t>
            </a:r>
            <a:r>
              <a:rPr lang="it-IT" sz="20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Ogni struttura sanitaria pubblica o privata </a:t>
            </a:r>
            <a:r>
              <a:rPr lang="it-IT" sz="20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garantisce </a:t>
            </a:r>
            <a:r>
              <a:rPr lang="it-IT" sz="20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con proprie modalità organizzative la </a:t>
            </a:r>
            <a:r>
              <a:rPr lang="it-IT" sz="20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piena e corretta attuazione dei principi di cui alla presente legge</a:t>
            </a:r>
            <a:r>
              <a:rPr lang="it-IT" sz="20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, assicurando l'informazione necessaria ai pazienti e l'adeguata formazione del personale.</a:t>
            </a:r>
            <a:br>
              <a:rPr lang="it-IT" sz="20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</a:br>
            <a:endParaRPr lang="it-IT" sz="2000" b="0" i="0" dirty="0">
              <a:solidFill>
                <a:srgbClr val="19191A"/>
              </a:solidFill>
              <a:effectLst/>
              <a:latin typeface="Titillium Web" panose="00000500000000000000" pitchFamily="2" charset="0"/>
            </a:endParaRPr>
          </a:p>
          <a:p>
            <a:pPr lvl="1"/>
            <a:r>
              <a:rPr lang="it-IT" sz="20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10. La formazione iniziale e continua dei medici e degli altri esercenti le professioni sanitarie </a:t>
            </a:r>
            <a:r>
              <a:rPr lang="it-IT" sz="20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comprende la formazione in materia di relazione e di comunicazione con il paziente, di terapia del dolore e di cure palliative.</a:t>
            </a:r>
          </a:p>
          <a:p>
            <a:pPr algn="just">
              <a:lnSpc>
                <a:spcPct val="150000"/>
              </a:lnSpc>
            </a:pPr>
            <a:endParaRPr lang="it-IT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11F74E8-D74E-E64C-EC36-21C4ABA03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163" y="3256346"/>
            <a:ext cx="4775774" cy="32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8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E84BD4-3713-77F3-28D7-C16E8C1D2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CA66BF7-2082-D268-1C42-799E1929D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171A378-5C73-9709-3D3C-FCDE0FB1AFFC}"/>
              </a:ext>
            </a:extLst>
          </p:cNvPr>
          <p:cNvSpPr/>
          <p:nvPr/>
        </p:nvSpPr>
        <p:spPr>
          <a:xfrm>
            <a:off x="288063" y="415636"/>
            <a:ext cx="6705019" cy="60890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None/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2</a:t>
            </a:r>
          </a:p>
          <a:p>
            <a:pPr algn="ctr"/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 DEL DOLORE, DIVIETO DI OSTINAZIONE IRRAGIONEVOLE NELLE CURE E DIGNITÀ NELLA FASE FINALE DELLA VITA</a:t>
            </a:r>
          </a:p>
          <a:p>
            <a:pPr algn="ctr"/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</a:p>
          <a:p>
            <a:pPr algn="just"/>
            <a:r>
              <a:rPr lang="it-IT" sz="2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Nei casi di paziente con prognosi infausta a breve termine o di imminenza di morte, </a:t>
            </a:r>
            <a:r>
              <a:rPr lang="it-IT" sz="2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il medico deve astenersi da ogni ostinazione irragionevole nella somministrazione delle cure e dal ricorso a trattamenti inutili o sproporzionati.</a:t>
            </a:r>
            <a:r>
              <a:rPr lang="it-IT" sz="2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</a:t>
            </a:r>
          </a:p>
          <a:p>
            <a:pPr algn="just"/>
            <a:endParaRPr lang="it-IT" sz="2400" dirty="0">
              <a:solidFill>
                <a:srgbClr val="19191A"/>
              </a:solidFill>
              <a:latin typeface="Titillium Web" panose="00000500000000000000" pitchFamily="2" charset="0"/>
            </a:endParaRPr>
          </a:p>
          <a:p>
            <a:pPr algn="just"/>
            <a:r>
              <a:rPr lang="it-IT" sz="2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In presenza di sofferenze refrattarie ai trattamenti sanitari, </a:t>
            </a:r>
            <a:r>
              <a:rPr lang="it-IT" sz="2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il medico può ricorrere alla sedazione palliativa profonda </a:t>
            </a:r>
            <a:r>
              <a:rPr lang="it-IT" sz="2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continua in associazione con la terapia del dolore, con il consenso del paziente.</a:t>
            </a:r>
            <a:endParaRPr lang="it-IT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endParaRPr lang="it-IT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5C34CC-996C-A0CB-FC8D-92C9D49BB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163" y="3256346"/>
            <a:ext cx="4775774" cy="32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9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C29D72-54ED-FA68-5B65-8905C2EF3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91E4FAA-8528-A9EE-C9C3-1443CA9C2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0A9A447-03B1-F7F6-77AF-E77748857036}"/>
              </a:ext>
            </a:extLst>
          </p:cNvPr>
          <p:cNvSpPr/>
          <p:nvPr/>
        </p:nvSpPr>
        <p:spPr>
          <a:xfrm>
            <a:off x="288063" y="415636"/>
            <a:ext cx="6705019" cy="60890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None/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3</a:t>
            </a:r>
          </a:p>
          <a:p>
            <a:pPr algn="ctr"/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MINORI E INCAPACI</a:t>
            </a:r>
          </a:p>
          <a:p>
            <a:pPr algn="ctr"/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it-IT" sz="20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Il consenso informato della persona inabilitata è espresso dalla medesima persona inabilitata. </a:t>
            </a:r>
          </a:p>
          <a:p>
            <a:pPr algn="just">
              <a:lnSpc>
                <a:spcPct val="150000"/>
              </a:lnSpc>
            </a:pPr>
            <a:r>
              <a:rPr lang="it-IT" sz="20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Nel caso in cui sia stato nominato un amministratore di sostegno la cui nomina preveda l'assistenza necessaria o la rappresentanza esclusiva in ambito sanitario, il consenso informato è espresso o rifiutato anche dall'amministratore di sostegno ovvero solo da quest'ultimo</a:t>
            </a:r>
            <a:r>
              <a:rPr lang="it-IT" sz="20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, tenendo conto della volontà del beneficiario, in relazione al suo grado di capacità di intendere e di volere.</a:t>
            </a:r>
            <a:endParaRPr lang="it-IT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19300C-BD6B-130F-61A2-EC85F4ED7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163" y="3256346"/>
            <a:ext cx="4775774" cy="32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83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F1432D-1A62-19DC-BF41-778CBBFB3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EB094D7-53E5-BC41-0290-01F8F6C40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9062D47-C8D4-D16D-9781-3E73638F0340}"/>
              </a:ext>
            </a:extLst>
          </p:cNvPr>
          <p:cNvSpPr/>
          <p:nvPr/>
        </p:nvSpPr>
        <p:spPr>
          <a:xfrm>
            <a:off x="288063" y="415636"/>
            <a:ext cx="6705019" cy="60890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None/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4</a:t>
            </a:r>
          </a:p>
          <a:p>
            <a:pPr algn="ctr">
              <a:buNone/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DISPOSIZIONI ANTICIPATE DI TRATTAMENTO</a:t>
            </a:r>
          </a:p>
          <a:p>
            <a:pPr algn="l"/>
            <a:endParaRPr lang="it-IT" sz="2400" b="1" i="0" dirty="0">
              <a:solidFill>
                <a:srgbClr val="19191A"/>
              </a:solidFill>
              <a:effectLst/>
              <a:latin typeface="Titillium Web" panose="00000500000000000000" pitchFamily="2" charset="0"/>
            </a:endParaRPr>
          </a:p>
          <a:p>
            <a:pPr algn="just"/>
            <a:r>
              <a:rPr lang="it-IT" sz="2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1. </a:t>
            </a:r>
            <a:r>
              <a:rPr lang="it-IT" sz="2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Ogni persona maggiorenne e capace di intendere e di volere, </a:t>
            </a:r>
            <a:r>
              <a:rPr lang="it-IT" sz="2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in previsione di un'eventuale futura incapacità di autodeterminarsi </a:t>
            </a:r>
            <a:r>
              <a:rPr lang="it-IT" sz="2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e dopo avere acquisito adeguate informazioni mediche sulle conseguenze delle sue scelte, </a:t>
            </a:r>
            <a:r>
              <a:rPr lang="it-IT" sz="2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può, attraverso le DAT, esprimere le proprie volontà </a:t>
            </a:r>
            <a:r>
              <a:rPr lang="it-IT" sz="2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in materia di trattamenti sanitari, nonché il consenso o il rifiuto rispetto ad accertamenti diagnostici o scelte terapeutiche e a singoli trattamenti sanitari. </a:t>
            </a:r>
          </a:p>
          <a:p>
            <a:pPr algn="ctr"/>
            <a:r>
              <a:rPr lang="it-IT" sz="2400" dirty="0">
                <a:solidFill>
                  <a:srgbClr val="19191A"/>
                </a:solidFill>
                <a:latin typeface="Titillium Web" panose="00000500000000000000" pitchFamily="2" charset="0"/>
              </a:rPr>
              <a:t>………..</a:t>
            </a:r>
            <a:endParaRPr lang="it-IT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BF5B9DF-EC31-3E2E-7903-2C1B5B1D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163" y="3256346"/>
            <a:ext cx="4775774" cy="32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9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642E32-49CF-F296-7941-69FCC5E3F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9D0C7FC-1AEA-5C8A-6C1E-D31E3C56A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83DF58E-D8A0-0319-9087-3533FD5F55FB}"/>
              </a:ext>
            </a:extLst>
          </p:cNvPr>
          <p:cNvSpPr/>
          <p:nvPr/>
        </p:nvSpPr>
        <p:spPr>
          <a:xfrm>
            <a:off x="288063" y="415636"/>
            <a:ext cx="6705019" cy="60890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None/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5</a:t>
            </a:r>
          </a:p>
          <a:p>
            <a:pPr algn="ctr">
              <a:buNone/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PIANIFICAZIONE CONDIVISA DELLE CURE </a:t>
            </a:r>
          </a:p>
          <a:p>
            <a:pPr algn="ctr">
              <a:buNone/>
            </a:pPr>
            <a:endParaRPr lang="it-IT" sz="2400" b="0" i="0" dirty="0">
              <a:solidFill>
                <a:srgbClr val="19191A"/>
              </a:solidFill>
              <a:effectLst/>
              <a:latin typeface="Titillium Web" panose="00000500000000000000" pitchFamily="2" charset="0"/>
            </a:endParaRPr>
          </a:p>
          <a:p>
            <a:pPr algn="just"/>
            <a:r>
              <a:rPr lang="it-IT" sz="2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1. </a:t>
            </a:r>
            <a:r>
              <a:rPr lang="it-IT" sz="2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Nella relazione tra paziente e medico di cui all'articolo 1, comma 2</a:t>
            </a:r>
            <a:r>
              <a:rPr lang="it-IT" sz="2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, rispetto all'evolversi delle conseguenze di una patologia cronica e invalidante o caratterizzata da inarrestabile evoluzione con prognosi infausta,</a:t>
            </a:r>
            <a:r>
              <a:rPr lang="it-IT" sz="2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può essere realizzata una pianificazione delle cure condivisa tra il paziente e il medico, </a:t>
            </a:r>
            <a:r>
              <a:rPr lang="it-IT" sz="2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alla quale il medico e l'equipe sanitaria sono tenuti ad attenersi</a:t>
            </a:r>
            <a:r>
              <a:rPr lang="it-IT" sz="2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qualora il paziente venga a trovarsi nella condizione di non poter esprimere il proprio consenso o in una condizione di incapacità.</a:t>
            </a:r>
          </a:p>
          <a:p>
            <a:pPr algn="just"/>
            <a:endParaRPr lang="it-IT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F99E26-9BD1-D0B9-9A18-1F591FCB2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163" y="3256346"/>
            <a:ext cx="4775774" cy="32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6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79C759-0337-EB9F-22A3-9762529F0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3AAA715-11EB-ACF3-AD13-728D6F8DF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561F3EF-60DD-65CA-F87A-9826F009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50" y="223343"/>
            <a:ext cx="3906371" cy="49271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ABCC8EB-5BC2-5A0A-DEE4-1BDD35749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180" y="4429551"/>
            <a:ext cx="3691950" cy="22719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F9D3925-C9F6-9255-3717-8589F3CE5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246" y="240983"/>
            <a:ext cx="4374931" cy="43749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CE53AD1-148F-2F31-B1F7-0E428AA20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27" y="4683673"/>
            <a:ext cx="3991113" cy="20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C50F41-7813-D6B0-49F8-7CD7F3A08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FFBCAA7-0ADE-28B1-D262-4BC78E66D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pic>
        <p:nvPicPr>
          <p:cNvPr id="1026" name="Picture 2" descr="Aprire Network">
            <a:extLst>
              <a:ext uri="{FF2B5EF4-FFF2-40B4-BE49-F238E27FC236}">
                <a16:creationId xmlns:a16="http://schemas.microsoft.com/office/drawing/2014/main" id="{41D9940C-A8FF-0C78-8DF5-5A25FFFFA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0" y="459115"/>
            <a:ext cx="3938835" cy="146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0935390-FBED-BD99-BB88-870FA6699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74" y="2175413"/>
            <a:ext cx="11674852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52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E7AC4A-6937-242D-89FA-5EF54AEDB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F6C8F1B-D01F-5E31-29A9-5CEA14A8B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pic>
        <p:nvPicPr>
          <p:cNvPr id="1026" name="Picture 2" descr="Aprire Network">
            <a:extLst>
              <a:ext uri="{FF2B5EF4-FFF2-40B4-BE49-F238E27FC236}">
                <a16:creationId xmlns:a16="http://schemas.microsoft.com/office/drawing/2014/main" id="{A5E3354E-523A-C353-2335-EBA50992F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8" y="310749"/>
            <a:ext cx="2818307" cy="105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14C26D7-5918-F441-C17E-AA321B93C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25" y="1557366"/>
            <a:ext cx="11504149" cy="374326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67B2FAC-0716-F6DA-A707-63F124EBF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0" y="4723906"/>
            <a:ext cx="2873730" cy="19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90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62AB2E-2AE2-05A7-2A60-AB20ED9B5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23358D8-9EC4-09A7-FCCF-0F970E498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94135" y="131215"/>
            <a:ext cx="1469263" cy="129246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F6194CC-5ECE-FA56-C9D9-56083AE44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2" y="224734"/>
            <a:ext cx="6241280" cy="45218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04DC15-68DD-49B7-5291-FD0AD29D5BCF}"/>
              </a:ext>
            </a:extLst>
          </p:cNvPr>
          <p:cNvSpPr txBox="1"/>
          <p:nvPr/>
        </p:nvSpPr>
        <p:spPr>
          <a:xfrm>
            <a:off x="6670964" y="1371473"/>
            <a:ext cx="536754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TERMINE SARDO FEMINA ACCABADORA, FEMINA AGABBADÒRA O, PIÙ COMUNEMENTE, AGABBADORA O ACCABADORA (S'AGABBADÓRA, LETT.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"COLEI CHE FINISCE", COLEI CHE PONE FINE…</a:t>
            </a:r>
          </a:p>
          <a:p>
            <a:endParaRPr lang="it-IT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DERIVA DAL SARDO S'ACABBU,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"LA FINE" 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O DALLO SPAGNOLO ACABAR,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"TERMINARE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") DENOTA LA FIGURA STORICAMENTE NON COMPROVATA DI UNA DONNA CHE SI INCARICAVA DI PORTARE LA MORTE A PERSONE DI QUALUNQUE ETÀ, NEL CASO IN CUI QUESTE FOSSERO IN CONDIZIONI DI MALATTIA TALI DA PORTARE I FAMILIARI O LA STESSA VITTIMA A RICHIEDERLA. </a:t>
            </a:r>
          </a:p>
          <a:p>
            <a:pPr algn="just"/>
            <a:endParaRPr lang="it-IT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LA PRATICA NON DOVEVA ESSERE RETRIBUITA DAI PARENTI DEL MALATO POICHÉ IL PAGARE PER DARE LA MORTE ERA CONTRARIO AI DETTAMI RELIGIOSI E DELLA SUPERSTIZIONE</a:t>
            </a:r>
            <a:r>
              <a:rPr lang="it-IT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62DDE1-2E20-8D0B-9F9C-28E0476BB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171" y="4877202"/>
            <a:ext cx="1735731" cy="17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66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F4D08-E81B-354B-2624-9B0FFD051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DF02361-6F37-F6FB-526E-545C98724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pic>
        <p:nvPicPr>
          <p:cNvPr id="1026" name="Picture 2" descr="Aprire Network">
            <a:extLst>
              <a:ext uri="{FF2B5EF4-FFF2-40B4-BE49-F238E27FC236}">
                <a16:creationId xmlns:a16="http://schemas.microsoft.com/office/drawing/2014/main" id="{39A3187B-A087-6A96-382C-8A75F0769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8" y="310749"/>
            <a:ext cx="2818307" cy="105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202924C7-DFAD-5F71-1200-F0F99B3896C3}"/>
              </a:ext>
            </a:extLst>
          </p:cNvPr>
          <p:cNvSpPr txBox="1">
            <a:spLocks/>
          </p:cNvSpPr>
          <p:nvPr/>
        </p:nvSpPr>
        <p:spPr>
          <a:xfrm>
            <a:off x="655711" y="1517198"/>
            <a:ext cx="10701551" cy="51495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35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RACCOMANDAZIONI</a:t>
            </a:r>
            <a:endParaRPr lang="it-IT" sz="35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35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SOMMARIO DEL DOCUMENTO DI CONSENSO</a:t>
            </a:r>
            <a:endParaRPr lang="it-IT" sz="35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35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ASPETTI METODOLOGICI e DEFINIZIONE DEL PROBLEMA</a:t>
            </a:r>
            <a:endParaRPr lang="it-IT" sz="35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35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ASPETTI INTRODUTTIVI</a:t>
            </a:r>
            <a:endParaRPr lang="it-IT" sz="35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35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IDENTIFICAZIONE DEL GRANDE ANZIANO CHE NECESSITA DI CURE  PALLIATIVE</a:t>
            </a:r>
            <a:endParaRPr lang="it-IT" sz="35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35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GLI INTERVENTI PALLIATIVI NEL GRANDE ANZIANO</a:t>
            </a:r>
            <a:endParaRPr lang="it-IT" sz="35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indent="-514350">
              <a:lnSpc>
                <a:spcPct val="120000"/>
              </a:lnSpc>
              <a:spcBef>
                <a:spcPts val="0"/>
              </a:spcBef>
            </a:pPr>
            <a:r>
              <a:rPr lang="it-IT" sz="31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discussione sulla pianificazione anticipata delle cure</a:t>
            </a:r>
            <a:endParaRPr lang="it-IT" sz="31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indent="-514350">
              <a:lnSpc>
                <a:spcPct val="120000"/>
              </a:lnSpc>
              <a:spcBef>
                <a:spcPts val="0"/>
              </a:spcBef>
            </a:pPr>
            <a:r>
              <a:rPr lang="it-IT" sz="31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Assistenza infermieristica palliativa</a:t>
            </a:r>
            <a:endParaRPr lang="it-IT" sz="31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indent="-514350">
              <a:lnSpc>
                <a:spcPct val="120000"/>
              </a:lnSpc>
              <a:spcBef>
                <a:spcPts val="0"/>
              </a:spcBef>
            </a:pPr>
            <a:r>
              <a:rPr lang="it-IT" sz="31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L’alimentazione e l’idratazione</a:t>
            </a:r>
            <a:endParaRPr lang="it-IT" sz="31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indent="-514350">
              <a:lnSpc>
                <a:spcPct val="120000"/>
              </a:lnSpc>
              <a:spcBef>
                <a:spcPts val="0"/>
              </a:spcBef>
            </a:pPr>
            <a:r>
              <a:rPr lang="it-IT" sz="31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valutazione del dolore nella persona non comunicante</a:t>
            </a:r>
            <a:endParaRPr lang="it-IT" sz="31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indent="-514350">
              <a:lnSpc>
                <a:spcPct val="120000"/>
              </a:lnSpc>
              <a:spcBef>
                <a:spcPts val="0"/>
              </a:spcBef>
            </a:pPr>
            <a:r>
              <a:rPr lang="it-IT" sz="31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terapia farmacologica e gli accertamenti diagnostici</a:t>
            </a:r>
            <a:endParaRPr lang="it-IT" sz="31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indent="-514350">
              <a:lnSpc>
                <a:spcPct val="120000"/>
              </a:lnSpc>
              <a:spcBef>
                <a:spcPts val="0"/>
              </a:spcBef>
            </a:pPr>
            <a:r>
              <a:rPr lang="it-IT" sz="31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gestione delle infezioni</a:t>
            </a:r>
            <a:endParaRPr lang="it-IT" sz="31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35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GLI INTERVENTI DI SUPPORTO ALLA FAMIGLIA</a:t>
            </a:r>
            <a:endParaRPr lang="it-IT" sz="35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sz="3200" b="1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6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9DFE0-EA6C-2F66-B4CA-BCE1FB2EA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892E6A3-4E3B-30F2-7D8E-C97D8194D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09C86E-472E-10AB-CEE2-9123B5FF44A4}"/>
              </a:ext>
            </a:extLst>
          </p:cNvPr>
          <p:cNvSpPr txBox="1"/>
          <p:nvPr/>
        </p:nvSpPr>
        <p:spPr>
          <a:xfrm>
            <a:off x="476441" y="957398"/>
            <a:ext cx="671263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PERCHE’ LE CURE PALLIATIVE IN RSA? </a:t>
            </a:r>
          </a:p>
          <a:p>
            <a:pPr algn="just"/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contenuto e i principi della Legge 219/2017 confluiscono nel riconoscimento inequivocabile della persona e del paziente come co-protagonista dei trattamenti sanitari a cui è o potrebbe, in futuro, essere sottoposto a causa dell’insorgere di una malattia.</a:t>
            </a:r>
          </a:p>
          <a:p>
            <a:pPr algn="just"/>
            <a:endParaRPr lang="it-IT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legge affronta temi cruciali quali: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SALUTE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CURA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DIGNITÀ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RISPETTO DELLA PERSONA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FINE VITA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A1A48B-249A-70EC-89B6-2D2B96553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69" y="291796"/>
            <a:ext cx="1554615" cy="57917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6D262B5-A5AE-F09A-FA04-252D7D0CB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789" y="3822917"/>
            <a:ext cx="4996176" cy="28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41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89313E-AA66-F799-1FFD-EE7296E39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6F12E4A-A7A4-55D7-5A4A-14D652E10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DAA92F8-6DF9-A281-8989-D62DD0BF328D}"/>
              </a:ext>
            </a:extLst>
          </p:cNvPr>
          <p:cNvSpPr txBox="1"/>
          <p:nvPr/>
        </p:nvSpPr>
        <p:spPr>
          <a:xfrm>
            <a:off x="402869" y="988928"/>
            <a:ext cx="669161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PERCHE’ LE CURE PALLIATIVE IN RSA? </a:t>
            </a:r>
          </a:p>
          <a:p>
            <a:endParaRPr lang="it-IT" sz="3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3200" dirty="0">
                <a:solidFill>
                  <a:schemeClr val="accent2">
                    <a:lumMod val="50000"/>
                  </a:schemeClr>
                </a:solidFill>
              </a:rPr>
              <a:t>E’ inequivocabile il fatto che la legge </a:t>
            </a:r>
            <a:r>
              <a:rPr lang="it-IT" sz="3200" b="1" dirty="0">
                <a:solidFill>
                  <a:schemeClr val="accent2">
                    <a:lumMod val="50000"/>
                  </a:schemeClr>
                </a:solidFill>
              </a:rPr>
              <a:t>219/2017 c</a:t>
            </a:r>
            <a:r>
              <a:rPr lang="it-IT" sz="3200" dirty="0">
                <a:solidFill>
                  <a:schemeClr val="accent2">
                    <a:lumMod val="50000"/>
                  </a:schemeClr>
                </a:solidFill>
              </a:rPr>
              <a:t>ostituisca il riconoscimento della capacità e del bisogno basilare di ogni persona di esprimere un proprio progetto di esistenza, </a:t>
            </a:r>
            <a:r>
              <a:rPr lang="it-IT" sz="3200" b="1" dirty="0">
                <a:solidFill>
                  <a:schemeClr val="accent2">
                    <a:lumMod val="50000"/>
                  </a:schemeClr>
                </a:solidFill>
              </a:rPr>
              <a:t>in qualunque fase della sua vita, anche e soprattutto quando si trovi in una condizione di estrema fragilità.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57D505-0837-CBB0-7C6F-D244A773D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69" y="291796"/>
            <a:ext cx="1554615" cy="57917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DC892F2-FAE8-C2C3-AD04-E1DE1D18C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130" y="3090040"/>
            <a:ext cx="4494157" cy="323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99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D302D6-F972-6E5D-F391-4CA9D96CB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B3DCE38-A5BC-E53B-6327-E6A70529F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01EF139-BB54-853A-0DC4-A43D65E7D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70" y="193562"/>
            <a:ext cx="2938527" cy="24203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D48101-72AE-CDB5-0229-9B7909AE1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89" y="2872707"/>
            <a:ext cx="105165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0C9876-7BFE-2D09-6617-FA34F5968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62AE0AF-6197-DC2A-6788-BA6849E0D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020CFFB-0EB2-1B6C-9B83-C8928CBD7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381" y="1273811"/>
            <a:ext cx="7025672" cy="431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6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A26C53-82A2-A156-C6E6-40EF3044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D4B10F2-411F-EF7D-33C7-58029BDCD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4BF34C-F314-69AE-C3CA-00AA928A77A0}"/>
              </a:ext>
            </a:extLst>
          </p:cNvPr>
          <p:cNvSpPr txBox="1"/>
          <p:nvPr/>
        </p:nvSpPr>
        <p:spPr>
          <a:xfrm>
            <a:off x="402870" y="224734"/>
            <a:ext cx="83627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CONCLUSIONI: 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 prometto che……</a:t>
            </a:r>
            <a:endParaRPr lang="it-IT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Dare un senso al nostro lavoro di cure:  TO CURE       </a:t>
            </a: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CARE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APPRENDERE, FORMARSI, RIFLETTERE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PROGETTARE, SPERIMENTARE, MISURARE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ASSICURARE BENEFICI all’ASSISTITO, AL FAMIGLIARE, AGLI OPERATORI, ALL’ORGANIZZAZIONE</a:t>
            </a:r>
          </a:p>
          <a:p>
            <a:endParaRPr lang="it-IT" dirty="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960C57C5-33F3-E30E-1583-619A8BF78F37}"/>
              </a:ext>
            </a:extLst>
          </p:cNvPr>
          <p:cNvSpPr/>
          <p:nvPr/>
        </p:nvSpPr>
        <p:spPr>
          <a:xfrm>
            <a:off x="3741682" y="1839310"/>
            <a:ext cx="462455" cy="4204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77BE206-7A42-4874-68BA-92530F71E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417" y="4048096"/>
            <a:ext cx="3529035" cy="236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17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0FB81-C0ED-2275-0C6B-FA0C789C2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23D9C3D-3C70-E021-0567-C537B79FD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5107D9-2360-BF4D-BD59-DE46DEB15200}"/>
              </a:ext>
            </a:extLst>
          </p:cNvPr>
          <p:cNvSpPr txBox="1"/>
          <p:nvPr/>
        </p:nvSpPr>
        <p:spPr>
          <a:xfrm>
            <a:off x="402870" y="224734"/>
            <a:ext cx="902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CONCLUSIONI: </a:t>
            </a: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 prometto che……</a:t>
            </a:r>
            <a:endParaRPr lang="it-IT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4204D5-31B5-1CCE-04C6-32F05EF1E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299" y="1161820"/>
            <a:ext cx="4416813" cy="29391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65BE565-BEFF-8FF7-F513-8FF7C78ED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40" y="1186519"/>
            <a:ext cx="5067300" cy="24669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081B6C-7D4B-9414-61C6-85048F668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560" y="3844706"/>
            <a:ext cx="3584192" cy="23852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E94A285-B55D-569D-E7FB-2CCECC472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923" y="3930102"/>
            <a:ext cx="4027348" cy="26848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BD5083F-30AB-7D18-EAFC-7F27F19C37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9945" y="3281713"/>
            <a:ext cx="2606853" cy="32254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FEE8E8F-C1A3-E390-D279-93E8D41616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50" y="4662466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9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437638-503C-F42C-150F-9DCAFDF3F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DE4B464-8143-3AD5-B5D6-E3CE02E42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D2C582D-4E44-0F80-996F-1077B6BF8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58" y="1033377"/>
            <a:ext cx="9159733" cy="479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88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AB970-569A-40B9-299D-11EAE9816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B168DCC-10D1-D541-86EC-DFF193346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9579" y="308815"/>
            <a:ext cx="1330453" cy="117035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27F5AA3-CE6B-B342-BCCD-4443CA3E6E65}"/>
              </a:ext>
            </a:extLst>
          </p:cNvPr>
          <p:cNvSpPr/>
          <p:nvPr/>
        </p:nvSpPr>
        <p:spPr>
          <a:xfrm>
            <a:off x="262760" y="224733"/>
            <a:ext cx="10057108" cy="6286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B874D96-A74C-A57A-D1DF-6555580A8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29" y="356538"/>
            <a:ext cx="2501729" cy="16628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F91D417-E7A4-6022-713C-7BF4A1A34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14" y="346841"/>
            <a:ext cx="2076365" cy="176625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D559D41-4468-451E-9A90-3BD9D1591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490" y="356538"/>
            <a:ext cx="2076365" cy="17102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ED73B87-404B-C1FC-F2BB-FBCC6A585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656" y="5075115"/>
            <a:ext cx="2612654" cy="97468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BFBEBDD-3B61-D86B-8D02-CD9DA807A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40" y="2403984"/>
            <a:ext cx="2245034" cy="291890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D7FB247-A62D-2FD4-6288-D0C2424985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4085" y="4434463"/>
            <a:ext cx="3129271" cy="196130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5FC4080-01FA-8F3E-3AC4-8EF5B7D30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3942" y="1640396"/>
            <a:ext cx="2412981" cy="11019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3D76AC0-B3E1-5A46-7AD4-6C0CCDBF18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4627" y="2192816"/>
            <a:ext cx="2076365" cy="20763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E5BBE17-DC81-58F1-F75F-55950EC2C9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6339" y="2998750"/>
            <a:ext cx="2787531" cy="171020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BEE01EB-6743-3308-1C78-7DD8BB3B19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0554" y="2235208"/>
            <a:ext cx="1476417" cy="20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6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>
            <a:extLst>
              <a:ext uri="{FF2B5EF4-FFF2-40B4-BE49-F238E27FC236}">
                <a16:creationId xmlns:a16="http://schemas.microsoft.com/office/drawing/2014/main" id="{A383D30D-670C-4E2A-9395-93A988FC3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827" y="82815"/>
            <a:ext cx="4638540" cy="562074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it-IT" sz="4400" dirty="0">
                <a:solidFill>
                  <a:srgbClr val="C00000"/>
                </a:solidFill>
              </a:rPr>
              <a:t>BIBLIOGRAFIA 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12E077D7-FEF6-4CC6-A8A2-4F34B63FB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827" y="644890"/>
            <a:ext cx="11275451" cy="58084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SITO MINISTERO DELLA SALUTE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SITO VIDAS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SITO CONSULTA BIOETICA NAZIONALE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SITO ASSOCIAZIONE LUCA COSCIONI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SITO FEDERAZIONE ITALIANA CURE PALLIATIVE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SITO SOCIETA’ ITALIANA CURE PALLIATIVE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SITO PROFESSOR SANDRO SPINSANTI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SITO IL CORTILE DEI GENTILI 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D.M. 739/1994: PROFILO PROFESSIONALE DELL’INFERMIERE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CODICE DEONTOLOGICO DELL’INFERMIERE (2025) FNOPI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CODICE DEONTOLOGICO DEI MEDICI . </a:t>
            </a:r>
            <a:r>
              <a:rPr lang="it-IT" altLang="it-IT" sz="1400" dirty="0" err="1"/>
              <a:t>FMONCeO</a:t>
            </a:r>
            <a:endParaRPr lang="it-IT" altLang="it-IT" sz="1400" dirty="0"/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CODICE DEONTOLOGICO DEI FISIOTERAPISTI 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ASPETTI GIURIDICI DELLA PROFESSIONE INFERMIERISTICA , L. BENCI  ED. Mc HILL VIII ED.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LEGGE 219/2017: «NORME IN MATERIA DI CONSENSO INFORMATO E DI DISPOSIZIONI ANTICIPATE DI TRATTAMENTO»</a:t>
            </a:r>
          </a:p>
          <a:p>
            <a:pPr algn="just">
              <a:buClr>
                <a:srgbClr val="0070C0"/>
              </a:buClr>
            </a:pPr>
            <a:r>
              <a:rPr lang="it-IT" sz="1400" dirty="0"/>
              <a:t>DECRETO N. 168 DEL 10 DICEMBRE 2019, PUBBLICATO NELLA GAZZETTA UFFICIALE N. 13 DEL 17 GENNAIO 2020, DISCIPLINA LE MODALITÀ DI REGISTRAZIONE DELLE DAT NELLA BANCA DATI NAZIONALE.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DIZIONARIO DELLA LINGUA ITALIANA DEVOTO-OLI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LA COSTITUZIONE ITALIANA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LA PERSEVERANZA. S. NATOLI ED. IL MULINO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LA MEDICINA SALVATA DALLA CONVERSAZIONE, SANDRO SPINSANTI. IL PENSIERO SCIENTIFICO EDITORE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MORIRE IN BRACCIO ALLE GRAZIE. SANDRO SPINSANTI. IL PENSIERO SCIENTIFICO EDITORE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IL LINGUAGGIO DELL’ACCORDO. PAOLO CARMASSI E ALESSANDRO LUCCHINI , ED CENTOPAGINE</a:t>
            </a:r>
          </a:p>
          <a:p>
            <a:pPr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it-IT" altLang="it-IT" sz="1400" dirty="0"/>
              <a:t>LA LINEA VERTICALE. MATTIA TORRE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3C5996E-8E67-4418-851C-BFC02D7B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1D85B-3ECF-48BD-BB7A-8B29E2FF2A6F}" type="datetime1">
              <a:rPr lang="it-IT"/>
              <a:pPr>
                <a:defRPr/>
              </a:pPr>
              <a:t>30/03/2025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2070BD3-39BD-44E2-B6DB-2C2DA8AB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Dott.ssa Angela Di Giaimo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C69EA-4868-6A8A-ED05-531636546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32B441C-6CE8-5CAB-C2F1-AA43FD7FC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D09C953-5E9B-D0A3-C6BB-0114E9046876}"/>
              </a:ext>
            </a:extLst>
          </p:cNvPr>
          <p:cNvSpPr/>
          <p:nvPr/>
        </p:nvSpPr>
        <p:spPr>
          <a:xfrm>
            <a:off x="600602" y="366071"/>
            <a:ext cx="9173065" cy="100978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0000" algn="ctr">
              <a:lnSpc>
                <a:spcPct val="150000"/>
              </a:lnSpc>
            </a:pPr>
            <a:r>
              <a:rPr lang="it-IT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SIGNIFICA «MORIRE BENE»?</a:t>
            </a:r>
          </a:p>
          <a:p>
            <a:pPr algn="ctr"/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327D128-E4A7-673E-B887-5C642853C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02" y="1599378"/>
            <a:ext cx="7568911" cy="46134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C8279A-8FEA-90AF-5B25-596DA19AEE5E}"/>
              </a:ext>
            </a:extLst>
          </p:cNvPr>
          <p:cNvSpPr txBox="1"/>
          <p:nvPr/>
        </p:nvSpPr>
        <p:spPr>
          <a:xfrm>
            <a:off x="8345214" y="1776248"/>
            <a:ext cx="344391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“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Una vita che sta terminando non è meno preziosa di una vita che sta iniziando. </a:t>
            </a:r>
          </a:p>
          <a:p>
            <a:pPr algn="just"/>
            <a:endParaRPr lang="it-IT" sz="28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E’ per questa ragione che la persona che sta morendo merita il massimo rispetto e le cure più amorevoli</a:t>
            </a:r>
            <a:r>
              <a:rPr lang="it-IT" sz="2800" dirty="0"/>
              <a:t>”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6328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E88F16A-DDDA-42E5-B51A-3904C6B97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26" y="426612"/>
            <a:ext cx="5659728" cy="56597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30AE2A-034E-4BBD-9908-C76C7AF0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886" y="3429000"/>
            <a:ext cx="3092539" cy="30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5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05B9A2-C605-3D01-8CB7-96CE29EB1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7B408-DC79-EEC9-B9BE-2C1D1601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81" y="78822"/>
            <a:ext cx="6213049" cy="1055850"/>
          </a:xfrm>
        </p:spPr>
        <p:txBody>
          <a:bodyPr>
            <a:normAutofit fontScale="90000"/>
          </a:bodyPr>
          <a:lstStyle/>
          <a:p>
            <a:r>
              <a:rPr lang="it-IT" sz="7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IMMAGINA…….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2686B81-294D-5D15-4308-A6D55FBCC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783" y="167934"/>
            <a:ext cx="1472873" cy="1293878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2CAE382-F0C3-00B0-933D-222694B96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795" y="1673802"/>
            <a:ext cx="7710979" cy="46265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D8F3741-DEB0-5B83-A646-2C2AB69F4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59" y="1461812"/>
            <a:ext cx="3438072" cy="51657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14A6B3-7C52-7B9B-FB75-82CCB0F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167" r="12326" b="7302"/>
          <a:stretch/>
        </p:blipFill>
        <p:spPr>
          <a:xfrm>
            <a:off x="8678513" y="1863606"/>
            <a:ext cx="3438072" cy="4460984"/>
          </a:xfrm>
          <a:prstGeom prst="rect">
            <a:avLst/>
          </a:prstGeom>
        </p:spPr>
      </p:pic>
      <p:sp>
        <p:nvSpPr>
          <p:cNvPr id="10" name="Bolla: nuvola 9">
            <a:extLst>
              <a:ext uri="{FF2B5EF4-FFF2-40B4-BE49-F238E27FC236}">
                <a16:creationId xmlns:a16="http://schemas.microsoft.com/office/drawing/2014/main" id="{64208551-5244-CDCD-517A-5CA9FE78DA85}"/>
              </a:ext>
            </a:extLst>
          </p:cNvPr>
          <p:cNvSpPr/>
          <p:nvPr/>
        </p:nvSpPr>
        <p:spPr>
          <a:xfrm>
            <a:off x="75414" y="1134672"/>
            <a:ext cx="1385523" cy="1165468"/>
          </a:xfrm>
          <a:prstGeom prst="cloudCallout">
            <a:avLst>
              <a:gd name="adj1" fmla="val 79167"/>
              <a:gd name="adj2" fmla="val 4675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Bolla: nuvola 10">
            <a:extLst>
              <a:ext uri="{FF2B5EF4-FFF2-40B4-BE49-F238E27FC236}">
                <a16:creationId xmlns:a16="http://schemas.microsoft.com/office/drawing/2014/main" id="{D0D85712-13D8-3EB4-B472-EF3B88CB0228}"/>
              </a:ext>
            </a:extLst>
          </p:cNvPr>
          <p:cNvSpPr/>
          <p:nvPr/>
        </p:nvSpPr>
        <p:spPr>
          <a:xfrm>
            <a:off x="10689995" y="1461812"/>
            <a:ext cx="1426589" cy="838328"/>
          </a:xfrm>
          <a:prstGeom prst="cloudCallout">
            <a:avLst>
              <a:gd name="adj1" fmla="val -45375"/>
              <a:gd name="adj2" fmla="val 7762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263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44946-7C1D-7E30-51A6-289665E4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A09B7A8-EAB8-84E3-D844-C1AFD730C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D46613B-C9D6-EA9C-508B-C4BB3E44B71F}"/>
              </a:ext>
            </a:extLst>
          </p:cNvPr>
          <p:cNvSpPr/>
          <p:nvPr/>
        </p:nvSpPr>
        <p:spPr>
          <a:xfrm>
            <a:off x="562939" y="1994338"/>
            <a:ext cx="11066119" cy="286932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dirty="0"/>
              <a:t>Come e da chi vorrei fosse gestito il mio fine vita in RSA?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dirty="0"/>
              <a:t>Cosa mi renderebbe più sereno nei miei ultimi momenti di vita in RSA?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dirty="0"/>
              <a:t>Cosa potrebbe essere di aiuto ai miei cari «in quei momenti»?</a:t>
            </a:r>
            <a:endParaRPr lang="it-IT" sz="2400" dirty="0"/>
          </a:p>
          <a:p>
            <a:pPr algn="ctr"/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314F32C-D999-C334-65AF-274597659F05}"/>
              </a:ext>
            </a:extLst>
          </p:cNvPr>
          <p:cNvSpPr/>
          <p:nvPr/>
        </p:nvSpPr>
        <p:spPr>
          <a:xfrm>
            <a:off x="562939" y="651641"/>
            <a:ext cx="9474439" cy="9984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accent2">
                    <a:lumMod val="50000"/>
                  </a:schemeClr>
                </a:solidFill>
              </a:rPr>
              <a:t>MORIRE IN RSA: A CHE PUNTO SIAMO?</a:t>
            </a:r>
          </a:p>
        </p:txBody>
      </p:sp>
    </p:spTree>
    <p:extLst>
      <p:ext uri="{BB962C8B-B14F-4D97-AF65-F5344CB8AC3E}">
        <p14:creationId xmlns:p14="http://schemas.microsoft.com/office/powerpoint/2010/main" val="796174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956B0C-C1B1-1011-7463-0572CA96B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A2C1D09-AEB8-606E-FAD7-67274BFA2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DF3790B-673C-5A98-AB02-B737AA95B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46" y="103909"/>
            <a:ext cx="9394921" cy="26600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870B56C-40ED-6D96-C71F-A35A57E6A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07" y="3179496"/>
            <a:ext cx="10297819" cy="32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9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509A1-F089-7406-0A61-5AD2ECE0B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352D16-63EF-2097-DDEA-AEC42FF89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188" y="135325"/>
            <a:ext cx="11423131" cy="894985"/>
          </a:xfrm>
        </p:spPr>
        <p:txBody>
          <a:bodyPr>
            <a:normAutofit fontScale="55000" lnSpcReduction="20000"/>
          </a:bodyPr>
          <a:lstStyle/>
          <a:p>
            <a:pPr algn="ctr"/>
            <a:endParaRPr lang="it-IT" dirty="0"/>
          </a:p>
          <a:p>
            <a:pPr marL="0" indent="0" algn="ctr">
              <a:buNone/>
            </a:pPr>
            <a:r>
              <a:rPr lang="it-IT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Dreaming Outloud Pro" panose="03050502040302030504" pitchFamily="66" charset="0"/>
              </a:rPr>
              <a:t>DOVE SI DESIDERA MORIRE?</a:t>
            </a:r>
            <a:endParaRPr lang="it-IT" sz="7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Dreaming Outloud Pro" panose="03050502040302030504" pitchFamily="66" charset="0"/>
            </a:endParaRP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63755DC5-57C0-C53C-0DB0-54A2BD54ED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683654"/>
              </p:ext>
            </p:extLst>
          </p:nvPr>
        </p:nvGraphicFramePr>
        <p:xfrm>
          <a:off x="883227" y="1236372"/>
          <a:ext cx="10089572" cy="5080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6695">
                  <a:extLst>
                    <a:ext uri="{9D8B030D-6E8A-4147-A177-3AD203B41FA5}">
                      <a16:colId xmlns:a16="http://schemas.microsoft.com/office/drawing/2014/main" val="1585326206"/>
                    </a:ext>
                  </a:extLst>
                </a:gridCol>
                <a:gridCol w="3208997">
                  <a:extLst>
                    <a:ext uri="{9D8B030D-6E8A-4147-A177-3AD203B41FA5}">
                      <a16:colId xmlns:a16="http://schemas.microsoft.com/office/drawing/2014/main" val="4141931359"/>
                    </a:ext>
                  </a:extLst>
                </a:gridCol>
                <a:gridCol w="3213880">
                  <a:extLst>
                    <a:ext uri="{9D8B030D-6E8A-4147-A177-3AD203B41FA5}">
                      <a16:colId xmlns:a16="http://schemas.microsoft.com/office/drawing/2014/main" val="1742992032"/>
                    </a:ext>
                  </a:extLst>
                </a:gridCol>
              </a:tblGrid>
              <a:tr h="725854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solidFill>
                            <a:srgbClr val="FFFF00"/>
                          </a:solidFill>
                        </a:rPr>
                        <a:t>Luogo del decesso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rgbClr val="FFC000"/>
                          </a:solidFill>
                        </a:rPr>
                        <a:t>Luogo desiderato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616789"/>
                  </a:ext>
                </a:extLst>
              </a:tr>
              <a:tr h="725854">
                <a:tc>
                  <a:txBody>
                    <a:bodyPr/>
                    <a:lstStyle/>
                    <a:p>
                      <a:r>
                        <a:rPr lang="it-IT" sz="2800" b="1" dirty="0"/>
                        <a:t>CASA DI RESIDENZA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55,7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91,5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786143"/>
                  </a:ext>
                </a:extLst>
              </a:tr>
              <a:tr h="725854">
                <a:tc>
                  <a:txBody>
                    <a:bodyPr/>
                    <a:lstStyle/>
                    <a:p>
                      <a:r>
                        <a:rPr lang="it-IT" sz="2800" b="1" dirty="0"/>
                        <a:t>ALTRA CASA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826495"/>
                  </a:ext>
                </a:extLst>
              </a:tr>
              <a:tr h="725854">
                <a:tc>
                  <a:txBody>
                    <a:bodyPr/>
                    <a:lstStyle/>
                    <a:p>
                      <a:r>
                        <a:rPr lang="it-IT" sz="2800" b="1" dirty="0"/>
                        <a:t>OSPEDALE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34,6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4,9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799323"/>
                  </a:ext>
                </a:extLst>
              </a:tr>
              <a:tr h="725854">
                <a:tc>
                  <a:txBody>
                    <a:bodyPr/>
                    <a:lstStyle/>
                    <a:p>
                      <a:r>
                        <a:rPr lang="it-IT" sz="2800" b="1" dirty="0"/>
                        <a:t>HOSPICE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313840"/>
                  </a:ext>
                </a:extLst>
              </a:tr>
              <a:tr h="725854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C00000"/>
                          </a:solidFill>
                        </a:rPr>
                        <a:t>RSA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>
                          <a:solidFill>
                            <a:srgbClr val="C00000"/>
                          </a:solidFill>
                        </a:rPr>
                        <a:t>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>
                          <a:solidFill>
                            <a:srgbClr val="C00000"/>
                          </a:solidFill>
                        </a:rPr>
                        <a:t>1,4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880951"/>
                  </a:ext>
                </a:extLst>
              </a:tr>
              <a:tr h="725854">
                <a:tc>
                  <a:txBody>
                    <a:bodyPr/>
                    <a:lstStyle/>
                    <a:p>
                      <a:r>
                        <a:rPr lang="it-IT" sz="2800" b="1" dirty="0"/>
                        <a:t>AMBULANZA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706915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4DF029-BAC4-1761-99DD-46555ABB7A4A}"/>
              </a:ext>
            </a:extLst>
          </p:cNvPr>
          <p:cNvSpPr txBox="1"/>
          <p:nvPr/>
        </p:nvSpPr>
        <p:spPr>
          <a:xfrm>
            <a:off x="5992753" y="6353343"/>
            <a:ext cx="5469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/>
              <a:t>Beccaro et al., 2006</a:t>
            </a:r>
          </a:p>
        </p:txBody>
      </p:sp>
    </p:spTree>
    <p:extLst>
      <p:ext uri="{BB962C8B-B14F-4D97-AF65-F5344CB8AC3E}">
        <p14:creationId xmlns:p14="http://schemas.microsoft.com/office/powerpoint/2010/main" val="1968380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55C2BD-FEDF-0B04-FEBB-FA1039BCE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83D373D-FE79-3C98-D4A8-59ECCBC58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9867" y="224734"/>
            <a:ext cx="1469263" cy="12924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0DE260-96A7-2B17-2140-0F9512E03C95}"/>
              </a:ext>
            </a:extLst>
          </p:cNvPr>
          <p:cNvSpPr txBox="1"/>
          <p:nvPr/>
        </p:nvSpPr>
        <p:spPr>
          <a:xfrm>
            <a:off x="270165" y="320456"/>
            <a:ext cx="4914899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DOVE SI MUORE? </a:t>
            </a:r>
          </a:p>
          <a:p>
            <a:endParaRPr lang="it-IT" dirty="0"/>
          </a:p>
          <a:p>
            <a:pPr algn="just"/>
            <a:r>
              <a:rPr lang="it-IT" sz="2600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Dati di letteratura documentano che nelle strutture residenziali per anziani dinanzi ad un progressivo peggioramento del quadro clinico e funzionale, anche in un soggetto molto fragile, </a:t>
            </a:r>
            <a:r>
              <a:rPr lang="it-IT" sz="26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vi è difficoltà e incertezza ad individuare l’avvicinarsi del fine della vita: il 30% degli anziani inviati in ospedale per accertamenti e trattamenti, muore in ospedale </a:t>
            </a:r>
            <a:endParaRPr lang="it-IT" sz="2400" dirty="0">
              <a:solidFill>
                <a:srgbClr val="002060"/>
              </a:solidFill>
              <a:latin typeface="Candara" panose="020E0502030303020204" pitchFamily="34" charset="0"/>
              <a:ea typeface="+mj-ea"/>
              <a:cs typeface="Dreaming Outloud Pro" panose="03050502040302030504" pitchFamily="66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Dreaming Outloud Pro" panose="03050502040302030504" pitchFamily="66" charset="0"/>
              </a:rPr>
              <a:t>(Barclay et al. 2014).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7A06A9C-7CA7-FBF2-E52A-45041F6F89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3483"/>
          <a:stretch/>
        </p:blipFill>
        <p:spPr>
          <a:xfrm>
            <a:off x="5496792" y="1993363"/>
            <a:ext cx="6106591" cy="44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8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</TotalTime>
  <Words>1806</Words>
  <Application>Microsoft Office PowerPoint</Application>
  <PresentationFormat>Widescreen</PresentationFormat>
  <Paragraphs>190</Paragraphs>
  <Slides>40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Candara</vt:lpstr>
      <vt:lpstr>Dreaming Outloud Pro</vt:lpstr>
      <vt:lpstr>Roboto</vt:lpstr>
      <vt:lpstr>Roboto Condensed</vt:lpstr>
      <vt:lpstr>Titillium Web</vt:lpstr>
      <vt:lpstr>Wingdings</vt:lpstr>
      <vt:lpstr>Tema di Office</vt:lpstr>
      <vt:lpstr>Non corpi, Persone  FAR LUCE SUL SENSO DELLA CURA </vt:lpstr>
      <vt:lpstr>Aiutami a morire bene  Testimonianze di Cura alla fine della vita Angela Di Giaimo (Infermiera, consulente organizzativa, formatrice),  Giuseppina Marella (Care Manager servizi territoriali e Coord. CDI, Fondazione Casa di Industria, Brescia)</vt:lpstr>
      <vt:lpstr>Presentazione standard di PowerPoint</vt:lpstr>
      <vt:lpstr>Presentazione standard di PowerPoint</vt:lpstr>
      <vt:lpstr>IMMAGINA…….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BIBLIOGRAFIA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Angela Di Giaimo</dc:creator>
  <cp:lastModifiedBy>Angela Di Giaimo</cp:lastModifiedBy>
  <cp:revision>27</cp:revision>
  <dcterms:created xsi:type="dcterms:W3CDTF">2025-03-23T10:43:53Z</dcterms:created>
  <dcterms:modified xsi:type="dcterms:W3CDTF">2025-03-30T09:46:45Z</dcterms:modified>
</cp:coreProperties>
</file>