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18288000" cy="10287000"/>
  <p:notesSz cx="6858000" cy="9144000"/>
  <p:embeddedFontLst>
    <p:embeddedFont>
      <p:font typeface="Brittany" panose="020B0604020202020204" charset="0"/>
      <p:regular r:id="rId15"/>
    </p:embeddedFont>
    <p:embeddedFont>
      <p:font typeface="Tenez Test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83559" y="1747173"/>
            <a:ext cx="3418569" cy="2582419"/>
          </a:xfrm>
          <a:custGeom>
            <a:avLst/>
            <a:gdLst/>
            <a:ahLst/>
            <a:cxnLst/>
            <a:rect l="l" t="t" r="r" b="b"/>
            <a:pathLst>
              <a:path w="3418569" h="2582419">
                <a:moveTo>
                  <a:pt x="0" y="0"/>
                </a:moveTo>
                <a:lnTo>
                  <a:pt x="3418569" y="0"/>
                </a:lnTo>
                <a:lnTo>
                  <a:pt x="3418569" y="2582419"/>
                </a:lnTo>
                <a:lnTo>
                  <a:pt x="0" y="2582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081" t="-23960" r="-12717" b="-4124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83559" y="4446607"/>
            <a:ext cx="3600305" cy="1393786"/>
          </a:xfrm>
          <a:custGeom>
            <a:avLst/>
            <a:gdLst/>
            <a:ahLst/>
            <a:cxnLst/>
            <a:rect l="l" t="t" r="r" b="b"/>
            <a:pathLst>
              <a:path w="3600305" h="1393786">
                <a:moveTo>
                  <a:pt x="0" y="0"/>
                </a:moveTo>
                <a:lnTo>
                  <a:pt x="3600305" y="0"/>
                </a:lnTo>
                <a:lnTo>
                  <a:pt x="3600305" y="1393786"/>
                </a:lnTo>
                <a:lnTo>
                  <a:pt x="0" y="13937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433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005884" y="872835"/>
            <a:ext cx="5091579" cy="4923481"/>
          </a:xfrm>
          <a:custGeom>
            <a:avLst/>
            <a:gdLst/>
            <a:ahLst/>
            <a:cxnLst/>
            <a:rect l="l" t="t" r="r" b="b"/>
            <a:pathLst>
              <a:path w="5091579" h="4923481">
                <a:moveTo>
                  <a:pt x="0" y="0"/>
                </a:moveTo>
                <a:lnTo>
                  <a:pt x="5091579" y="0"/>
                </a:lnTo>
                <a:lnTo>
                  <a:pt x="5091579" y="4923481"/>
                </a:lnTo>
                <a:lnTo>
                  <a:pt x="0" y="49234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047" t="-7515" r="-3605" b="-484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7142631"/>
            <a:ext cx="18288000" cy="2144244"/>
            <a:chOff x="0" y="0"/>
            <a:chExt cx="4816593" cy="5647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64739"/>
            </a:xfrm>
            <a:custGeom>
              <a:avLst/>
              <a:gdLst/>
              <a:ahLst/>
              <a:cxnLst/>
              <a:rect l="l" t="t" r="r" b="b"/>
              <a:pathLst>
                <a:path w="4816592" h="564739">
                  <a:moveTo>
                    <a:pt x="0" y="0"/>
                  </a:moveTo>
                  <a:lnTo>
                    <a:pt x="4816592" y="0"/>
                  </a:lnTo>
                  <a:lnTo>
                    <a:pt x="4816592" y="564739"/>
                  </a:lnTo>
                  <a:lnTo>
                    <a:pt x="0" y="56473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602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7364901"/>
            <a:ext cx="18288000" cy="1665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4399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4399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FCE6B-9DEC-C9BD-0B5C-333AF9E8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CF9AA90-E97B-425F-57B7-7B10D3D4DDE8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4FAB754-CB10-7202-8765-6FB232C8D8AF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615188-72C8-6184-BD36-A2B709E454BE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BF2956C-3A99-2462-D536-89F7D01F51C7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3620CAE-399C-AEF7-ED8A-F52F11752A2F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D049224-ADB7-418B-9100-3C723E10092A}"/>
              </a:ext>
            </a:extLst>
          </p:cNvPr>
          <p:cNvSpPr/>
          <p:nvPr/>
        </p:nvSpPr>
        <p:spPr>
          <a:xfrm>
            <a:off x="3913060" y="2512516"/>
            <a:ext cx="1143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rgbClr val="CC3300"/>
                </a:solidFill>
              </a:rPr>
              <a:t>IN SINTESI: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rgbClr val="CC3300"/>
                </a:solidFill>
              </a:rPr>
              <a:t>Credere in questi valori produce credito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rgbClr val="CC3300"/>
                </a:solidFill>
              </a:rPr>
              <a:t>Essere capaci di “futuro” consente di fare la differenza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rgbClr val="CC3300"/>
                </a:solidFill>
              </a:rPr>
              <a:t>Speranza è responsabilità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rgbClr val="CC3300"/>
                </a:solidFill>
              </a:rPr>
              <a:t>Responsabilità è curare l’ “impatto” globale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07277BB-482E-4B3C-BB24-491A672133B8}"/>
              </a:ext>
            </a:extLst>
          </p:cNvPr>
          <p:cNvSpPr/>
          <p:nvPr/>
        </p:nvSpPr>
        <p:spPr>
          <a:xfrm>
            <a:off x="3913060" y="1992305"/>
            <a:ext cx="11430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CC3300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1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FCE6B-9DEC-C9BD-0B5C-333AF9E8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CF9AA90-E97B-425F-57B7-7B10D3D4DDE8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4FAB754-CB10-7202-8765-6FB232C8D8AF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615188-72C8-6184-BD36-A2B709E454BE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BF2956C-3A99-2462-D536-89F7D01F51C7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3620CAE-399C-AEF7-ED8A-F52F11752A2F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D049224-ADB7-418B-9100-3C723E10092A}"/>
              </a:ext>
            </a:extLst>
          </p:cNvPr>
          <p:cNvSpPr/>
          <p:nvPr/>
        </p:nvSpPr>
        <p:spPr>
          <a:xfrm>
            <a:off x="3810000" y="2324100"/>
            <a:ext cx="11430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i="1" dirty="0">
                <a:solidFill>
                  <a:srgbClr val="CC3300"/>
                </a:solidFill>
              </a:rPr>
              <a:t>“</a:t>
            </a:r>
            <a:r>
              <a:rPr lang="it-IT" sz="4400" i="1" u="sng" dirty="0">
                <a:solidFill>
                  <a:srgbClr val="CC3300"/>
                </a:solidFill>
              </a:rPr>
              <a:t>Non tutta la vita è lavoro</a:t>
            </a:r>
            <a:r>
              <a:rPr lang="it-IT" sz="4400" i="1" dirty="0">
                <a:solidFill>
                  <a:srgbClr val="CC3300"/>
                </a:solidFill>
              </a:rPr>
              <a:t>, ma </a:t>
            </a:r>
            <a:r>
              <a:rPr lang="it-IT" sz="4400" b="1" i="1" dirty="0">
                <a:solidFill>
                  <a:srgbClr val="CC3300"/>
                </a:solidFill>
              </a:rPr>
              <a:t>il lavoro deve avere il carattere della vita</a:t>
            </a:r>
            <a:r>
              <a:rPr lang="it-IT" sz="4400" i="1" dirty="0">
                <a:solidFill>
                  <a:srgbClr val="CC3300"/>
                </a:solidFill>
              </a:rPr>
              <a:t>. </a:t>
            </a:r>
          </a:p>
          <a:p>
            <a:r>
              <a:rPr lang="it-IT" sz="4400" i="1" dirty="0">
                <a:solidFill>
                  <a:srgbClr val="CC3300"/>
                </a:solidFill>
              </a:rPr>
              <a:t>Esistono dimensioni della vita che naturalmente non sono lavoro, ma ogni tipo di lavoro che facciamo</a:t>
            </a:r>
            <a:r>
              <a:rPr lang="it-IT" sz="4400" b="1" i="1" dirty="0">
                <a:solidFill>
                  <a:srgbClr val="CC3300"/>
                </a:solidFill>
              </a:rPr>
              <a:t>, ogni tipo di attività</a:t>
            </a:r>
            <a:r>
              <a:rPr lang="it-IT" sz="4400" i="1" dirty="0">
                <a:solidFill>
                  <a:srgbClr val="CC3300"/>
                </a:solidFill>
              </a:rPr>
              <a:t> in cui siamo compresi, </a:t>
            </a:r>
            <a:r>
              <a:rPr lang="it-IT" sz="4400" i="1" u="sng" dirty="0">
                <a:solidFill>
                  <a:srgbClr val="CC3300"/>
                </a:solidFill>
              </a:rPr>
              <a:t>deve avere il carattere della vita</a:t>
            </a:r>
            <a:r>
              <a:rPr lang="it-IT" sz="4400" i="1" dirty="0">
                <a:solidFill>
                  <a:srgbClr val="CC3300"/>
                </a:solidFill>
              </a:rPr>
              <a:t>, perché è espressione della vita.”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07277BB-482E-4B3C-BB24-491A672133B8}"/>
              </a:ext>
            </a:extLst>
          </p:cNvPr>
          <p:cNvSpPr/>
          <p:nvPr/>
        </p:nvSpPr>
        <p:spPr>
          <a:xfrm>
            <a:off x="3913060" y="2552700"/>
            <a:ext cx="11430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CC3300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9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FCE6B-9DEC-C9BD-0B5C-333AF9E8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CF9AA90-E97B-425F-57B7-7B10D3D4DDE8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4FAB754-CB10-7202-8765-6FB232C8D8AF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615188-72C8-6184-BD36-A2B709E454BE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BF2956C-3A99-2462-D536-89F7D01F51C7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3620CAE-399C-AEF7-ED8A-F52F11752A2F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D049224-ADB7-418B-9100-3C723E10092A}"/>
              </a:ext>
            </a:extLst>
          </p:cNvPr>
          <p:cNvSpPr/>
          <p:nvPr/>
        </p:nvSpPr>
        <p:spPr>
          <a:xfrm>
            <a:off x="3916373" y="1711791"/>
            <a:ext cx="11430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i="1" dirty="0">
                <a:solidFill>
                  <a:srgbClr val="CC3300"/>
                </a:solidFill>
              </a:rPr>
              <a:t>“Economia e felicità: un modo radicalmente alternativo di pensare e vivere il tempo del lavoro”.         </a:t>
            </a:r>
          </a:p>
          <a:p>
            <a:endParaRPr lang="it-IT" sz="4400" i="1" dirty="0">
              <a:solidFill>
                <a:srgbClr val="CC3300"/>
              </a:solidFill>
            </a:endParaRPr>
          </a:p>
          <a:p>
            <a:pPr algn="r"/>
            <a:r>
              <a:rPr lang="it-IT" sz="4400" i="1" dirty="0">
                <a:solidFill>
                  <a:srgbClr val="CC3300"/>
                </a:solidFill>
              </a:rPr>
              <a:t>Vincenza</a:t>
            </a:r>
            <a:endParaRPr lang="it-IT" sz="4400" dirty="0">
              <a:solidFill>
                <a:srgbClr val="CC3300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07277BB-482E-4B3C-BB24-491A672133B8}"/>
              </a:ext>
            </a:extLst>
          </p:cNvPr>
          <p:cNvSpPr/>
          <p:nvPr/>
        </p:nvSpPr>
        <p:spPr>
          <a:xfrm>
            <a:off x="3913060" y="2552700"/>
            <a:ext cx="11430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CC3300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0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62299" y="1028700"/>
            <a:ext cx="3105456" cy="2345891"/>
          </a:xfrm>
          <a:custGeom>
            <a:avLst/>
            <a:gdLst/>
            <a:ahLst/>
            <a:cxnLst/>
            <a:rect l="l" t="t" r="r" b="b"/>
            <a:pathLst>
              <a:path w="3105456" h="2345891">
                <a:moveTo>
                  <a:pt x="0" y="0"/>
                </a:moveTo>
                <a:lnTo>
                  <a:pt x="3105456" y="0"/>
                </a:lnTo>
                <a:lnTo>
                  <a:pt x="3105456" y="2345891"/>
                </a:lnTo>
                <a:lnTo>
                  <a:pt x="0" y="234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081" t="-23960" r="-12717" b="-4124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606535" y="7614556"/>
            <a:ext cx="3652765" cy="1643744"/>
          </a:xfrm>
          <a:custGeom>
            <a:avLst/>
            <a:gdLst/>
            <a:ahLst/>
            <a:cxnLst/>
            <a:rect l="l" t="t" r="r" b="b"/>
            <a:pathLst>
              <a:path w="3652765" h="1643744">
                <a:moveTo>
                  <a:pt x="0" y="0"/>
                </a:moveTo>
                <a:lnTo>
                  <a:pt x="3652765" y="0"/>
                </a:lnTo>
                <a:lnTo>
                  <a:pt x="3652765" y="1643744"/>
                </a:lnTo>
                <a:lnTo>
                  <a:pt x="0" y="1643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293692" y="6774088"/>
            <a:ext cx="11965608" cy="4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6"/>
              </a:lnSpc>
              <a:spcBef>
                <a:spcPct val="0"/>
              </a:spcBef>
            </a:pPr>
            <a:r>
              <a:rPr lang="en-US" sz="2504" b="1">
                <a:solidFill>
                  <a:srgbClr val="FFFFFF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MEDIA PARTNER DELL’EVENTO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82311" y="3538369"/>
            <a:ext cx="7997149" cy="243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10"/>
              </a:lnSpc>
              <a:spcBef>
                <a:spcPct val="0"/>
              </a:spcBef>
            </a:pPr>
            <a:r>
              <a:rPr lang="en-US" sz="14221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Grazie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8B16B0-CB0F-458D-B3AB-3356966F8717}"/>
              </a:ext>
            </a:extLst>
          </p:cNvPr>
          <p:cNvSpPr txBox="1"/>
          <p:nvPr/>
        </p:nvSpPr>
        <p:spPr>
          <a:xfrm>
            <a:off x="4953000" y="3543300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CC3300"/>
                </a:solidFill>
              </a:rPr>
              <a:t>MANAGEMENT CHE GUARDA ALLE PERSONE</a:t>
            </a:r>
          </a:p>
          <a:p>
            <a:endParaRPr lang="it-IT" sz="4800" b="1" i="1" dirty="0">
              <a:solidFill>
                <a:srgbClr val="CC3300"/>
              </a:solidFill>
            </a:endParaRPr>
          </a:p>
          <a:p>
            <a:r>
              <a:rPr lang="it-IT" sz="4800" b="1" i="1" dirty="0">
                <a:solidFill>
                  <a:srgbClr val="CC3300"/>
                </a:solidFill>
              </a:rPr>
              <a:t>Principi di Economia Civile e </a:t>
            </a:r>
          </a:p>
          <a:p>
            <a:r>
              <a:rPr lang="it-IT" sz="4800" b="1" i="1" dirty="0">
                <a:solidFill>
                  <a:srgbClr val="CC3300"/>
                </a:solidFill>
              </a:rPr>
              <a:t>Economia sociale per le 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F7416-C571-0104-0A30-4EF75BDF8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5D5C088-6CD8-96B5-DA50-32DBF7AFF9D8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30AB387-B046-CFE3-5DF9-5C4BB6820775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3CEEB92-6888-ECE2-1177-325BC952CC27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3FDAFFA-1058-F9CE-1C14-8D72EC97953E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DBC55AF-6734-F0D1-9A36-07BC3EF24721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9669B68-3116-4977-8E04-85F492E8659A}"/>
              </a:ext>
            </a:extLst>
          </p:cNvPr>
          <p:cNvSpPr txBox="1"/>
          <p:nvPr/>
        </p:nvSpPr>
        <p:spPr>
          <a:xfrm>
            <a:off x="4648200" y="3496895"/>
            <a:ext cx="10972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Vincenza Scaccabarozzi</a:t>
            </a:r>
            <a:r>
              <a:rPr lang="it-IT" sz="4800" b="1" dirty="0">
                <a:solidFill>
                  <a:srgbClr val="FF0000"/>
                </a:solidFill>
              </a:rPr>
              <a:t> </a:t>
            </a:r>
            <a:r>
              <a:rPr lang="it-IT" sz="2000" b="1" dirty="0">
                <a:solidFill>
                  <a:srgbClr val="CC3300"/>
                </a:solidFill>
              </a:rPr>
              <a:t>Direttore RSA Casa Gesù Maestro, COOP. OPERA Cinisello B., MI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Eliana Minelli </a:t>
            </a:r>
            <a:r>
              <a:rPr lang="it-IT" sz="2000" b="1" dirty="0">
                <a:solidFill>
                  <a:srgbClr val="CC3300"/>
                </a:solidFill>
              </a:rPr>
              <a:t>Professore associato di organizzazione, Università LIUC, Castellanza, VA</a:t>
            </a:r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800" b="1" dirty="0">
                <a:solidFill>
                  <a:srgbClr val="FF0000"/>
                </a:solidFill>
              </a:rPr>
              <a:t>Giuseppe </a:t>
            </a:r>
            <a:r>
              <a:rPr lang="it-IT" sz="2800" b="1" dirty="0" err="1">
                <a:solidFill>
                  <a:srgbClr val="FF0000"/>
                </a:solidFill>
              </a:rPr>
              <a:t>Guerini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000" b="1" dirty="0">
                <a:solidFill>
                  <a:srgbClr val="CC3300"/>
                </a:solidFill>
              </a:rPr>
              <a:t>Portavoce Economia Sociale al Comitato Economico Sociale EU di Bruxelles</a:t>
            </a:r>
            <a:endParaRPr lang="it-IT" sz="2000" b="1" dirty="0">
              <a:solidFill>
                <a:srgbClr val="FF0000"/>
              </a:solidFill>
            </a:endParaRPr>
          </a:p>
          <a:p>
            <a:pPr algn="ctr"/>
            <a:r>
              <a:rPr lang="it-IT" sz="2000" b="1" dirty="0">
                <a:solidFill>
                  <a:srgbClr val="CC3300"/>
                </a:solidFill>
              </a:rPr>
              <a:t>TESTIMONI: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Fabio Toso </a:t>
            </a:r>
            <a:r>
              <a:rPr lang="it-IT" sz="2000" b="1" dirty="0">
                <a:solidFill>
                  <a:srgbClr val="CC3300"/>
                </a:solidFill>
              </a:rPr>
              <a:t>Direttore generale, Fondazione OIC, Padova</a:t>
            </a:r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800" b="1" dirty="0">
                <a:solidFill>
                  <a:srgbClr val="FF0000"/>
                </a:solidFill>
              </a:rPr>
              <a:t>Luca Lodi </a:t>
            </a:r>
            <a:r>
              <a:rPr lang="it-IT" sz="2000" b="1" dirty="0">
                <a:solidFill>
                  <a:srgbClr val="CC3300"/>
                </a:solidFill>
              </a:rPr>
              <a:t>Referente servizio educativo, RSA S. Gaetano, Opera don Guanella, Sumirago, VA</a:t>
            </a:r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800" b="1" dirty="0">
                <a:solidFill>
                  <a:srgbClr val="FF0000"/>
                </a:solidFill>
              </a:rPr>
              <a:t>Tiziano Camnasio </a:t>
            </a:r>
            <a:r>
              <a:rPr lang="it-IT" sz="2000" b="1" dirty="0">
                <a:solidFill>
                  <a:srgbClr val="CC3300"/>
                </a:solidFill>
              </a:rPr>
              <a:t>Responsabile sanitario, RSA Casa Gesù Maestro, Cinisello B., MI</a:t>
            </a:r>
          </a:p>
        </p:txBody>
      </p:sp>
    </p:spTree>
    <p:extLst>
      <p:ext uri="{BB962C8B-B14F-4D97-AF65-F5344CB8AC3E}">
        <p14:creationId xmlns:p14="http://schemas.microsoft.com/office/powerpoint/2010/main" val="2624043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58F2E-4CEA-C9D8-8D85-5245E8C27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0FFCCB0-6314-901C-D20A-8E884A9CEC57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94690BC-35C1-7673-2B5D-25E4A5F34537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D238B81-85BF-9A5D-C202-D8CDC8B4906B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CD1AE13-48D4-6D6F-B4E3-D1F330E0014B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C5EBDA6-60ED-ACD9-246E-B77E987556EF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1AD945-C5E3-4FA4-947A-2CD551DBD4B7}"/>
              </a:ext>
            </a:extLst>
          </p:cNvPr>
          <p:cNvSpPr txBox="1"/>
          <p:nvPr/>
        </p:nvSpPr>
        <p:spPr>
          <a:xfrm>
            <a:off x="4572000" y="3543300"/>
            <a:ext cx="10287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CC3300"/>
                </a:solidFill>
              </a:rPr>
              <a:t>Manager</a:t>
            </a:r>
            <a:r>
              <a:rPr lang="it-IT" sz="3200" b="1" dirty="0">
                <a:solidFill>
                  <a:srgbClr val="CC3300"/>
                </a:solidFill>
              </a:rPr>
              <a:t>: </a:t>
            </a:r>
          </a:p>
          <a:p>
            <a:pPr algn="ctr"/>
            <a:r>
              <a:rPr lang="it-IT" sz="3200" b="1" dirty="0">
                <a:solidFill>
                  <a:srgbClr val="CC3300"/>
                </a:solidFill>
              </a:rPr>
              <a:t>chi, nell’ambito aziendale, persegue il cambiamento e lo sviluppo del proprio contesto e desidera apprendere, coinvolgendosi personalmente e responsabilmente, in una progettualità concreta e fattibile per la propria realtà.</a:t>
            </a:r>
          </a:p>
        </p:txBody>
      </p:sp>
    </p:spTree>
    <p:extLst>
      <p:ext uri="{BB962C8B-B14F-4D97-AF65-F5344CB8AC3E}">
        <p14:creationId xmlns:p14="http://schemas.microsoft.com/office/powerpoint/2010/main" val="424833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3F462-B070-45A7-CA80-E3CD38853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996AD4F-8C0E-AEBB-FB23-8436209A9E82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51A48D4-84FF-F61D-A0F4-0ABD84A0F6EA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9349825-3794-4F63-8411-40559A3AACA8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2F90389-0CBC-E261-1110-A5D825A1E370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6D32A0F-6B5B-563C-2F66-895512698452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AA8AD54-EA3A-4627-A0E1-6584751AD956}"/>
              </a:ext>
            </a:extLst>
          </p:cNvPr>
          <p:cNvSpPr/>
          <p:nvPr/>
        </p:nvSpPr>
        <p:spPr>
          <a:xfrm>
            <a:off x="4724400" y="3086100"/>
            <a:ext cx="9144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400" b="1" dirty="0">
                <a:solidFill>
                  <a:srgbClr val="CC3300"/>
                </a:solidFill>
              </a:rPr>
              <a:t>Economia Civile</a:t>
            </a:r>
            <a:r>
              <a:rPr lang="it-IT" sz="3200" b="1" dirty="0">
                <a:solidFill>
                  <a:srgbClr val="CC3300"/>
                </a:solidFill>
              </a:rPr>
              <a:t>: </a:t>
            </a:r>
          </a:p>
          <a:p>
            <a:r>
              <a:rPr lang="it-IT" sz="3200" b="1" dirty="0">
                <a:solidFill>
                  <a:srgbClr val="CC3300"/>
                </a:solidFill>
              </a:rPr>
              <a:t>un </a:t>
            </a:r>
            <a:r>
              <a:rPr lang="it-IT" sz="3200" b="1" i="1" dirty="0">
                <a:solidFill>
                  <a:srgbClr val="CC3300"/>
                </a:solidFill>
              </a:rPr>
              <a:t>paradigma</a:t>
            </a:r>
            <a:r>
              <a:rPr lang="it-IT" sz="3200" b="1" dirty="0">
                <a:solidFill>
                  <a:srgbClr val="CC3300"/>
                </a:solidFill>
              </a:rPr>
              <a:t> dell’economia di mercato che mette al centro la persona e la pubblica felicità, la gratuità, i beni relazionali, la solidarietà umana, la reciprocità, la fiducia, la sostenibilità ambientale, lo sviluppo equo, la giustizia sociale.</a:t>
            </a:r>
          </a:p>
          <a:p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4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053F5-CEE6-DE77-2ADF-C6A69004E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2D5A73-6822-27F0-DBDA-E960A548684D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AA2D2FB-02E8-F237-A8AD-F6615DA18E3C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783C006-1991-B625-B3D3-965A03356543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BE4C7B-40BB-B203-E6DF-CE5BE0993FDC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3759D2D-BF35-721B-40E1-1D9299CC4EAD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1C99B94-7E00-48AD-B3DA-496A52D4AAC9}"/>
              </a:ext>
            </a:extLst>
          </p:cNvPr>
          <p:cNvSpPr/>
          <p:nvPr/>
        </p:nvSpPr>
        <p:spPr>
          <a:xfrm>
            <a:off x="4343400" y="2628900"/>
            <a:ext cx="9144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400" b="1" dirty="0">
                <a:solidFill>
                  <a:srgbClr val="CC3300"/>
                </a:solidFill>
              </a:rPr>
              <a:t>Economia Sociale</a:t>
            </a:r>
            <a:r>
              <a:rPr lang="it-IT" sz="3200" b="1" dirty="0">
                <a:solidFill>
                  <a:srgbClr val="CC3300"/>
                </a:solidFill>
              </a:rPr>
              <a:t>: </a:t>
            </a:r>
          </a:p>
          <a:p>
            <a:r>
              <a:rPr lang="it-IT" sz="3200" b="1" dirty="0">
                <a:solidFill>
                  <a:srgbClr val="CC3300"/>
                </a:solidFill>
              </a:rPr>
              <a:t>è caratterizzata dalle attività di utilità sociale realizzate dalle organizzazioni, senza scopo di lucro, che nel loro agire sono mosse da principi quali la reciprocità e la democrazia con lo scopo di produrre beni e servizi, promuovendo il “bene comune” grazie alla capacità di coniugare la dimensione economica e imprenditoriale con quella di natura sociale.</a:t>
            </a:r>
          </a:p>
          <a:p>
            <a:r>
              <a:rPr lang="it-IT" dirty="0"/>
              <a:t> 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F4DAC-2F74-B7D0-3D0D-4A0ADD69D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399269-44C7-D57B-B4A7-3781C0A97EC0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6D875B-58F7-9780-A8EF-438841BE6D28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B4CD93E-81B4-DC06-C0C3-92C28B33831F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6F5827D-2DD1-A993-9A66-5D9F57B001D8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15CC167-FF5D-81D6-449A-B0DBFA684FB1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3BD79A8-1F23-4A8F-99A0-BE8CA3BCAB01}"/>
              </a:ext>
            </a:extLst>
          </p:cNvPr>
          <p:cNvSpPr/>
          <p:nvPr/>
        </p:nvSpPr>
        <p:spPr>
          <a:xfrm>
            <a:off x="4343400" y="2628900"/>
            <a:ext cx="9144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400" b="1" dirty="0">
                <a:solidFill>
                  <a:srgbClr val="CC3300"/>
                </a:solidFill>
              </a:rPr>
              <a:t>Management Civile e Sociale</a:t>
            </a:r>
            <a:r>
              <a:rPr lang="it-IT" sz="2800" b="1" dirty="0">
                <a:solidFill>
                  <a:srgbClr val="CC3300"/>
                </a:solidFill>
              </a:rPr>
              <a:t>: </a:t>
            </a:r>
          </a:p>
          <a:p>
            <a:r>
              <a:rPr lang="it-IT" sz="2800" b="1" dirty="0">
                <a:solidFill>
                  <a:srgbClr val="CC3300"/>
                </a:solidFill>
              </a:rPr>
              <a:t>è fondato su un’antropologia positiva che </a:t>
            </a:r>
          </a:p>
          <a:p>
            <a:r>
              <a:rPr lang="it-IT" sz="2800" b="1" dirty="0">
                <a:solidFill>
                  <a:srgbClr val="CC3300"/>
                </a:solidFill>
              </a:rPr>
              <a:t>riconosce il valore fondamentale:</a:t>
            </a:r>
          </a:p>
          <a:p>
            <a:r>
              <a:rPr lang="it-IT" sz="2800" b="1" dirty="0">
                <a:solidFill>
                  <a:srgbClr val="CC3300"/>
                </a:solidFill>
              </a:rPr>
              <a:t>dei beni relazionali, </a:t>
            </a:r>
          </a:p>
          <a:p>
            <a:r>
              <a:rPr lang="it-IT" sz="2800" b="1" dirty="0">
                <a:solidFill>
                  <a:srgbClr val="CC3300"/>
                </a:solidFill>
              </a:rPr>
              <a:t>della persona,</a:t>
            </a:r>
          </a:p>
          <a:p>
            <a:r>
              <a:rPr lang="it-IT" sz="2800" b="1" dirty="0">
                <a:solidFill>
                  <a:srgbClr val="CC3300"/>
                </a:solidFill>
              </a:rPr>
              <a:t>del benessere sociale condiviso. </a:t>
            </a:r>
          </a:p>
          <a:p>
            <a:r>
              <a:rPr lang="it-IT" sz="2800" b="1" dirty="0">
                <a:solidFill>
                  <a:srgbClr val="CC3300"/>
                </a:solidFill>
              </a:rPr>
              <a:t>E’:</a:t>
            </a:r>
          </a:p>
          <a:p>
            <a:r>
              <a:rPr lang="it-IT" sz="2800" b="1" dirty="0">
                <a:solidFill>
                  <a:srgbClr val="CC3300"/>
                </a:solidFill>
              </a:rPr>
              <a:t>capace di creare valore, </a:t>
            </a:r>
          </a:p>
          <a:p>
            <a:r>
              <a:rPr lang="it-IT" sz="2800" b="1" dirty="0">
                <a:solidFill>
                  <a:srgbClr val="CC3300"/>
                </a:solidFill>
              </a:rPr>
              <a:t>cercare senso </a:t>
            </a:r>
          </a:p>
          <a:p>
            <a:r>
              <a:rPr lang="it-IT" sz="2800" b="1" dirty="0">
                <a:solidFill>
                  <a:srgbClr val="CC3300"/>
                </a:solidFill>
              </a:rPr>
              <a:t>facilitare relazioni fondate sulla fiducia</a:t>
            </a:r>
          </a:p>
          <a:p>
            <a:r>
              <a:rPr lang="it-IT" sz="2800" b="1" dirty="0">
                <a:solidFill>
                  <a:srgbClr val="CC3300"/>
                </a:solidFill>
              </a:rPr>
              <a:t>dare vita a luoghi di vera accoglienza e crescita per tutti.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1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E2867-D623-4B92-A538-595E9927C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BE74B3E-D366-799F-D47A-6ACE6E134540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8A19013-13E6-38CC-37A2-ADF6031481DF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E2EE4A2-C49F-9E5A-08E8-F8A7471ECED4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E7C9FBE-5FEB-4182-F6EF-AF9A3CC47824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869B93B-4149-04F8-2542-5CF097EC6E45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75597D6-73E1-41E1-AEA3-7A5214BF3169}"/>
              </a:ext>
            </a:extLst>
          </p:cNvPr>
          <p:cNvSpPr/>
          <p:nvPr/>
        </p:nvSpPr>
        <p:spPr>
          <a:xfrm>
            <a:off x="4068417" y="1093162"/>
            <a:ext cx="11430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rgbClr val="CC3300"/>
                </a:solidFill>
              </a:rPr>
              <a:t>Sono «CIVILI» e «SOCIALI» le organizzazioni che:</a:t>
            </a:r>
            <a:r>
              <a:rPr lang="it-IT" sz="2800" b="1" dirty="0">
                <a:solidFill>
                  <a:srgbClr val="CC3300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6C1043-0693-42BF-8B63-DF728CB5227B}"/>
              </a:ext>
            </a:extLst>
          </p:cNvPr>
          <p:cNvSpPr/>
          <p:nvPr/>
        </p:nvSpPr>
        <p:spPr>
          <a:xfrm>
            <a:off x="4038600" y="2048655"/>
            <a:ext cx="11430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CC3300"/>
                </a:solidFill>
              </a:rPr>
              <a:t>mettono al centro le persone</a:t>
            </a:r>
          </a:p>
          <a:p>
            <a:pPr algn="ctr"/>
            <a:r>
              <a:rPr lang="it-IT" sz="2800" b="1" dirty="0">
                <a:solidFill>
                  <a:srgbClr val="CC3300"/>
                </a:solidFill>
              </a:rPr>
              <a:t> E</a:t>
            </a:r>
          </a:p>
          <a:p>
            <a:r>
              <a:rPr lang="it-IT" sz="2800" b="1" dirty="0">
                <a:solidFill>
                  <a:srgbClr val="CC3300"/>
                </a:solidFill>
              </a:rPr>
              <a:t>si sentono responsabili verso tutti.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3B10A7E-5A46-47E4-B6AF-A60E4B35C7F2}"/>
              </a:ext>
            </a:extLst>
          </p:cNvPr>
          <p:cNvSpPr/>
          <p:nvPr/>
        </p:nvSpPr>
        <p:spPr>
          <a:xfrm>
            <a:off x="4061791" y="3594806"/>
            <a:ext cx="11430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CC3300"/>
                </a:solidFill>
              </a:rPr>
              <a:t>Perseguono il bene comune</a:t>
            </a:r>
          </a:p>
          <a:p>
            <a:pPr algn="ctr"/>
            <a:r>
              <a:rPr lang="it-IT" sz="2800" b="1" dirty="0">
                <a:solidFill>
                  <a:srgbClr val="CC3300"/>
                </a:solidFill>
              </a:rPr>
              <a:t> E</a:t>
            </a:r>
          </a:p>
          <a:p>
            <a:r>
              <a:rPr lang="it-IT" sz="2800" b="1" dirty="0">
                <a:solidFill>
                  <a:srgbClr val="CC3300"/>
                </a:solidFill>
              </a:rPr>
              <a:t>si basano sulla gratuità.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4A1685C-32EC-4217-9573-7F7607170ACD}"/>
              </a:ext>
            </a:extLst>
          </p:cNvPr>
          <p:cNvSpPr/>
          <p:nvPr/>
        </p:nvSpPr>
        <p:spPr>
          <a:xfrm>
            <a:off x="4038600" y="5140957"/>
            <a:ext cx="11430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CC3300"/>
                </a:solidFill>
              </a:rPr>
              <a:t>Credono nella reciprocità</a:t>
            </a:r>
          </a:p>
          <a:p>
            <a:pPr algn="ctr"/>
            <a:r>
              <a:rPr lang="it-IT" sz="2800" b="1" dirty="0">
                <a:solidFill>
                  <a:srgbClr val="CC3300"/>
                </a:solidFill>
              </a:rPr>
              <a:t> E</a:t>
            </a:r>
          </a:p>
          <a:p>
            <a:r>
              <a:rPr lang="it-IT" sz="2800" b="1" dirty="0">
                <a:solidFill>
                  <a:srgbClr val="CC3300"/>
                </a:solidFill>
              </a:rPr>
              <a:t>producono un aumento dei beni relazionali.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D126CE2-BC81-401C-9B7C-5725085E2219}"/>
              </a:ext>
            </a:extLst>
          </p:cNvPr>
          <p:cNvSpPr/>
          <p:nvPr/>
        </p:nvSpPr>
        <p:spPr>
          <a:xfrm>
            <a:off x="4038600" y="6687108"/>
            <a:ext cx="11430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CC3300"/>
                </a:solidFill>
              </a:rPr>
              <a:t>Fanno nascere e alimentano la fiducia</a:t>
            </a:r>
          </a:p>
          <a:p>
            <a:pPr algn="ctr"/>
            <a:r>
              <a:rPr lang="it-IT" sz="2800" b="1" dirty="0">
                <a:solidFill>
                  <a:srgbClr val="CC3300"/>
                </a:solidFill>
              </a:rPr>
              <a:t> E</a:t>
            </a:r>
          </a:p>
          <a:p>
            <a:r>
              <a:rPr lang="it-IT" sz="2800" b="1" dirty="0">
                <a:solidFill>
                  <a:srgbClr val="CC3300"/>
                </a:solidFill>
              </a:rPr>
              <a:t>fanno emergere il «valore in più» che si crea.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FCE6B-9DEC-C9BD-0B5C-333AF9E8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CF9AA90-E97B-425F-57B7-7B10D3D4DDE8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4FAB754-CB10-7202-8765-6FB232C8D8AF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615188-72C8-6184-BD36-A2B709E454BE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BF2956C-3A99-2462-D536-89F7D01F51C7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3620CAE-399C-AEF7-ED8A-F52F11752A2F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D049224-ADB7-418B-9100-3C723E10092A}"/>
              </a:ext>
            </a:extLst>
          </p:cNvPr>
          <p:cNvSpPr/>
          <p:nvPr/>
        </p:nvSpPr>
        <p:spPr>
          <a:xfrm>
            <a:off x="4068417" y="1093162"/>
            <a:ext cx="11430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rgbClr val="CC3300"/>
                </a:solidFill>
              </a:rPr>
              <a:t>IN SINTESI:</a:t>
            </a:r>
            <a:r>
              <a:rPr lang="it-IT" sz="2800" b="1" dirty="0">
                <a:solidFill>
                  <a:srgbClr val="CC3300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07277BB-482E-4B3C-BB24-491A672133B8}"/>
              </a:ext>
            </a:extLst>
          </p:cNvPr>
          <p:cNvSpPr/>
          <p:nvPr/>
        </p:nvSpPr>
        <p:spPr>
          <a:xfrm>
            <a:off x="3913060" y="2552700"/>
            <a:ext cx="11430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CC3300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0AF63CF-2540-42F7-9039-38D8C576A186}"/>
              </a:ext>
            </a:extLst>
          </p:cNvPr>
          <p:cNvSpPr/>
          <p:nvPr/>
        </p:nvSpPr>
        <p:spPr>
          <a:xfrm>
            <a:off x="4068417" y="2429589"/>
            <a:ext cx="11430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rgbClr val="CC3300"/>
                </a:solidFill>
              </a:rPr>
              <a:t>ricercano il senso del lavoro, unico vero «motore» </a:t>
            </a:r>
            <a:r>
              <a:rPr lang="it-IT" sz="2800" b="1" dirty="0">
                <a:solidFill>
                  <a:srgbClr val="CC3300"/>
                </a:solidFill>
              </a:rPr>
              <a:t> </a:t>
            </a:r>
            <a:r>
              <a:rPr lang="it-IT" sz="4400" b="1" dirty="0">
                <a:solidFill>
                  <a:srgbClr val="CC3300"/>
                </a:solidFill>
              </a:rPr>
              <a:t>verso il vero benessere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A3B6B4A-EA70-4235-BDE9-B6A7986FCE2D}"/>
              </a:ext>
            </a:extLst>
          </p:cNvPr>
          <p:cNvSpPr/>
          <p:nvPr/>
        </p:nvSpPr>
        <p:spPr>
          <a:xfrm>
            <a:off x="4068417" y="4185883"/>
            <a:ext cx="11430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rgbClr val="CC3300"/>
                </a:solidFill>
              </a:rPr>
              <a:t>intendono gli esseri umani come persona «INTEGRALE»     e non come </a:t>
            </a:r>
          </a:p>
          <a:p>
            <a:r>
              <a:rPr lang="it-IT" sz="4400" b="1" dirty="0">
                <a:solidFill>
                  <a:srgbClr val="CC3300"/>
                </a:solidFill>
              </a:rPr>
              <a:t>«HOMO EOCONUMICUS»</a:t>
            </a:r>
            <a:r>
              <a:rPr lang="it-IT" sz="2800" b="1" dirty="0">
                <a:solidFill>
                  <a:srgbClr val="CC3300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5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652</Words>
  <Application>Microsoft Office PowerPoint</Application>
  <PresentationFormat>Personalizzato</PresentationFormat>
  <Paragraphs>86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Tenez Test Bold</vt:lpstr>
      <vt:lpstr>Calibri</vt:lpstr>
      <vt:lpstr>Brittany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Testo del paragrafo</dc:title>
  <dc:creator>Giulia</dc:creator>
  <cp:lastModifiedBy>Giulia Dapero Editrice Dapero</cp:lastModifiedBy>
  <cp:revision>14</cp:revision>
  <dcterms:created xsi:type="dcterms:W3CDTF">2006-08-16T00:00:00Z</dcterms:created>
  <dcterms:modified xsi:type="dcterms:W3CDTF">2025-03-26T14:19:53Z</dcterms:modified>
  <dc:identifier>DAGhcAb44og</dc:identifier>
</cp:coreProperties>
</file>