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07449F-14B4-468B-ABDE-2D541CF6BFEB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25230D-FEDC-47A5-81BF-2F90890D7372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246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638A4B-A918-46B0-9D12-03032BD2D5F1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2F4DE2-E93F-49D7-98CF-A5C4F547681E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62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C0549-73D1-4EFE-B8AC-53C78FBADA13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3F169F-9AE3-40B1-8350-9554512A23EE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250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DF7576-45D7-415B-ABE6-86F41417BB86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48B6B8-7395-4848-9A45-6C261E02ED40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14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1F815-8A8E-4820-9D2A-CBB7F83F7FD6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01A15B-5857-468C-8F24-1E1725FA9B7A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21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9C7C96-4EFE-4BC3-8281-0F7610980A45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753F77-4A3C-4826-8E50-2C5B22D74F10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7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866432-DC5A-44B2-B948-C08E05D12CC7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5C04E1-073C-44AC-95C2-9EE6BC8EF87A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1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D961DA-C07E-4461-B2A8-872850336856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EC3875-91C1-416A-A271-E8BE7B96C254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46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F65A00-488C-4079-A0CA-0B8D3A5B7404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B67331-5CE1-45AC-B05C-D0CC67B01060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1345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AD84CB-1B64-4A9D-AFF2-0D3ECF5661B4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046FF8-8608-4592-B1A0-6C780BA56EC3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88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8A85E2-A33D-4DD7-9775-4E14470C50AD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C2663C-DFF5-4ABC-BF49-F7A1BED322E2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9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Segnaposto testo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80C927-ABCC-4D75-B59F-4190ABF9CC45}" type="datetime1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13/06/2024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FondazioneCARISMA_NucleiAlzheimer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F97F10-8438-4261-9AD4-92CB002ED482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057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 noChangeArrowheads="1"/>
          </p:cNvSpPr>
          <p:nvPr>
            <p:ph type="ctrTitle"/>
          </p:nvPr>
        </p:nvSpPr>
        <p:spPr>
          <a:xfrm>
            <a:off x="1524000" y="2278062"/>
            <a:ext cx="9144000" cy="2967037"/>
          </a:xfrm>
        </p:spPr>
        <p:txBody>
          <a:bodyPr/>
          <a:lstStyle/>
          <a:p>
            <a:pPr eaLnBrk="1" hangingPunct="1"/>
            <a:br>
              <a:rPr lang="it-IT" altLang="it-IT" i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br>
              <a:rPr lang="it-IT" altLang="it-IT" i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br>
              <a:rPr lang="it-IT" altLang="it-IT" i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i="1" dirty="0">
                <a:solidFill>
                  <a:srgbClr val="002060"/>
                </a:solidFill>
                <a:latin typeface="Comic Sans MS" panose="030F0702030302020204" pitchFamily="66" charset="0"/>
              </a:rPr>
              <a:t>La testimonianza di una "Residenza per anziani gentile"</a:t>
            </a:r>
            <a:br>
              <a:rPr lang="it-IT" altLang="it-IT" i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it-IT" altLang="it-IT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5" name="Segnaposto piè di pagina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993900" y="6240463"/>
            <a:ext cx="10198100" cy="669925"/>
          </a:xfrm>
          <a:solidFill>
            <a:srgbClr val="00206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Conteniamo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la contenzione per liberare la vita possibile in Residenza per Anziani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3076" name="Immagin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8701"/>
            <a:ext cx="223837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54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 noChangeArrowheads="1"/>
          </p:cNvSpPr>
          <p:nvPr>
            <p:ph type="title"/>
          </p:nvPr>
        </p:nvSpPr>
        <p:spPr>
          <a:xfrm>
            <a:off x="685800" y="297655"/>
            <a:ext cx="10515600" cy="1325563"/>
          </a:xfrm>
        </p:spPr>
        <p:txBody>
          <a:bodyPr/>
          <a:lstStyle/>
          <a:p>
            <a:pPr algn="ctr" eaLnBrk="1" hangingPunct="1"/>
            <a:r>
              <a:rPr lang="it-IT" altLang="it-IT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La relazione è tempo di cura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435100" y="3286125"/>
            <a:ext cx="5613400" cy="2454275"/>
          </a:xfrm>
        </p:spPr>
        <p:txBody>
          <a:bodyPr/>
          <a:lstStyle/>
          <a:p>
            <a:r>
              <a:rPr lang="it-IT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Contatto delicato</a:t>
            </a:r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, rispettando spazi e tempi dell’altro</a:t>
            </a:r>
          </a:p>
          <a:p>
            <a:r>
              <a:rPr lang="it-IT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Ascolto empatico</a:t>
            </a:r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, rispecchiando le emozioni (gesti non verbali)</a:t>
            </a:r>
          </a:p>
          <a:p>
            <a:r>
              <a:rPr lang="it-IT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Scelta accurata </a:t>
            </a:r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di parole (frasi brevi e linguaggio chiaro) </a:t>
            </a:r>
          </a:p>
        </p:txBody>
      </p:sp>
      <p:sp>
        <p:nvSpPr>
          <p:cNvPr id="3075" name="Segnaposto piè di pagina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905000" y="6356350"/>
            <a:ext cx="10287000" cy="501650"/>
          </a:xfrm>
          <a:solidFill>
            <a:srgbClr val="00206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000" dirty="0">
                <a:solidFill>
                  <a:prstClr val="white"/>
                </a:solidFill>
                <a:latin typeface="Comic Sans MS" panose="030F0702030302020204" pitchFamily="66" charset="0"/>
              </a:rPr>
              <a:t>Siamo una Residenza per anziani gentile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3076" name="Immagin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6313"/>
            <a:ext cx="223837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metto 4 3"/>
          <p:cNvSpPr/>
          <p:nvPr/>
        </p:nvSpPr>
        <p:spPr>
          <a:xfrm>
            <a:off x="7251700" y="1617662"/>
            <a:ext cx="3581400" cy="2895600"/>
          </a:xfrm>
          <a:prstGeom prst="cloudCallout">
            <a:avLst>
              <a:gd name="adj1" fmla="val -50715"/>
              <a:gd name="adj2" fmla="val 7303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Abbiamo cura delle</a:t>
            </a:r>
          </a:p>
          <a:p>
            <a:pPr algn="ctr"/>
            <a:r>
              <a:rPr lang="it-IT" sz="1400" dirty="0"/>
              <a:t> </a:t>
            </a:r>
            <a:r>
              <a:rPr lang="it-IT" sz="4800" b="1" dirty="0">
                <a:solidFill>
                  <a:srgbClr val="002060"/>
                </a:solidFill>
                <a:ea typeface="+mj-ea"/>
                <a:cs typeface="+mj-cs"/>
              </a:rPr>
              <a:t>PAROLE</a:t>
            </a:r>
            <a:r>
              <a:rPr lang="it-IT" sz="4800" b="1" dirty="0">
                <a:solidFill>
                  <a:srgbClr val="002060"/>
                </a:solidFill>
              </a:rPr>
              <a:t> </a:t>
            </a:r>
            <a:endParaRPr lang="it-IT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571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 noChangeArrowheads="1"/>
          </p:cNvSpPr>
          <p:nvPr>
            <p:ph type="title"/>
          </p:nvPr>
        </p:nvSpPr>
        <p:spPr>
          <a:xfrm>
            <a:off x="685800" y="297655"/>
            <a:ext cx="10515600" cy="1325563"/>
          </a:xfrm>
        </p:spPr>
        <p:txBody>
          <a:bodyPr/>
          <a:lstStyle/>
          <a:p>
            <a:pPr algn="ctr" eaLnBrk="1" hangingPunct="1"/>
            <a:r>
              <a:rPr lang="it-IT" altLang="it-IT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La bellezza è terapeutica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43000" y="3286125"/>
            <a:ext cx="5905500" cy="2454275"/>
          </a:xfrm>
        </p:spPr>
        <p:txBody>
          <a:bodyPr/>
          <a:lstStyle/>
          <a:p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Creazione di </a:t>
            </a:r>
            <a:r>
              <a:rPr lang="it-IT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spazi</a:t>
            </a:r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 comuni </a:t>
            </a:r>
            <a:r>
              <a:rPr lang="it-IT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luminosi</a:t>
            </a:r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, confortevoli e funzionali, pensati per favorire l'interazione sociale e il benessere dei residenti.</a:t>
            </a:r>
          </a:p>
          <a:p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Personalizzazione degli ambienti individuali con </a:t>
            </a:r>
            <a:r>
              <a:rPr lang="it-IT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oggetti personali.</a:t>
            </a:r>
          </a:p>
        </p:txBody>
      </p:sp>
      <p:sp>
        <p:nvSpPr>
          <p:cNvPr id="3075" name="Segnaposto piè di pagina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905000" y="6356350"/>
            <a:ext cx="10287000" cy="501650"/>
          </a:xfrm>
          <a:solidFill>
            <a:srgbClr val="00206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000" dirty="0">
                <a:solidFill>
                  <a:prstClr val="white"/>
                </a:solidFill>
                <a:latin typeface="Comic Sans MS" panose="030F0702030302020204" pitchFamily="66" charset="0"/>
              </a:rPr>
              <a:t>Siamo una Residenza per anziani gentile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3076" name="Immagin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6313"/>
            <a:ext cx="223837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metto 4 3"/>
          <p:cNvSpPr/>
          <p:nvPr/>
        </p:nvSpPr>
        <p:spPr>
          <a:xfrm>
            <a:off x="7251700" y="1617662"/>
            <a:ext cx="3581400" cy="2895600"/>
          </a:xfrm>
          <a:prstGeom prst="cloudCallout">
            <a:avLst>
              <a:gd name="adj1" fmla="val -50715"/>
              <a:gd name="adj2" fmla="val 7303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Abbiamo cura dell’</a:t>
            </a:r>
          </a:p>
          <a:p>
            <a:pPr algn="ctr"/>
            <a:r>
              <a:rPr lang="it-IT" sz="3600" b="1" dirty="0">
                <a:solidFill>
                  <a:srgbClr val="002060"/>
                </a:solidFill>
                <a:ea typeface="+mj-ea"/>
                <a:cs typeface="+mj-cs"/>
              </a:rPr>
              <a:t>AMBIENTE</a:t>
            </a:r>
          </a:p>
        </p:txBody>
      </p:sp>
    </p:spTree>
    <p:extLst>
      <p:ext uri="{BB962C8B-B14F-4D97-AF65-F5344CB8AC3E}">
        <p14:creationId xmlns:p14="http://schemas.microsoft.com/office/powerpoint/2010/main" val="308224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 noChangeArrowheads="1"/>
          </p:cNvSpPr>
          <p:nvPr>
            <p:ph type="title"/>
          </p:nvPr>
        </p:nvSpPr>
        <p:spPr>
          <a:xfrm>
            <a:off x="685800" y="297655"/>
            <a:ext cx="10515600" cy="1325563"/>
          </a:xfrm>
        </p:spPr>
        <p:txBody>
          <a:bodyPr/>
          <a:lstStyle/>
          <a:p>
            <a:pPr algn="ctr" eaLnBrk="1" hangingPunct="1"/>
            <a:r>
              <a:rPr lang="it-IT" altLang="it-IT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La relazione è tempo di cura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143000" y="2980531"/>
            <a:ext cx="5905500" cy="2899569"/>
          </a:xfrm>
        </p:spPr>
        <p:txBody>
          <a:bodyPr/>
          <a:lstStyle/>
          <a:p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Abbiamo un’equipe di cura che contrasta l’</a:t>
            </a:r>
            <a:r>
              <a:rPr lang="it-IT" sz="2400" b="1" dirty="0" err="1">
                <a:solidFill>
                  <a:schemeClr val="dk1"/>
                </a:solidFill>
                <a:latin typeface="Comic Sans MS" panose="030F0702030302020204" pitchFamily="66" charset="0"/>
              </a:rPr>
              <a:t>infantilizzazione</a:t>
            </a:r>
            <a:r>
              <a:rPr lang="it-IT" sz="2400" dirty="0">
                <a:solidFill>
                  <a:schemeClr val="dk1"/>
                </a:solidFill>
                <a:latin typeface="Comic Sans MS" panose="030F0702030302020204" pitchFamily="66" charset="0"/>
              </a:rPr>
              <a:t> nella quotidianità, attraverso </a:t>
            </a:r>
            <a:r>
              <a:rPr lang="it-IT" sz="2400" b="1" dirty="0">
                <a:solidFill>
                  <a:schemeClr val="dk1"/>
                </a:solidFill>
                <a:latin typeface="Comic Sans MS" panose="030F0702030302020204" pitchFamily="66" charset="0"/>
              </a:rPr>
              <a:t>attività significative:</a:t>
            </a:r>
          </a:p>
          <a:p>
            <a:r>
              <a:rPr lang="it-IT" sz="2000" dirty="0">
                <a:solidFill>
                  <a:schemeClr val="dk1"/>
                </a:solidFill>
                <a:latin typeface="Comic Sans MS" panose="030F0702030302020204" pitchFamily="66" charset="0"/>
              </a:rPr>
              <a:t>BAGNO MULTISENSORIALE</a:t>
            </a:r>
          </a:p>
          <a:p>
            <a:r>
              <a:rPr lang="it-IT" sz="2000" dirty="0">
                <a:solidFill>
                  <a:schemeClr val="dk1"/>
                </a:solidFill>
                <a:latin typeface="Comic Sans MS" panose="030F0702030302020204" pitchFamily="66" charset="0"/>
              </a:rPr>
              <a:t>CURA DEL SÉ</a:t>
            </a:r>
          </a:p>
          <a:p>
            <a:r>
              <a:rPr lang="it-IT" sz="2000" dirty="0">
                <a:solidFill>
                  <a:schemeClr val="dk1"/>
                </a:solidFill>
                <a:latin typeface="Comic Sans MS" panose="030F0702030302020204" pitchFamily="66" charset="0"/>
              </a:rPr>
              <a:t>ATTIVITÀ DOMESTICO ALBERGHIERE.</a:t>
            </a:r>
          </a:p>
        </p:txBody>
      </p:sp>
      <p:sp>
        <p:nvSpPr>
          <p:cNvPr id="3075" name="Segnaposto piè di pagina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905000" y="6356350"/>
            <a:ext cx="10287000" cy="501650"/>
          </a:xfrm>
          <a:solidFill>
            <a:srgbClr val="00206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000" dirty="0">
                <a:solidFill>
                  <a:prstClr val="white"/>
                </a:solidFill>
                <a:latin typeface="Comic Sans MS" panose="030F0702030302020204" pitchFamily="66" charset="0"/>
              </a:rPr>
              <a:t>Siamo una Residenza per anziani gentile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3076" name="Immagin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6313"/>
            <a:ext cx="223837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metto 4 3"/>
          <p:cNvSpPr/>
          <p:nvPr/>
        </p:nvSpPr>
        <p:spPr>
          <a:xfrm>
            <a:off x="7251700" y="1617662"/>
            <a:ext cx="3581400" cy="2895600"/>
          </a:xfrm>
          <a:prstGeom prst="cloudCallout">
            <a:avLst>
              <a:gd name="adj1" fmla="val -50715"/>
              <a:gd name="adj2" fmla="val 7303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Abbiamo cura dei</a:t>
            </a:r>
          </a:p>
          <a:p>
            <a:pPr algn="ctr"/>
            <a:r>
              <a:rPr lang="it-IT" sz="3600" b="1" dirty="0">
                <a:solidFill>
                  <a:srgbClr val="002060"/>
                </a:solidFill>
                <a:ea typeface="+mj-ea"/>
                <a:cs typeface="+mj-cs"/>
              </a:rPr>
              <a:t>GESTI</a:t>
            </a:r>
          </a:p>
        </p:txBody>
      </p:sp>
    </p:spTree>
    <p:extLst>
      <p:ext uri="{BB962C8B-B14F-4D97-AF65-F5344CB8AC3E}">
        <p14:creationId xmlns:p14="http://schemas.microsoft.com/office/powerpoint/2010/main" val="707617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 noChangeArrowheads="1"/>
          </p:cNvSpPr>
          <p:nvPr>
            <p:ph type="title"/>
          </p:nvPr>
        </p:nvSpPr>
        <p:spPr>
          <a:xfrm>
            <a:off x="685800" y="297655"/>
            <a:ext cx="10515600" cy="1325563"/>
          </a:xfrm>
        </p:spPr>
        <p:txBody>
          <a:bodyPr/>
          <a:lstStyle/>
          <a:p>
            <a:pPr algn="ctr" eaLnBrk="1" hangingPunct="1"/>
            <a:r>
              <a:rPr lang="it-IT" altLang="it-IT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Non solo bisogni, anche desideri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016000" y="4513262"/>
            <a:ext cx="5905500" cy="842169"/>
          </a:xfrm>
        </p:spPr>
        <p:txBody>
          <a:bodyPr/>
          <a:lstStyle/>
          <a:p>
            <a:pPr algn="ctr"/>
            <a:r>
              <a:rPr lang="it-IT" sz="3600" dirty="0">
                <a:solidFill>
                  <a:schemeClr val="dk1"/>
                </a:solidFill>
                <a:latin typeface="Comic Sans MS" panose="030F0702030302020204" pitchFamily="66" charset="0"/>
              </a:rPr>
              <a:t>La storia del signor Paolo</a:t>
            </a:r>
            <a:endParaRPr lang="it-IT" sz="3200" dirty="0">
              <a:solidFill>
                <a:schemeClr val="dk1"/>
              </a:solidFill>
              <a:latin typeface="Comic Sans MS" panose="030F0702030302020204" pitchFamily="66" charset="0"/>
            </a:endParaRPr>
          </a:p>
        </p:txBody>
      </p:sp>
      <p:sp>
        <p:nvSpPr>
          <p:cNvPr id="3075" name="Segnaposto piè di pagina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905000" y="6356350"/>
            <a:ext cx="10287000" cy="501650"/>
          </a:xfrm>
          <a:solidFill>
            <a:srgbClr val="00206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000" dirty="0">
                <a:solidFill>
                  <a:prstClr val="white"/>
                </a:solidFill>
                <a:latin typeface="Comic Sans MS" panose="030F0702030302020204" pitchFamily="66" charset="0"/>
              </a:rPr>
              <a:t>Siamo una Residenza per anziani gentile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3076" name="Immagin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6313"/>
            <a:ext cx="223837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metto 4 3"/>
          <p:cNvSpPr/>
          <p:nvPr/>
        </p:nvSpPr>
        <p:spPr>
          <a:xfrm>
            <a:off x="7251700" y="1617662"/>
            <a:ext cx="3581400" cy="2895600"/>
          </a:xfrm>
          <a:prstGeom prst="cloudCallout">
            <a:avLst>
              <a:gd name="adj1" fmla="val -50715"/>
              <a:gd name="adj2" fmla="val 7303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Abbiamo cura dei</a:t>
            </a:r>
          </a:p>
          <a:p>
            <a:pPr algn="ctr"/>
            <a:r>
              <a:rPr lang="it-IT" sz="3600" b="1" dirty="0">
                <a:solidFill>
                  <a:srgbClr val="002060"/>
                </a:solidFill>
                <a:ea typeface="+mj-ea"/>
                <a:cs typeface="+mj-cs"/>
              </a:rPr>
              <a:t>DESIDERI</a:t>
            </a:r>
          </a:p>
        </p:txBody>
      </p:sp>
    </p:spTree>
    <p:extLst>
      <p:ext uri="{BB962C8B-B14F-4D97-AF65-F5344CB8AC3E}">
        <p14:creationId xmlns:p14="http://schemas.microsoft.com/office/powerpoint/2010/main" val="31154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egnaposto piè di pagina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905000" y="6356350"/>
            <a:ext cx="10287000" cy="501650"/>
          </a:xfrm>
          <a:solidFill>
            <a:srgbClr val="00206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000" dirty="0">
                <a:solidFill>
                  <a:prstClr val="white"/>
                </a:solidFill>
                <a:latin typeface="Comic Sans MS" panose="030F0702030302020204" pitchFamily="66" charset="0"/>
              </a:rPr>
              <a:t>Siamo una Residenza per anziani gentile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3076" name="Immagin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6313"/>
            <a:ext cx="223837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umetto 4 3"/>
          <p:cNvSpPr/>
          <p:nvPr/>
        </p:nvSpPr>
        <p:spPr>
          <a:xfrm>
            <a:off x="1816100" y="1435895"/>
            <a:ext cx="8254999" cy="3593305"/>
          </a:xfrm>
          <a:prstGeom prst="cloudCallout">
            <a:avLst>
              <a:gd name="adj1" fmla="val -50715"/>
              <a:gd name="adj2" fmla="val 7303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Diventare una RSA Gentile è un percorso impegnativo ma gratificante che richiede il coinvolgimento attivo di tutto il team. Attraverso la formazione, la sensibilizzazione, la collaborazione e l'impegno quotidiano, è possibile creare un ambiente di cura più umano, accogliente e centrato sui bisogni individuali di ogni Persona.</a:t>
            </a:r>
          </a:p>
          <a:p>
            <a:pPr algn="ctr"/>
            <a:endParaRPr lang="it-IT" sz="3600" b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sp>
        <p:nvSpPr>
          <p:cNvPr id="9" name="Titolo 1"/>
          <p:cNvSpPr>
            <a:spLocks noGrp="1" noChangeArrowheads="1"/>
          </p:cNvSpPr>
          <p:nvPr>
            <p:ph type="title"/>
          </p:nvPr>
        </p:nvSpPr>
        <p:spPr>
          <a:xfrm>
            <a:off x="685800" y="297655"/>
            <a:ext cx="10515600" cy="1325563"/>
          </a:xfrm>
        </p:spPr>
        <p:txBody>
          <a:bodyPr/>
          <a:lstStyle/>
          <a:p>
            <a:pPr algn="ctr" eaLnBrk="1" hangingPunct="1"/>
            <a:r>
              <a:rPr lang="it-IT" altLang="it-IT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In continua evoluzione…</a:t>
            </a:r>
          </a:p>
        </p:txBody>
      </p:sp>
    </p:spTree>
    <p:extLst>
      <p:ext uri="{BB962C8B-B14F-4D97-AF65-F5344CB8AC3E}">
        <p14:creationId xmlns:p14="http://schemas.microsoft.com/office/powerpoint/2010/main" val="377264166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240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1_Tema di Office</vt:lpstr>
      <vt:lpstr>   La testimonianza di una "Residenza per anziani gentile" </vt:lpstr>
      <vt:lpstr>La relazione è tempo di cura</vt:lpstr>
      <vt:lpstr>La bellezza è terapeutica</vt:lpstr>
      <vt:lpstr>La relazione è tempo di cura</vt:lpstr>
      <vt:lpstr>Non solo bisogni, anche desideri</vt:lpstr>
      <vt:lpstr>In continua evoluzione…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manifesto della RSA gentile in pratica</dc:title>
  <dc:creator>A2 Educatori</dc:creator>
  <cp:lastModifiedBy>utente</cp:lastModifiedBy>
  <cp:revision>17</cp:revision>
  <dcterms:created xsi:type="dcterms:W3CDTF">2024-06-11T08:43:47Z</dcterms:created>
  <dcterms:modified xsi:type="dcterms:W3CDTF">2024-06-13T13:54:59Z</dcterms:modified>
</cp:coreProperties>
</file>