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apey" panose="020B0604020202020204" charset="0"/>
      <p:regular r:id="rId20"/>
    </p:embeddedFont>
    <p:embeddedFont>
      <p:font typeface="Arapey Bold" panose="020B0604020202020204" charset="0"/>
      <p:regular r:id="rId21"/>
    </p:embeddedFont>
    <p:embeddedFont>
      <p:font typeface="Cabin Sketch Bold" panose="020B0604020202020204" charset="0"/>
      <p:regular r:id="rId22"/>
    </p:embeddedFont>
    <p:embeddedFont>
      <p:font typeface="Economica Bold" panose="020B0604020202020204" charset="0"/>
      <p:regular r:id="rId23"/>
    </p:embeddedFont>
    <p:embeddedFont>
      <p:font typeface="Inter" panose="020B0604020202020204" charset="0"/>
      <p:regular r:id="rId24"/>
    </p:embeddedFont>
    <p:embeddedFont>
      <p:font typeface="League Spartan" panose="020B0604020202020204" charset="0"/>
      <p:regular r:id="rId25"/>
    </p:embeddedFont>
    <p:embeddedFont>
      <p:font typeface="Open Sans Bold" panose="020B0604020202020204" charset="0"/>
      <p:regular r:id="rId26"/>
    </p:embeddedFont>
    <p:embeddedFont>
      <p:font typeface="Source Serif Pro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69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sv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5" Type="http://schemas.openxmlformats.org/officeDocument/2006/relationships/image" Target="../media/image74.svg"/><Relationship Id="rId2" Type="http://schemas.openxmlformats.org/officeDocument/2006/relationships/image" Target="../media/image51.jpeg"/><Relationship Id="rId16" Type="http://schemas.openxmlformats.org/officeDocument/2006/relationships/image" Target="../media/image65.sv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svg"/><Relationship Id="rId19" Type="http://schemas.openxmlformats.org/officeDocument/2006/relationships/image" Target="../media/image68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Relationship Id="rId22" Type="http://schemas.openxmlformats.org/officeDocument/2006/relationships/image" Target="../media/image71.png"/><Relationship Id="rId27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16" b="-3966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 rot="-1874745">
            <a:off x="-2570026" y="-2215521"/>
            <a:ext cx="5657850" cy="56578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>
            <a:off x="405255" y="910024"/>
            <a:ext cx="4083236" cy="2804673"/>
          </a:xfrm>
          <a:custGeom>
            <a:avLst/>
            <a:gdLst/>
            <a:ahLst/>
            <a:cxnLst/>
            <a:rect l="l" t="t" r="r" b="b"/>
            <a:pathLst>
              <a:path w="4083236" h="2804673">
                <a:moveTo>
                  <a:pt x="0" y="0"/>
                </a:moveTo>
                <a:lnTo>
                  <a:pt x="4083236" y="0"/>
                </a:lnTo>
                <a:lnTo>
                  <a:pt x="4083236" y="2804673"/>
                </a:lnTo>
                <a:lnTo>
                  <a:pt x="0" y="2804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0821842" y="1028700"/>
            <a:ext cx="7694132" cy="7001424"/>
          </a:xfrm>
          <a:custGeom>
            <a:avLst/>
            <a:gdLst/>
            <a:ahLst/>
            <a:cxnLst/>
            <a:rect l="l" t="t" r="r" b="b"/>
            <a:pathLst>
              <a:path w="7694132" h="7001424">
                <a:moveTo>
                  <a:pt x="0" y="0"/>
                </a:moveTo>
                <a:lnTo>
                  <a:pt x="7694132" y="0"/>
                </a:lnTo>
                <a:lnTo>
                  <a:pt x="7694132" y="7001424"/>
                </a:lnTo>
                <a:lnTo>
                  <a:pt x="0" y="70014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632" t="-22839" b="-2950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 rot="-4956587" flipH="1">
            <a:off x="127082" y="6432026"/>
            <a:ext cx="4244400" cy="3348597"/>
          </a:xfrm>
          <a:custGeom>
            <a:avLst/>
            <a:gdLst/>
            <a:ahLst/>
            <a:cxnLst/>
            <a:rect l="l" t="t" r="r" b="b"/>
            <a:pathLst>
              <a:path w="4244400" h="3348597">
                <a:moveTo>
                  <a:pt x="4244400" y="0"/>
                </a:moveTo>
                <a:lnTo>
                  <a:pt x="0" y="0"/>
                </a:lnTo>
                <a:lnTo>
                  <a:pt x="0" y="3348596"/>
                </a:lnTo>
                <a:lnTo>
                  <a:pt x="4244400" y="3348596"/>
                </a:lnTo>
                <a:lnTo>
                  <a:pt x="4244400" y="0"/>
                </a:lnTo>
                <a:close/>
              </a:path>
            </a:pathLst>
          </a:custGeom>
          <a:blipFill>
            <a:blip r:embed="rId5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63132" y="4746599"/>
            <a:ext cx="5763497" cy="76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</a:pPr>
            <a:r>
              <a:rPr lang="en-US" sz="2291" spc="274">
                <a:solidFill>
                  <a:srgbClr val="FFFFFF"/>
                </a:solidFill>
                <a:latin typeface="Inter"/>
              </a:rPr>
              <a:t>giorno settembre 2021</a:t>
            </a:r>
          </a:p>
          <a:p>
            <a:pPr algn="ctr">
              <a:lnSpc>
                <a:spcPts val="3093"/>
              </a:lnSpc>
            </a:pPr>
            <a:r>
              <a:rPr lang="en-US" sz="2291" spc="274">
                <a:solidFill>
                  <a:srgbClr val="FFFFFF"/>
                </a:solidFill>
                <a:latin typeface="Inter"/>
              </a:rPr>
              <a:t>luogo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156686" y="1246387"/>
            <a:ext cx="6505998" cy="650599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61" r="-2506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33215" y="4936644"/>
            <a:ext cx="3326785" cy="17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endParaRPr/>
          </a:p>
        </p:txBody>
      </p:sp>
      <p:grpSp>
        <p:nvGrpSpPr>
          <p:cNvPr id="20" name="Group 20"/>
          <p:cNvGrpSpPr/>
          <p:nvPr/>
        </p:nvGrpSpPr>
        <p:grpSpPr>
          <a:xfrm>
            <a:off x="14347064" y="8766196"/>
            <a:ext cx="3488075" cy="984208"/>
            <a:chOff x="0" y="0"/>
            <a:chExt cx="4650766" cy="1312278"/>
          </a:xfrm>
        </p:grpSpPr>
        <p:sp>
          <p:nvSpPr>
            <p:cNvPr id="21" name="TextBox 21"/>
            <p:cNvSpPr txBox="1"/>
            <p:nvPr/>
          </p:nvSpPr>
          <p:spPr>
            <a:xfrm>
              <a:off x="340829" y="57150"/>
              <a:ext cx="3969108" cy="468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4"/>
                </a:lnSpc>
              </a:pPr>
              <a:r>
                <a:rPr lang="en-US" sz="2598">
                  <a:solidFill>
                    <a:srgbClr val="000000"/>
                  </a:solidFill>
                  <a:latin typeface="Economica Bold"/>
                </a:rPr>
                <a:t>14.06.2024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591948"/>
              <a:ext cx="4650766" cy="720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8"/>
                </a:lnSpc>
              </a:pPr>
              <a:r>
                <a:rPr lang="en-US" sz="2084">
                  <a:solidFill>
                    <a:srgbClr val="000000"/>
                  </a:solidFill>
                  <a:latin typeface="Source Serif Pro Bold"/>
                </a:rPr>
                <a:t>Giornata Mondiale</a:t>
              </a:r>
            </a:p>
            <a:p>
              <a:pPr algn="ctr">
                <a:lnSpc>
                  <a:spcPts val="1978"/>
                </a:lnSpc>
              </a:pPr>
              <a:r>
                <a:rPr lang="en-US" sz="1884">
                  <a:solidFill>
                    <a:srgbClr val="000000"/>
                  </a:solidFill>
                  <a:latin typeface="Source Serif Pro Bold"/>
                </a:rPr>
                <a:t>dedicata ai Maltrattamenti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488491" y="8233031"/>
            <a:ext cx="9527161" cy="165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2"/>
              </a:lnSpc>
            </a:pPr>
            <a:r>
              <a:rPr lang="en-US" sz="1908">
                <a:solidFill>
                  <a:srgbClr val="000000"/>
                </a:solidFill>
                <a:latin typeface="Source Serif Pro Bold Italics"/>
              </a:rPr>
              <a:t>Giusi Perna</a:t>
            </a:r>
          </a:p>
          <a:p>
            <a:pPr algn="ctr">
              <a:lnSpc>
                <a:spcPts val="2672"/>
              </a:lnSpc>
            </a:pPr>
            <a:r>
              <a:rPr lang="en-US" sz="1908">
                <a:solidFill>
                  <a:srgbClr val="000000"/>
                </a:solidFill>
                <a:latin typeface="Source Serif Pro Italics"/>
              </a:rPr>
              <a:t>Neuropsicologa e Psicoterapeuta</a:t>
            </a:r>
          </a:p>
          <a:p>
            <a:pPr algn="ctr">
              <a:lnSpc>
                <a:spcPts val="2672"/>
              </a:lnSpc>
            </a:pPr>
            <a:r>
              <a:rPr lang="en-US" sz="1908">
                <a:solidFill>
                  <a:srgbClr val="000000"/>
                </a:solidFill>
                <a:latin typeface="Source Serif Pro Italics"/>
              </a:rPr>
              <a:t>Felicitatore®, Formatore e membro del Comitato scientifico del Sente-mente® modello</a:t>
            </a:r>
          </a:p>
          <a:p>
            <a:pPr algn="ctr">
              <a:lnSpc>
                <a:spcPts val="2672"/>
              </a:lnSpc>
            </a:pPr>
            <a:endParaRPr lang="en-US" sz="1908">
              <a:solidFill>
                <a:srgbClr val="000000"/>
              </a:solidFill>
              <a:latin typeface="Source Serif Pro Italics"/>
            </a:endParaRPr>
          </a:p>
          <a:p>
            <a:pPr algn="ctr">
              <a:lnSpc>
                <a:spcPts val="2672"/>
              </a:lnSpc>
            </a:pPr>
            <a:endParaRPr lang="en-US" sz="1908">
              <a:solidFill>
                <a:srgbClr val="000000"/>
              </a:solidFill>
              <a:latin typeface="Source Serif Pro Itali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669130" y="5738769"/>
            <a:ext cx="4590170" cy="112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6"/>
              </a:lnSpc>
              <a:spcBef>
                <a:spcPct val="0"/>
              </a:spcBef>
            </a:pPr>
            <a:r>
              <a:rPr lang="en-US" sz="3420">
                <a:solidFill>
                  <a:srgbClr val="000000"/>
                </a:solidFill>
                <a:latin typeface="Arapey Bold"/>
              </a:rPr>
              <a:t>I danni della contenzione fisica e farmacologica.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30880" y="2068608"/>
            <a:ext cx="5504259" cy="288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6"/>
              </a:lnSpc>
              <a:spcBef>
                <a:spcPct val="0"/>
              </a:spcBef>
            </a:pPr>
            <a:r>
              <a:rPr lang="en-US" sz="4420">
                <a:solidFill>
                  <a:srgbClr val="000000"/>
                </a:solidFill>
                <a:latin typeface="Arapey Bold"/>
              </a:rPr>
              <a:t>Corpi legati:</a:t>
            </a:r>
          </a:p>
          <a:p>
            <a:pPr algn="ctr">
              <a:lnSpc>
                <a:spcPts val="5746"/>
              </a:lnSpc>
              <a:spcBef>
                <a:spcPct val="0"/>
              </a:spcBef>
            </a:pPr>
            <a:r>
              <a:rPr lang="en-US" sz="4420">
                <a:solidFill>
                  <a:srgbClr val="000000"/>
                </a:solidFill>
                <a:latin typeface="Arapey Bold"/>
              </a:rPr>
              <a:t>viaggi nei paesaggi</a:t>
            </a:r>
          </a:p>
          <a:p>
            <a:pPr algn="ctr">
              <a:lnSpc>
                <a:spcPts val="5746"/>
              </a:lnSpc>
              <a:spcBef>
                <a:spcPct val="0"/>
              </a:spcBef>
            </a:pPr>
            <a:r>
              <a:rPr lang="en-US" sz="4420">
                <a:solidFill>
                  <a:srgbClr val="000000"/>
                </a:solidFill>
                <a:latin typeface="Arapey Bold"/>
              </a:rPr>
              <a:t>delle neuroscienze verso</a:t>
            </a:r>
          </a:p>
          <a:p>
            <a:pPr algn="ctr">
              <a:lnSpc>
                <a:spcPts val="5746"/>
              </a:lnSpc>
              <a:spcBef>
                <a:spcPct val="0"/>
              </a:spcBef>
            </a:pPr>
            <a:r>
              <a:rPr lang="en-US" sz="4420">
                <a:solidFill>
                  <a:srgbClr val="000000"/>
                </a:solidFill>
                <a:latin typeface="Arapey Bold"/>
              </a:rPr>
              <a:t>sentieri di libertà.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-175336" y="3696003"/>
            <a:ext cx="10908366" cy="3190454"/>
          </a:xfrm>
          <a:custGeom>
            <a:avLst/>
            <a:gdLst/>
            <a:ahLst/>
            <a:cxnLst/>
            <a:rect l="l" t="t" r="r" b="b"/>
            <a:pathLst>
              <a:path w="10908366" h="3190454">
                <a:moveTo>
                  <a:pt x="0" y="0"/>
                </a:moveTo>
                <a:lnTo>
                  <a:pt x="10908366" y="0"/>
                </a:lnTo>
                <a:lnTo>
                  <a:pt x="10908366" y="3190454"/>
                </a:lnTo>
                <a:lnTo>
                  <a:pt x="0" y="3190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952" t="-249623" r="-1308" b="-222252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 rot="-1874745">
            <a:off x="-2570026" y="-2215521"/>
            <a:ext cx="5657850" cy="565785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74588" y="613404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70" y="0"/>
                </a:lnTo>
                <a:lnTo>
                  <a:pt x="2515170" y="1727608"/>
                </a:lnTo>
                <a:lnTo>
                  <a:pt x="0" y="1727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-11102131" y="3136984"/>
            <a:ext cx="20308887" cy="2227995"/>
            <a:chOff x="0" y="0"/>
            <a:chExt cx="25469073" cy="27940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Freeform 17"/>
          <p:cNvSpPr/>
          <p:nvPr/>
        </p:nvSpPr>
        <p:spPr>
          <a:xfrm rot="-4956587" flipH="1">
            <a:off x="274140" y="7667550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7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7" y="2317767"/>
                </a:lnTo>
                <a:lnTo>
                  <a:pt x="2937807" y="0"/>
                </a:lnTo>
                <a:close/>
              </a:path>
            </a:pathLst>
          </a:custGeom>
          <a:blipFill>
            <a:blip r:embed="rId5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4426777" y="866488"/>
            <a:ext cx="10790509" cy="1221440"/>
            <a:chOff x="0" y="0"/>
            <a:chExt cx="11506063" cy="13024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06063" cy="1302438"/>
            </a:xfrm>
            <a:custGeom>
              <a:avLst/>
              <a:gdLst/>
              <a:ahLst/>
              <a:cxnLst/>
              <a:rect l="l" t="t" r="r" b="b"/>
              <a:pathLst>
                <a:path w="11506063" h="1302438">
                  <a:moveTo>
                    <a:pt x="0" y="0"/>
                  </a:moveTo>
                  <a:lnTo>
                    <a:pt x="11506063" y="0"/>
                  </a:lnTo>
                  <a:lnTo>
                    <a:pt x="11506063" y="1302438"/>
                  </a:lnTo>
                  <a:lnTo>
                    <a:pt x="0" y="1302438"/>
                  </a:lnTo>
                  <a:close/>
                </a:path>
              </a:pathLst>
            </a:custGeom>
            <a:solidFill>
              <a:srgbClr val="FD7200">
                <a:alpha val="56863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0" y="3165682"/>
            <a:ext cx="11062620" cy="3382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3"/>
              </a:lnSpc>
            </a:pPr>
            <a:endParaRPr/>
          </a:p>
          <a:p>
            <a:pPr marL="857624" lvl="1" indent="-428812" algn="l">
              <a:lnSpc>
                <a:spcPts val="5164"/>
              </a:lnSpc>
              <a:buFont typeface="Arial"/>
              <a:buChar char="•"/>
            </a:pPr>
            <a:r>
              <a:rPr lang="en-US" sz="3972">
                <a:solidFill>
                  <a:srgbClr val="FFFFFF"/>
                </a:solidFill>
                <a:latin typeface="Arapey Bold"/>
              </a:rPr>
              <a:t>Calo delle performance cognitive,</a:t>
            </a:r>
          </a:p>
          <a:p>
            <a:pPr marL="857624" lvl="1" indent="-428812" algn="l">
              <a:lnSpc>
                <a:spcPts val="5164"/>
              </a:lnSpc>
              <a:buFont typeface="Arial"/>
              <a:buChar char="•"/>
            </a:pPr>
            <a:r>
              <a:rPr lang="en-US" sz="3972">
                <a:solidFill>
                  <a:srgbClr val="FFFFFF"/>
                </a:solidFill>
                <a:latin typeface="Arapey Bold"/>
              </a:rPr>
              <a:t>Peggioramento della neuropatologia,</a:t>
            </a:r>
          </a:p>
          <a:p>
            <a:pPr marL="857624" lvl="1" indent="-428812" algn="l">
              <a:lnSpc>
                <a:spcPts val="5164"/>
              </a:lnSpc>
              <a:buFont typeface="Arial"/>
              <a:buChar char="•"/>
            </a:pPr>
            <a:r>
              <a:rPr lang="en-US" sz="3972">
                <a:solidFill>
                  <a:srgbClr val="FFFFFF"/>
                </a:solidFill>
                <a:latin typeface="Arapey Bold"/>
              </a:rPr>
              <a:t>Calo delle autonomie e della funzionalità globale,</a:t>
            </a:r>
          </a:p>
          <a:p>
            <a:pPr marL="857624" lvl="1" indent="-428812" algn="l">
              <a:lnSpc>
                <a:spcPts val="5164"/>
              </a:lnSpc>
              <a:buFont typeface="Arial"/>
              <a:buChar char="•"/>
            </a:pPr>
            <a:r>
              <a:rPr lang="en-US" sz="3972">
                <a:solidFill>
                  <a:srgbClr val="FFFFFF"/>
                </a:solidFill>
                <a:latin typeface="Arapey Bold"/>
              </a:rPr>
              <a:t>Aumento dei comportamenti speciali.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845853" y="7029332"/>
            <a:ext cx="6967603" cy="1768466"/>
          </a:xfrm>
          <a:custGeom>
            <a:avLst/>
            <a:gdLst/>
            <a:ahLst/>
            <a:cxnLst/>
            <a:rect l="l" t="t" r="r" b="b"/>
            <a:pathLst>
              <a:path w="6967603" h="1768466">
                <a:moveTo>
                  <a:pt x="0" y="0"/>
                </a:moveTo>
                <a:lnTo>
                  <a:pt x="6967603" y="0"/>
                </a:lnTo>
                <a:lnTo>
                  <a:pt x="6967603" y="1768466"/>
                </a:lnTo>
                <a:lnTo>
                  <a:pt x="0" y="176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0845853" y="2716339"/>
            <a:ext cx="6967603" cy="1502146"/>
          </a:xfrm>
          <a:custGeom>
            <a:avLst/>
            <a:gdLst/>
            <a:ahLst/>
            <a:cxnLst/>
            <a:rect l="l" t="t" r="r" b="b"/>
            <a:pathLst>
              <a:path w="6967603" h="1502146">
                <a:moveTo>
                  <a:pt x="0" y="0"/>
                </a:moveTo>
                <a:lnTo>
                  <a:pt x="6967603" y="0"/>
                </a:lnTo>
                <a:lnTo>
                  <a:pt x="6967603" y="1502145"/>
                </a:lnTo>
                <a:lnTo>
                  <a:pt x="0" y="1502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1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0845853" y="4499386"/>
            <a:ext cx="6967603" cy="2445321"/>
          </a:xfrm>
          <a:custGeom>
            <a:avLst/>
            <a:gdLst/>
            <a:ahLst/>
            <a:cxnLst/>
            <a:rect l="l" t="t" r="r" b="b"/>
            <a:pathLst>
              <a:path w="6967603" h="2445321">
                <a:moveTo>
                  <a:pt x="0" y="0"/>
                </a:moveTo>
                <a:lnTo>
                  <a:pt x="6967603" y="0"/>
                </a:lnTo>
                <a:lnTo>
                  <a:pt x="6967603" y="2445321"/>
                </a:lnTo>
                <a:lnTo>
                  <a:pt x="0" y="24453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008" b="-200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TextBox 24"/>
          <p:cNvSpPr txBox="1"/>
          <p:nvPr/>
        </p:nvSpPr>
        <p:spPr>
          <a:xfrm>
            <a:off x="3549643" y="974735"/>
            <a:ext cx="12544776" cy="92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6"/>
              </a:lnSpc>
            </a:pPr>
            <a:r>
              <a:rPr lang="en-US" sz="5620">
                <a:solidFill>
                  <a:srgbClr val="FFFFFF"/>
                </a:solidFill>
                <a:latin typeface="Arapey Bold"/>
              </a:rPr>
              <a:t>Rischi fisici e cognitivi di chi subisce</a:t>
            </a:r>
            <a:r>
              <a:rPr lang="en-US" sz="5620">
                <a:solidFill>
                  <a:srgbClr val="FFFFFF"/>
                </a:solidFill>
                <a:latin typeface="Arapey"/>
              </a:rPr>
              <a:t> </a:t>
            </a:r>
          </a:p>
        </p:txBody>
      </p:sp>
      <p:sp>
        <p:nvSpPr>
          <p:cNvPr id="25" name="Freeform 25"/>
          <p:cNvSpPr/>
          <p:nvPr/>
        </p:nvSpPr>
        <p:spPr>
          <a:xfrm>
            <a:off x="4943986" y="7171518"/>
            <a:ext cx="5578016" cy="1797102"/>
          </a:xfrm>
          <a:custGeom>
            <a:avLst/>
            <a:gdLst/>
            <a:ahLst/>
            <a:cxnLst/>
            <a:rect l="l" t="t" r="r" b="b"/>
            <a:pathLst>
              <a:path w="5578016" h="1797102">
                <a:moveTo>
                  <a:pt x="0" y="0"/>
                </a:moveTo>
                <a:lnTo>
                  <a:pt x="5578017" y="0"/>
                </a:lnTo>
                <a:lnTo>
                  <a:pt x="5578017" y="1797102"/>
                </a:lnTo>
                <a:lnTo>
                  <a:pt x="0" y="17971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3999">
            <a:off x="-1156063" y="-2623339"/>
            <a:ext cx="20600126" cy="15533677"/>
          </a:xfrm>
          <a:custGeom>
            <a:avLst/>
            <a:gdLst/>
            <a:ahLst/>
            <a:cxnLst/>
            <a:rect l="l" t="t" r="r" b="b"/>
            <a:pathLst>
              <a:path w="20600126" h="15533677">
                <a:moveTo>
                  <a:pt x="0" y="5772590"/>
                </a:moveTo>
                <a:lnTo>
                  <a:pt x="17353044" y="0"/>
                </a:lnTo>
                <a:lnTo>
                  <a:pt x="20600126" y="9761088"/>
                </a:lnTo>
                <a:lnTo>
                  <a:pt x="3247082" y="15533678"/>
                </a:lnTo>
                <a:lnTo>
                  <a:pt x="0" y="5772590"/>
                </a:lnTo>
                <a:close/>
              </a:path>
            </a:pathLst>
          </a:custGeom>
          <a:blipFill>
            <a:blip r:embed="rId2"/>
            <a:stretch>
              <a:fillRect l="-28479" t="-14908" r="-31421" b="-26637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 rot="-1874745">
            <a:off x="-2969473" y="-2215521"/>
            <a:ext cx="5657850" cy="56578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326388" y="395336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70" y="0"/>
                </a:lnTo>
                <a:lnTo>
                  <a:pt x="2515170" y="1727607"/>
                </a:lnTo>
                <a:lnTo>
                  <a:pt x="0" y="17276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-11102131" y="3136984"/>
            <a:ext cx="20308887" cy="2227995"/>
            <a:chOff x="0" y="0"/>
            <a:chExt cx="25469073" cy="27940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56255" y="3055724"/>
            <a:ext cx="10489764" cy="6735975"/>
            <a:chOff x="0" y="0"/>
            <a:chExt cx="8521529" cy="655645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21529" cy="6556456"/>
            </a:xfrm>
            <a:custGeom>
              <a:avLst/>
              <a:gdLst/>
              <a:ahLst/>
              <a:cxnLst/>
              <a:rect l="l" t="t" r="r" b="b"/>
              <a:pathLst>
                <a:path w="8521529" h="6556456">
                  <a:moveTo>
                    <a:pt x="0" y="0"/>
                  </a:moveTo>
                  <a:lnTo>
                    <a:pt x="8521529" y="0"/>
                  </a:lnTo>
                  <a:lnTo>
                    <a:pt x="8521529" y="6556456"/>
                  </a:lnTo>
                  <a:lnTo>
                    <a:pt x="0" y="6556456"/>
                  </a:lnTo>
                  <a:close/>
                </a:path>
              </a:pathLst>
            </a:custGeom>
            <a:solidFill>
              <a:srgbClr val="0B0B0B">
                <a:alpha val="56863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" name="Freeform 18"/>
          <p:cNvSpPr/>
          <p:nvPr/>
        </p:nvSpPr>
        <p:spPr>
          <a:xfrm rot="-4956587" flipH="1">
            <a:off x="15462999" y="613407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6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6" y="2317767"/>
                </a:lnTo>
                <a:lnTo>
                  <a:pt x="2937806" y="0"/>
                </a:lnTo>
                <a:close/>
              </a:path>
            </a:pathLst>
          </a:custGeom>
          <a:blipFill>
            <a:blip r:embed="rId4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9" name="Group 19"/>
          <p:cNvGrpSpPr/>
          <p:nvPr/>
        </p:nvGrpSpPr>
        <p:grpSpPr>
          <a:xfrm>
            <a:off x="4193591" y="1028700"/>
            <a:ext cx="11400115" cy="991346"/>
            <a:chOff x="0" y="0"/>
            <a:chExt cx="11936922" cy="103802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936922" cy="1038027"/>
            </a:xfrm>
            <a:custGeom>
              <a:avLst/>
              <a:gdLst/>
              <a:ahLst/>
              <a:cxnLst/>
              <a:rect l="l" t="t" r="r" b="b"/>
              <a:pathLst>
                <a:path w="11936922" h="1038027">
                  <a:moveTo>
                    <a:pt x="0" y="0"/>
                  </a:moveTo>
                  <a:lnTo>
                    <a:pt x="11936922" y="0"/>
                  </a:lnTo>
                  <a:lnTo>
                    <a:pt x="11936922" y="1038027"/>
                  </a:lnTo>
                  <a:lnTo>
                    <a:pt x="0" y="1038027"/>
                  </a:lnTo>
                  <a:close/>
                </a:path>
              </a:pathLst>
            </a:custGeom>
            <a:solidFill>
              <a:srgbClr val="FD7200">
                <a:alpha val="56863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6310" y="3610248"/>
            <a:ext cx="7343776" cy="1755914"/>
          </a:xfrm>
          <a:custGeom>
            <a:avLst/>
            <a:gdLst/>
            <a:ahLst/>
            <a:cxnLst/>
            <a:rect l="l" t="t" r="r" b="b"/>
            <a:pathLst>
              <a:path w="7343776" h="1755914">
                <a:moveTo>
                  <a:pt x="0" y="0"/>
                </a:moveTo>
                <a:lnTo>
                  <a:pt x="7343775" y="0"/>
                </a:lnTo>
                <a:lnTo>
                  <a:pt x="7343775" y="1755913"/>
                </a:lnTo>
                <a:lnTo>
                  <a:pt x="0" y="1755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84" b="-980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66310" y="5366161"/>
            <a:ext cx="7340868" cy="2221445"/>
          </a:xfrm>
          <a:custGeom>
            <a:avLst/>
            <a:gdLst/>
            <a:ahLst/>
            <a:cxnLst/>
            <a:rect l="l" t="t" r="r" b="b"/>
            <a:pathLst>
              <a:path w="7340868" h="2221445">
                <a:moveTo>
                  <a:pt x="0" y="0"/>
                </a:moveTo>
                <a:lnTo>
                  <a:pt x="7340867" y="0"/>
                </a:lnTo>
                <a:lnTo>
                  <a:pt x="7340867" y="2221446"/>
                </a:lnTo>
                <a:lnTo>
                  <a:pt x="0" y="22214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66310" y="7587607"/>
            <a:ext cx="7443726" cy="1953106"/>
          </a:xfrm>
          <a:custGeom>
            <a:avLst/>
            <a:gdLst/>
            <a:ahLst/>
            <a:cxnLst/>
            <a:rect l="l" t="t" r="r" b="b"/>
            <a:pathLst>
              <a:path w="7443726" h="1953106">
                <a:moveTo>
                  <a:pt x="0" y="0"/>
                </a:moveTo>
                <a:lnTo>
                  <a:pt x="7443726" y="0"/>
                </a:lnTo>
                <a:lnTo>
                  <a:pt x="7443726" y="1953106"/>
                </a:lnTo>
                <a:lnTo>
                  <a:pt x="0" y="1953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TextBox 24"/>
          <p:cNvSpPr txBox="1"/>
          <p:nvPr/>
        </p:nvSpPr>
        <p:spPr>
          <a:xfrm>
            <a:off x="3549643" y="965845"/>
            <a:ext cx="12544776" cy="92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6"/>
              </a:lnSpc>
            </a:pPr>
            <a:r>
              <a:rPr lang="en-US" sz="5620">
                <a:solidFill>
                  <a:srgbClr val="FFFFFF"/>
                </a:solidFill>
                <a:latin typeface="Arapey Bold"/>
              </a:rPr>
              <a:t>Le emozioni di chi subisce contenzione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02136" y="2472931"/>
            <a:ext cx="11933663" cy="6517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31"/>
              </a:lnSpc>
            </a:pPr>
            <a:endParaRPr dirty="0"/>
          </a:p>
          <a:p>
            <a:pPr marL="755859" lvl="1" indent="-377930" algn="l">
              <a:lnSpc>
                <a:spcPts val="4551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Paura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55859" lvl="1" indent="-377930" algn="l">
              <a:lnSpc>
                <a:spcPts val="4551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Panico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55859" lvl="1" indent="-377930" algn="l">
              <a:lnSpc>
                <a:spcPts val="4551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Ansia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55859" lvl="1" indent="-377930" algn="l">
              <a:lnSpc>
                <a:spcPts val="4551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Rabbia</a:t>
            </a:r>
            <a:endParaRPr lang="en-US" sz="3500" dirty="0">
              <a:solidFill>
                <a:srgbClr val="FFFFFF"/>
              </a:solidFill>
              <a:latin typeface="Arapey Bold"/>
            </a:endParaRPr>
          </a:p>
          <a:p>
            <a:pPr marL="377929" lvl="1" algn="l">
              <a:lnSpc>
                <a:spcPts val="4551"/>
              </a:lnSpc>
            </a:pPr>
            <a:endParaRPr lang="en-US" sz="3500" dirty="0">
              <a:solidFill>
                <a:srgbClr val="FFFFFF"/>
              </a:solidFill>
              <a:latin typeface="Arapey Bold"/>
            </a:endParaRPr>
          </a:p>
          <a:p>
            <a:pPr marL="755859" lvl="1" indent="-377930">
              <a:lnSpc>
                <a:spcPts val="4551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Confusione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e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turbamento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mentale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55859" lvl="1" indent="-377930">
              <a:lnSpc>
                <a:spcPts val="4551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Chiusura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o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esplosione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emotive.</a:t>
            </a:r>
          </a:p>
          <a:p>
            <a:pPr marL="755859" lvl="1" indent="-377930" algn="l">
              <a:lnSpc>
                <a:spcPts val="4551"/>
              </a:lnSpc>
              <a:buFont typeface="Arial"/>
              <a:buChar char="•"/>
            </a:pPr>
            <a:endParaRPr lang="en-US" sz="3500" dirty="0">
              <a:solidFill>
                <a:srgbClr val="FFFFFF"/>
              </a:solidFill>
              <a:latin typeface="Arapey Bold"/>
            </a:endParaRPr>
          </a:p>
          <a:p>
            <a:pPr marL="755859" lvl="1" indent="-377930" algn="l">
              <a:lnSpc>
                <a:spcPts val="4551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Arapey Bold"/>
              </a:rPr>
              <a:t>Incubi e flashback,</a:t>
            </a:r>
          </a:p>
          <a:p>
            <a:pPr marL="755859" lvl="1" indent="-377930" algn="l">
              <a:lnSpc>
                <a:spcPts val="4551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Rievocazione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di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esperienze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di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abuso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,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133254" y="3051644"/>
            <a:ext cx="9144000" cy="2468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9" lvl="1" indent="-377829" algn="l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Rabbia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verso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operatori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55659" lvl="1" indent="-377829" algn="l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Paura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verso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operatori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55659" lvl="1" indent="-377829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Sfiducia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55659" lvl="1" indent="-377829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Arapey Bold"/>
              </a:rPr>
              <a:t> Senso di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ingiustizia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 e </a:t>
            </a:r>
            <a:r>
              <a:rPr lang="en-US" sz="3500" dirty="0" err="1">
                <a:solidFill>
                  <a:srgbClr val="FFFFFF"/>
                </a:solidFill>
                <a:latin typeface="Arapey Bold"/>
              </a:rPr>
              <a:t>punizione</a:t>
            </a:r>
            <a:r>
              <a:rPr lang="en-US" sz="3500" dirty="0">
                <a:solidFill>
                  <a:srgbClr val="FFFFFF"/>
                </a:solidFill>
                <a:latin typeface="Arapey Bold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582" b="-86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8830207" y="3304429"/>
            <a:ext cx="8429093" cy="5416931"/>
          </a:xfrm>
          <a:custGeom>
            <a:avLst/>
            <a:gdLst/>
            <a:ahLst/>
            <a:cxnLst/>
            <a:rect l="l" t="t" r="r" b="b"/>
            <a:pathLst>
              <a:path w="8429093" h="5416931">
                <a:moveTo>
                  <a:pt x="0" y="0"/>
                </a:moveTo>
                <a:lnTo>
                  <a:pt x="8429093" y="0"/>
                </a:lnTo>
                <a:lnTo>
                  <a:pt x="8429093" y="5416931"/>
                </a:lnTo>
                <a:lnTo>
                  <a:pt x="0" y="5416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101" t="-86641" b="-70267"/>
            </a:stretch>
          </a:blipFill>
        </p:spPr>
        <p:txBody>
          <a:bodyPr/>
          <a:lstStyle/>
          <a:p>
            <a:endParaRPr lang="it-IT" dirty="0"/>
          </a:p>
        </p:txBody>
      </p:sp>
      <p:grpSp>
        <p:nvGrpSpPr>
          <p:cNvPr id="4" name="Group 4"/>
          <p:cNvGrpSpPr/>
          <p:nvPr/>
        </p:nvGrpSpPr>
        <p:grpSpPr>
          <a:xfrm rot="-1874745">
            <a:off x="14795262" y="-3521262"/>
            <a:ext cx="5657850" cy="565785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622949" y="414773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69" y="0"/>
                </a:lnTo>
                <a:lnTo>
                  <a:pt x="2515169" y="1727607"/>
                </a:lnTo>
                <a:lnTo>
                  <a:pt x="0" y="1727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-11102131" y="3136984"/>
            <a:ext cx="20308887" cy="2227995"/>
            <a:chOff x="0" y="0"/>
            <a:chExt cx="25469073" cy="27940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Freeform 17"/>
          <p:cNvSpPr/>
          <p:nvPr/>
        </p:nvSpPr>
        <p:spPr>
          <a:xfrm rot="-4956587" flipH="1">
            <a:off x="15688930" y="7522353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6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6" y="2317767"/>
                </a:lnTo>
                <a:lnTo>
                  <a:pt x="2937806" y="0"/>
                </a:lnTo>
                <a:close/>
              </a:path>
            </a:pathLst>
          </a:custGeom>
          <a:blipFill>
            <a:blip r:embed="rId5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1028700" y="2142380"/>
            <a:ext cx="6558825" cy="1679026"/>
          </a:xfrm>
          <a:custGeom>
            <a:avLst/>
            <a:gdLst/>
            <a:ahLst/>
            <a:cxnLst/>
            <a:rect l="l" t="t" r="r" b="b"/>
            <a:pathLst>
              <a:path w="6558825" h="1679026">
                <a:moveTo>
                  <a:pt x="0" y="0"/>
                </a:moveTo>
                <a:lnTo>
                  <a:pt x="6558825" y="0"/>
                </a:lnTo>
                <a:lnTo>
                  <a:pt x="6558825" y="1679025"/>
                </a:lnTo>
                <a:lnTo>
                  <a:pt x="0" y="16790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665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TextBox 19"/>
          <p:cNvSpPr txBox="1"/>
          <p:nvPr/>
        </p:nvSpPr>
        <p:spPr>
          <a:xfrm>
            <a:off x="8595989" y="2622721"/>
            <a:ext cx="8052941" cy="683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35"/>
              </a:lnSpc>
            </a:pPr>
            <a:endParaRPr dirty="0"/>
          </a:p>
          <a:p>
            <a:pPr marL="867863" lvl="1" indent="-433931" algn="l">
              <a:lnSpc>
                <a:spcPts val="5225"/>
              </a:lnSpc>
              <a:buFont typeface="Arial"/>
              <a:buChar char="•"/>
            </a:pP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Asfissia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867863" lvl="1" indent="-433931" algn="l">
              <a:lnSpc>
                <a:spcPts val="5225"/>
              </a:lnSpc>
              <a:buFont typeface="Arial"/>
              <a:buChar char="•"/>
            </a:pP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Complicanze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cardiache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867863" lvl="1" indent="-433931" algn="l">
              <a:lnSpc>
                <a:spcPts val="5225"/>
              </a:lnSpc>
              <a:buFont typeface="Arial"/>
              <a:buChar char="•"/>
            </a:pP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Traumi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contusivi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867863" lvl="1" indent="-433931" algn="l">
              <a:lnSpc>
                <a:spcPts val="5225"/>
              </a:lnSpc>
              <a:buFont typeface="Arial"/>
              <a:buChar char="•"/>
            </a:pP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Strangolamento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 o </a:t>
            </a: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soffocamento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867863" lvl="1" indent="-433931" algn="l">
              <a:lnSpc>
                <a:spcPts val="5225"/>
              </a:lnSpc>
              <a:buFont typeface="Arial"/>
              <a:buChar char="•"/>
            </a:pP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Inalazione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 o </a:t>
            </a: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aspirazione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 di </a:t>
            </a: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fumo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.</a:t>
            </a:r>
          </a:p>
          <a:p>
            <a:pPr marL="867863" lvl="1" indent="-433931" algn="l">
              <a:lnSpc>
                <a:spcPts val="5225"/>
              </a:lnSpc>
              <a:buFont typeface="Arial"/>
              <a:buChar char="•"/>
            </a:pPr>
            <a:endParaRPr lang="en-US" sz="4019" dirty="0">
              <a:solidFill>
                <a:srgbClr val="FFFFFF"/>
              </a:solidFill>
              <a:latin typeface="Arapey Bold"/>
            </a:endParaRPr>
          </a:p>
          <a:p>
            <a:pPr marL="867863" lvl="1" indent="-433931" algn="l">
              <a:lnSpc>
                <a:spcPts val="5225"/>
              </a:lnSpc>
              <a:buFont typeface="Arial"/>
              <a:buChar char="•"/>
            </a:pPr>
            <a:r>
              <a:rPr lang="en-US" sz="4019" dirty="0">
                <a:solidFill>
                  <a:srgbClr val="FFFFFF"/>
                </a:solidFill>
                <a:latin typeface="Arapey Bold"/>
              </a:rPr>
              <a:t>Overdose e </a:t>
            </a: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interazione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tra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4019" dirty="0" err="1">
                <a:solidFill>
                  <a:srgbClr val="FFFFFF"/>
                </a:solidFill>
                <a:latin typeface="Arapey Bold"/>
              </a:rPr>
              <a:t>farmaci</a:t>
            </a:r>
            <a:r>
              <a:rPr lang="en-US" sz="4019" dirty="0">
                <a:solidFill>
                  <a:srgbClr val="FFFFFF"/>
                </a:solidFill>
                <a:latin typeface="Arapey Bold"/>
              </a:rPr>
              <a:t>.</a:t>
            </a:r>
          </a:p>
          <a:p>
            <a:pPr algn="l">
              <a:lnSpc>
                <a:spcPts val="6135"/>
              </a:lnSpc>
            </a:pPr>
            <a:endParaRPr lang="en-US" sz="4019" dirty="0">
              <a:solidFill>
                <a:srgbClr val="FFFFFF"/>
              </a:solidFill>
              <a:latin typeface="Arapey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3639612" y="1028700"/>
            <a:ext cx="10381189" cy="1113680"/>
            <a:chOff x="0" y="0"/>
            <a:chExt cx="9815154" cy="10529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15154" cy="1052956"/>
            </a:xfrm>
            <a:custGeom>
              <a:avLst/>
              <a:gdLst/>
              <a:ahLst/>
              <a:cxnLst/>
              <a:rect l="l" t="t" r="r" b="b"/>
              <a:pathLst>
                <a:path w="9815154" h="1052956">
                  <a:moveTo>
                    <a:pt x="0" y="0"/>
                  </a:moveTo>
                  <a:lnTo>
                    <a:pt x="9815154" y="0"/>
                  </a:lnTo>
                  <a:lnTo>
                    <a:pt x="9815154" y="1052956"/>
                  </a:lnTo>
                  <a:lnTo>
                    <a:pt x="0" y="1052956"/>
                  </a:lnTo>
                  <a:close/>
                </a:path>
              </a:pathLst>
            </a:custGeom>
            <a:solidFill>
              <a:srgbClr val="FD7200">
                <a:alpha val="56863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28700" y="6732988"/>
            <a:ext cx="6558825" cy="1656229"/>
          </a:xfrm>
          <a:custGeom>
            <a:avLst/>
            <a:gdLst/>
            <a:ahLst/>
            <a:cxnLst/>
            <a:rect l="l" t="t" r="r" b="b"/>
            <a:pathLst>
              <a:path w="6558825" h="1656229">
                <a:moveTo>
                  <a:pt x="0" y="0"/>
                </a:moveTo>
                <a:lnTo>
                  <a:pt x="6558825" y="0"/>
                </a:lnTo>
                <a:lnTo>
                  <a:pt x="6558825" y="1656229"/>
                </a:lnTo>
                <a:lnTo>
                  <a:pt x="0" y="165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947" r="-3373" b="-794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028700" y="8446367"/>
            <a:ext cx="6536526" cy="1661468"/>
          </a:xfrm>
          <a:custGeom>
            <a:avLst/>
            <a:gdLst/>
            <a:ahLst/>
            <a:cxnLst/>
            <a:rect l="l" t="t" r="r" b="b"/>
            <a:pathLst>
              <a:path w="6536526" h="1661468">
                <a:moveTo>
                  <a:pt x="0" y="0"/>
                </a:moveTo>
                <a:lnTo>
                  <a:pt x="6536526" y="0"/>
                </a:lnTo>
                <a:lnTo>
                  <a:pt x="6536526" y="1661467"/>
                </a:lnTo>
                <a:lnTo>
                  <a:pt x="0" y="16614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44" r="-1873" b="-554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028700" y="3879746"/>
            <a:ext cx="6558825" cy="2796092"/>
          </a:xfrm>
          <a:custGeom>
            <a:avLst/>
            <a:gdLst/>
            <a:ahLst/>
            <a:cxnLst/>
            <a:rect l="l" t="t" r="r" b="b"/>
            <a:pathLst>
              <a:path w="6558825" h="2796092">
                <a:moveTo>
                  <a:pt x="0" y="0"/>
                </a:moveTo>
                <a:lnTo>
                  <a:pt x="6558825" y="0"/>
                </a:lnTo>
                <a:lnTo>
                  <a:pt x="6558825" y="2796092"/>
                </a:lnTo>
                <a:lnTo>
                  <a:pt x="0" y="2796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44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2557819" y="1156483"/>
            <a:ext cx="12544776" cy="92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6"/>
              </a:lnSpc>
            </a:pPr>
            <a:r>
              <a:rPr lang="en-US" sz="5620">
                <a:solidFill>
                  <a:srgbClr val="FFFFFF"/>
                </a:solidFill>
                <a:latin typeface="Arapey Bold"/>
              </a:rPr>
              <a:t>Fino alle conseguenze più estreme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786447" y="2167139"/>
            <a:ext cx="7831606" cy="2441020"/>
          </a:xfrm>
          <a:custGeom>
            <a:avLst/>
            <a:gdLst/>
            <a:ahLst/>
            <a:cxnLst/>
            <a:rect l="l" t="t" r="r" b="b"/>
            <a:pathLst>
              <a:path w="7831606" h="2441020">
                <a:moveTo>
                  <a:pt x="0" y="0"/>
                </a:moveTo>
                <a:lnTo>
                  <a:pt x="7831605" y="0"/>
                </a:lnTo>
                <a:lnTo>
                  <a:pt x="7831605" y="2441020"/>
                </a:lnTo>
                <a:lnTo>
                  <a:pt x="0" y="2441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786447" y="5143500"/>
            <a:ext cx="7831606" cy="2523153"/>
          </a:xfrm>
          <a:custGeom>
            <a:avLst/>
            <a:gdLst/>
            <a:ahLst/>
            <a:cxnLst/>
            <a:rect l="l" t="t" r="r" b="b"/>
            <a:pathLst>
              <a:path w="7831606" h="2523153">
                <a:moveTo>
                  <a:pt x="0" y="0"/>
                </a:moveTo>
                <a:lnTo>
                  <a:pt x="7831605" y="0"/>
                </a:lnTo>
                <a:lnTo>
                  <a:pt x="7831605" y="2523153"/>
                </a:lnTo>
                <a:lnTo>
                  <a:pt x="0" y="2523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786447" y="7949440"/>
            <a:ext cx="7831606" cy="1850151"/>
          </a:xfrm>
          <a:custGeom>
            <a:avLst/>
            <a:gdLst/>
            <a:ahLst/>
            <a:cxnLst/>
            <a:rect l="l" t="t" r="r" b="b"/>
            <a:pathLst>
              <a:path w="7831606" h="1850151">
                <a:moveTo>
                  <a:pt x="0" y="0"/>
                </a:moveTo>
                <a:lnTo>
                  <a:pt x="7831605" y="0"/>
                </a:lnTo>
                <a:lnTo>
                  <a:pt x="7831605" y="1850152"/>
                </a:lnTo>
                <a:lnTo>
                  <a:pt x="0" y="1850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8878539" y="1911695"/>
            <a:ext cx="8633974" cy="344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6"/>
              </a:lnSpc>
              <a:spcBef>
                <a:spcPct val="0"/>
              </a:spcBef>
            </a:pPr>
            <a:r>
              <a:rPr lang="en-US" sz="2620">
                <a:solidFill>
                  <a:srgbClr val="FDFDFD"/>
                </a:solidFill>
                <a:latin typeface="Arapey Bold"/>
              </a:rPr>
              <a:t>“Raccomandiamo di coinvolgere i membri della famiglia nel processo decisionale sulla contenzione in una fase iniziale, adattando il protocollo nelle riunioni del piano di cura e coinvolgendo la famiglia nel ridurre al minimo e prevenire la contenzione. In generale, i membri del personale dovrebbero prestare maggiore attenzione alle esperienze dei residenti e alla conoscenza del mondo della vita dei residenti da parte dei membri della famiglia.”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78539" y="5482421"/>
            <a:ext cx="8633974" cy="1728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6"/>
              </a:lnSpc>
              <a:spcBef>
                <a:spcPct val="0"/>
              </a:spcBef>
            </a:pPr>
            <a:r>
              <a:rPr lang="en-US" sz="2620">
                <a:solidFill>
                  <a:srgbClr val="FDFDFD"/>
                </a:solidFill>
                <a:latin typeface="Arapey Bold"/>
              </a:rPr>
              <a:t>“Per ridurre l'incidenza della contenzione fisica nelle strutture residenziali per anziani , i programmi educativi dovrebbero rivolgersi agli operatori sanitari primari e alle famiglie nelle strutture.”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78539" y="7771968"/>
            <a:ext cx="8633974" cy="2157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06"/>
              </a:lnSpc>
              <a:spcBef>
                <a:spcPct val="0"/>
              </a:spcBef>
            </a:pPr>
            <a:r>
              <a:rPr lang="en-US" sz="2620">
                <a:solidFill>
                  <a:srgbClr val="FDFDFD"/>
                </a:solidFill>
                <a:latin typeface="Arapey Bold"/>
              </a:rPr>
              <a:t>“</a:t>
            </a:r>
            <a:r>
              <a:rPr lang="en-US" sz="2620" u="none" strike="noStrike">
                <a:solidFill>
                  <a:srgbClr val="FDFDFD"/>
                </a:solidFill>
                <a:latin typeface="Arapey Bold"/>
              </a:rPr>
              <a:t>I risultati evidenziano l’impatto prevalentemente negativo della contenzione fisica sulla persona contenuta e sulla sua famiglia. Questi risultati supportano l’uso minimo della contenzione nell’assistenza sanitaria e danno voce a un gruppo di persone relativamente impotenti e vulnerabili.”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86447" y="584357"/>
            <a:ext cx="6806260" cy="1249406"/>
            <a:chOff x="0" y="0"/>
            <a:chExt cx="2302364" cy="4226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02364" cy="422639"/>
            </a:xfrm>
            <a:custGeom>
              <a:avLst/>
              <a:gdLst/>
              <a:ahLst/>
              <a:cxnLst/>
              <a:rect l="l" t="t" r="r" b="b"/>
              <a:pathLst>
                <a:path w="2302364" h="422639">
                  <a:moveTo>
                    <a:pt x="0" y="0"/>
                  </a:moveTo>
                  <a:lnTo>
                    <a:pt x="2302364" y="0"/>
                  </a:lnTo>
                  <a:lnTo>
                    <a:pt x="2302364" y="422639"/>
                  </a:lnTo>
                  <a:lnTo>
                    <a:pt x="0" y="422639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-2182675" y="744824"/>
            <a:ext cx="12544776" cy="92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6"/>
              </a:lnSpc>
            </a:pPr>
            <a:r>
              <a:rPr lang="en-US" sz="5620">
                <a:solidFill>
                  <a:srgbClr val="FFFFFF"/>
                </a:solidFill>
                <a:latin typeface="Arapey Bold"/>
              </a:rPr>
              <a:t>Il ruolo della famiglia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127608" y="403997"/>
            <a:ext cx="1818972" cy="1249406"/>
          </a:xfrm>
          <a:custGeom>
            <a:avLst/>
            <a:gdLst/>
            <a:ahLst/>
            <a:cxnLst/>
            <a:rect l="l" t="t" r="r" b="b"/>
            <a:pathLst>
              <a:path w="1818972" h="1249406">
                <a:moveTo>
                  <a:pt x="0" y="0"/>
                </a:moveTo>
                <a:lnTo>
                  <a:pt x="1818971" y="0"/>
                </a:lnTo>
                <a:lnTo>
                  <a:pt x="1818971" y="1249406"/>
                </a:lnTo>
                <a:lnTo>
                  <a:pt x="0" y="1249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" r="-3066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 rot="-1874745">
            <a:off x="-2570026" y="-2215521"/>
            <a:ext cx="5657850" cy="56578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74588" y="613404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70" y="0"/>
                </a:lnTo>
                <a:lnTo>
                  <a:pt x="2515170" y="1727608"/>
                </a:lnTo>
                <a:lnTo>
                  <a:pt x="0" y="1727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-11102131" y="3136984"/>
            <a:ext cx="20308887" cy="2227995"/>
            <a:chOff x="0" y="0"/>
            <a:chExt cx="25469073" cy="27940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772425" y="58266"/>
            <a:ext cx="4567215" cy="2937806"/>
            <a:chOff x="239084" y="182481"/>
            <a:chExt cx="6089621" cy="3917075"/>
          </a:xfrm>
        </p:grpSpPr>
        <p:sp>
          <p:nvSpPr>
            <p:cNvPr id="17" name="Freeform 17"/>
            <p:cNvSpPr/>
            <p:nvPr/>
          </p:nvSpPr>
          <p:spPr>
            <a:xfrm rot="-4956587" flipH="1">
              <a:off x="-174276" y="595841"/>
              <a:ext cx="3917075" cy="3090356"/>
            </a:xfrm>
            <a:custGeom>
              <a:avLst/>
              <a:gdLst/>
              <a:ahLst/>
              <a:cxnLst/>
              <a:rect l="l" t="t" r="r" b="b"/>
              <a:pathLst>
                <a:path w="3917075" h="3090356">
                  <a:moveTo>
                    <a:pt x="3917075" y="0"/>
                  </a:moveTo>
                  <a:lnTo>
                    <a:pt x="0" y="0"/>
                  </a:lnTo>
                  <a:lnTo>
                    <a:pt x="0" y="3090355"/>
                  </a:lnTo>
                  <a:lnTo>
                    <a:pt x="3917075" y="3090355"/>
                  </a:lnTo>
                  <a:lnTo>
                    <a:pt x="3917075" y="0"/>
                  </a:lnTo>
                  <a:close/>
                </a:path>
              </a:pathLst>
            </a:custGeom>
            <a:blipFill>
              <a:blip r:embed="rId4"/>
              <a:stretch>
                <a:fillRect l="-61963" t="-18790" r="-12301" b="-2846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896446" y="2706465"/>
              <a:ext cx="503892" cy="756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8"/>
                </a:lnSpc>
                <a:spcBef>
                  <a:spcPct val="0"/>
                </a:spcBef>
              </a:pPr>
              <a:r>
                <a:rPr lang="en-US" sz="3377">
                  <a:solidFill>
                    <a:srgbClr val="FF6300"/>
                  </a:solidFill>
                  <a:latin typeface="Cabin Sketch Bold"/>
                </a:rPr>
                <a:t>8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5349187" y="2235809"/>
              <a:ext cx="979518" cy="672807"/>
            </a:xfrm>
            <a:custGeom>
              <a:avLst/>
              <a:gdLst/>
              <a:ahLst/>
              <a:cxnLst/>
              <a:rect l="l" t="t" r="r" b="b"/>
              <a:pathLst>
                <a:path w="979518" h="672807">
                  <a:moveTo>
                    <a:pt x="0" y="0"/>
                  </a:moveTo>
                  <a:lnTo>
                    <a:pt x="979518" y="0"/>
                  </a:lnTo>
                  <a:lnTo>
                    <a:pt x="979518" y="672807"/>
                  </a:lnTo>
                  <a:lnTo>
                    <a:pt x="0" y="672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144881" y="1028700"/>
            <a:ext cx="12282600" cy="874781"/>
            <a:chOff x="0" y="0"/>
            <a:chExt cx="14496729" cy="103247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496729" cy="1032474"/>
            </a:xfrm>
            <a:custGeom>
              <a:avLst/>
              <a:gdLst/>
              <a:ahLst/>
              <a:cxnLst/>
              <a:rect l="l" t="t" r="r" b="b"/>
              <a:pathLst>
                <a:path w="14496729" h="1032474">
                  <a:moveTo>
                    <a:pt x="0" y="0"/>
                  </a:moveTo>
                  <a:lnTo>
                    <a:pt x="14496729" y="0"/>
                  </a:lnTo>
                  <a:lnTo>
                    <a:pt x="14496729" y="1032474"/>
                  </a:lnTo>
                  <a:lnTo>
                    <a:pt x="0" y="1032474"/>
                  </a:lnTo>
                  <a:close/>
                </a:path>
              </a:pathLst>
            </a:custGeom>
            <a:solidFill>
              <a:srgbClr val="FD7200">
                <a:alpha val="56863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33163" y="2121574"/>
            <a:ext cx="8494318" cy="7898726"/>
            <a:chOff x="0" y="0"/>
            <a:chExt cx="7383887" cy="68661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383887" cy="6866155"/>
            </a:xfrm>
            <a:custGeom>
              <a:avLst/>
              <a:gdLst/>
              <a:ahLst/>
              <a:cxnLst/>
              <a:rect l="l" t="t" r="r" b="b"/>
              <a:pathLst>
                <a:path w="7383887" h="6866155">
                  <a:moveTo>
                    <a:pt x="0" y="0"/>
                  </a:moveTo>
                  <a:lnTo>
                    <a:pt x="7383887" y="0"/>
                  </a:lnTo>
                  <a:lnTo>
                    <a:pt x="7383887" y="6866155"/>
                  </a:lnTo>
                  <a:lnTo>
                    <a:pt x="0" y="6866155"/>
                  </a:lnTo>
                  <a:close/>
                </a:path>
              </a:pathLst>
            </a:custGeom>
            <a:solidFill>
              <a:srgbClr val="000000">
                <a:alpha val="56863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6310" y="2398665"/>
            <a:ext cx="7640485" cy="2136397"/>
          </a:xfrm>
          <a:custGeom>
            <a:avLst/>
            <a:gdLst/>
            <a:ahLst/>
            <a:cxnLst/>
            <a:rect l="l" t="t" r="r" b="b"/>
            <a:pathLst>
              <a:path w="7640485" h="2136397">
                <a:moveTo>
                  <a:pt x="0" y="0"/>
                </a:moveTo>
                <a:lnTo>
                  <a:pt x="7640484" y="0"/>
                </a:lnTo>
                <a:lnTo>
                  <a:pt x="7640484" y="2136397"/>
                </a:lnTo>
                <a:lnTo>
                  <a:pt x="0" y="2136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72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/>
          <p:cNvSpPr/>
          <p:nvPr/>
        </p:nvSpPr>
        <p:spPr>
          <a:xfrm>
            <a:off x="166310" y="4777290"/>
            <a:ext cx="7640485" cy="2479433"/>
          </a:xfrm>
          <a:custGeom>
            <a:avLst/>
            <a:gdLst/>
            <a:ahLst/>
            <a:cxnLst/>
            <a:rect l="l" t="t" r="r" b="b"/>
            <a:pathLst>
              <a:path w="7640485" h="2479433">
                <a:moveTo>
                  <a:pt x="0" y="0"/>
                </a:moveTo>
                <a:lnTo>
                  <a:pt x="7640484" y="0"/>
                </a:lnTo>
                <a:lnTo>
                  <a:pt x="7640484" y="2479433"/>
                </a:lnTo>
                <a:lnTo>
                  <a:pt x="0" y="2479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/>
          <p:cNvSpPr/>
          <p:nvPr/>
        </p:nvSpPr>
        <p:spPr>
          <a:xfrm>
            <a:off x="258899" y="7661754"/>
            <a:ext cx="7547895" cy="2208381"/>
          </a:xfrm>
          <a:custGeom>
            <a:avLst/>
            <a:gdLst/>
            <a:ahLst/>
            <a:cxnLst/>
            <a:rect l="l" t="t" r="r" b="b"/>
            <a:pathLst>
              <a:path w="7547895" h="2208381">
                <a:moveTo>
                  <a:pt x="0" y="0"/>
                </a:moveTo>
                <a:lnTo>
                  <a:pt x="7547895" y="0"/>
                </a:lnTo>
                <a:lnTo>
                  <a:pt x="7547895" y="2208382"/>
                </a:lnTo>
                <a:lnTo>
                  <a:pt x="0" y="2208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1" name="TextBox 31"/>
          <p:cNvSpPr txBox="1"/>
          <p:nvPr/>
        </p:nvSpPr>
        <p:spPr>
          <a:xfrm>
            <a:off x="3882704" y="952500"/>
            <a:ext cx="12544776" cy="92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6"/>
              </a:lnSpc>
            </a:pPr>
            <a:r>
              <a:rPr lang="en-US" sz="5620">
                <a:solidFill>
                  <a:srgbClr val="FFFFFF"/>
                </a:solidFill>
                <a:latin typeface="Arapey Bold"/>
              </a:rPr>
              <a:t>Le emozioni di chi applica la contienzione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687801" y="1653708"/>
            <a:ext cx="10084522" cy="7966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5"/>
              </a:lnSpc>
            </a:pPr>
            <a:endParaRPr dirty="0"/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Tristezza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Angoscia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>
                <a:solidFill>
                  <a:srgbClr val="FFFFFF"/>
                </a:solidFill>
                <a:latin typeface="Arapey Bold"/>
              </a:rPr>
              <a:t>Senso di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colpa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Sensazione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di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essere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in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conflitto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Conflitto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tra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libertà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, rispetto e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cura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99769" lvl="1" indent="-399885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Sensazione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di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violare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la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dignità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e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diritti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della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persona,</a:t>
            </a:r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Timore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di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essere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"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puniti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",</a:t>
            </a:r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>
                <a:solidFill>
                  <a:srgbClr val="FFFFFF"/>
                </a:solidFill>
                <a:latin typeface="Arapey Bold"/>
              </a:rPr>
              <a:t>Pietà e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paura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che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"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tutto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torni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indietro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",</a:t>
            </a:r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Rievocazione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di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esperienze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di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abuso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99769" lvl="1" indent="-399885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Sensazione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di "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svuotamento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"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emotivo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,</a:t>
            </a:r>
          </a:p>
          <a:p>
            <a:pPr marL="799769" lvl="1" indent="-399885" algn="l">
              <a:lnSpc>
                <a:spcPts val="4815"/>
              </a:lnSpc>
              <a:buFont typeface="Arial"/>
              <a:buChar char="•"/>
            </a:pP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Depersonalizzazione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</a:t>
            </a:r>
            <a:r>
              <a:rPr lang="en-US" sz="3704" dirty="0" err="1">
                <a:solidFill>
                  <a:srgbClr val="FFFFFF"/>
                </a:solidFill>
                <a:latin typeface="Arapey Bold"/>
              </a:rPr>
              <a:t>pratica</a:t>
            </a:r>
            <a:r>
              <a:rPr lang="en-US" sz="3704" dirty="0">
                <a:solidFill>
                  <a:srgbClr val="FFFFFF"/>
                </a:solidFill>
                <a:latin typeface="Arapey Bold"/>
              </a:rPr>
              <a:t> di "routine".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88" b="-6888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2254643" y="3346045"/>
            <a:ext cx="14779688" cy="1961737"/>
            <a:chOff x="0" y="0"/>
            <a:chExt cx="5924990" cy="7864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4990" cy="786435"/>
            </a:xfrm>
            <a:custGeom>
              <a:avLst/>
              <a:gdLst/>
              <a:ahLst/>
              <a:cxnLst/>
              <a:rect l="l" t="t" r="r" b="b"/>
              <a:pathLst>
                <a:path w="5924990" h="786435">
                  <a:moveTo>
                    <a:pt x="0" y="0"/>
                  </a:moveTo>
                  <a:lnTo>
                    <a:pt x="5924990" y="0"/>
                  </a:lnTo>
                  <a:lnTo>
                    <a:pt x="5924990" y="786435"/>
                  </a:lnTo>
                  <a:lnTo>
                    <a:pt x="0" y="7864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061685" y="-6093962"/>
            <a:ext cx="5079424" cy="20308887"/>
            <a:chOff x="0" y="0"/>
            <a:chExt cx="6772566" cy="27078515"/>
          </a:xfrm>
        </p:grpSpPr>
        <p:sp>
          <p:nvSpPr>
            <p:cNvPr id="12" name="Freeform 12"/>
            <p:cNvSpPr/>
            <p:nvPr/>
          </p:nvSpPr>
          <p:spPr>
            <a:xfrm rot="-4956587" flipH="1">
              <a:off x="3029767" y="18348683"/>
              <a:ext cx="3917075" cy="3090356"/>
            </a:xfrm>
            <a:custGeom>
              <a:avLst/>
              <a:gdLst/>
              <a:ahLst/>
              <a:cxnLst/>
              <a:rect l="l" t="t" r="r" b="b"/>
              <a:pathLst>
                <a:path w="3917075" h="3090356">
                  <a:moveTo>
                    <a:pt x="3917075" y="0"/>
                  </a:moveTo>
                  <a:lnTo>
                    <a:pt x="0" y="0"/>
                  </a:lnTo>
                  <a:lnTo>
                    <a:pt x="0" y="3090355"/>
                  </a:lnTo>
                  <a:lnTo>
                    <a:pt x="3917075" y="3090355"/>
                  </a:lnTo>
                  <a:lnTo>
                    <a:pt x="3917075" y="0"/>
                  </a:lnTo>
                  <a:close/>
                </a:path>
              </a:pathLst>
            </a:custGeom>
            <a:blipFill>
              <a:blip r:embed="rId3"/>
              <a:stretch>
                <a:fillRect l="-61963" t="-18790" r="-12301" b="-2846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13" name="Group 13"/>
            <p:cNvGrpSpPr/>
            <p:nvPr/>
          </p:nvGrpSpPr>
          <p:grpSpPr>
            <a:xfrm rot="-5400000">
              <a:off x="-12053928" y="12053928"/>
              <a:ext cx="27078515" cy="2970660"/>
              <a:chOff x="0" y="0"/>
              <a:chExt cx="25469073" cy="279409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5469073" cy="2794095"/>
              </a:xfrm>
              <a:custGeom>
                <a:avLst/>
                <a:gdLst/>
                <a:ahLst/>
                <a:cxnLst/>
                <a:rect l="l" t="t" r="r" b="b"/>
                <a:pathLst>
                  <a:path w="25469073" h="2794095">
                    <a:moveTo>
                      <a:pt x="0" y="0"/>
                    </a:moveTo>
                    <a:lnTo>
                      <a:pt x="25469073" y="0"/>
                    </a:lnTo>
                    <a:lnTo>
                      <a:pt x="25469073" y="2794095"/>
                    </a:lnTo>
                    <a:lnTo>
                      <a:pt x="0" y="2794095"/>
                    </a:lnTo>
                    <a:close/>
                  </a:path>
                </a:pathLst>
              </a:custGeom>
              <a:solidFill>
                <a:srgbClr val="FD7200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921696" y="1485225"/>
            <a:ext cx="7445583" cy="820777"/>
            <a:chOff x="0" y="0"/>
            <a:chExt cx="7465543" cy="82297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465543" cy="822978"/>
            </a:xfrm>
            <a:custGeom>
              <a:avLst/>
              <a:gdLst/>
              <a:ahLst/>
              <a:cxnLst/>
              <a:rect l="l" t="t" r="r" b="b"/>
              <a:pathLst>
                <a:path w="7465543" h="822978">
                  <a:moveTo>
                    <a:pt x="0" y="0"/>
                  </a:moveTo>
                  <a:lnTo>
                    <a:pt x="7465543" y="0"/>
                  </a:lnTo>
                  <a:lnTo>
                    <a:pt x="7465543" y="822978"/>
                  </a:lnTo>
                  <a:lnTo>
                    <a:pt x="0" y="822978"/>
                  </a:lnTo>
                  <a:close/>
                </a:path>
              </a:pathLst>
            </a:custGeom>
            <a:solidFill>
              <a:srgbClr val="FD7200">
                <a:alpha val="80000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697260" y="1310322"/>
            <a:ext cx="15516437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Arapey Bold"/>
              </a:rPr>
              <a:t>Vittime o carnefici?</a:t>
            </a:r>
          </a:p>
        </p:txBody>
      </p:sp>
      <p:grpSp>
        <p:nvGrpSpPr>
          <p:cNvPr id="18" name="Group 18"/>
          <p:cNvGrpSpPr/>
          <p:nvPr/>
        </p:nvGrpSpPr>
        <p:grpSpPr>
          <a:xfrm rot="-1874745">
            <a:off x="14947662" y="-3368862"/>
            <a:ext cx="5657850" cy="5657850"/>
            <a:chOff x="0" y="0"/>
            <a:chExt cx="19138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227142" y="-1398800"/>
            <a:ext cx="20308887" cy="1717727"/>
            <a:chOff x="0" y="0"/>
            <a:chExt cx="25469073" cy="21541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775349" y="567173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69" y="0"/>
                </a:lnTo>
                <a:lnTo>
                  <a:pt x="2515169" y="1727607"/>
                </a:lnTo>
                <a:lnTo>
                  <a:pt x="0" y="1727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3239421" y="7023965"/>
            <a:ext cx="8115390" cy="2034628"/>
          </a:xfrm>
          <a:custGeom>
            <a:avLst/>
            <a:gdLst/>
            <a:ahLst/>
            <a:cxnLst/>
            <a:rect l="l" t="t" r="r" b="b"/>
            <a:pathLst>
              <a:path w="8115390" h="2034628">
                <a:moveTo>
                  <a:pt x="0" y="0"/>
                </a:moveTo>
                <a:lnTo>
                  <a:pt x="8115390" y="0"/>
                </a:lnTo>
                <a:lnTo>
                  <a:pt x="8115390" y="2034628"/>
                </a:lnTo>
                <a:lnTo>
                  <a:pt x="0" y="2034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1783877" y="7040822"/>
            <a:ext cx="5925175" cy="2034628"/>
          </a:xfrm>
          <a:custGeom>
            <a:avLst/>
            <a:gdLst/>
            <a:ahLst/>
            <a:cxnLst/>
            <a:rect l="l" t="t" r="r" b="b"/>
            <a:pathLst>
              <a:path w="5925175" h="2034628">
                <a:moveTo>
                  <a:pt x="0" y="0"/>
                </a:moveTo>
                <a:lnTo>
                  <a:pt x="5925175" y="0"/>
                </a:lnTo>
                <a:lnTo>
                  <a:pt x="5925175" y="2034628"/>
                </a:lnTo>
                <a:lnTo>
                  <a:pt x="0" y="2034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86" r="-4016" b="-1006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2063812" y="3241270"/>
            <a:ext cx="15516437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rapey Bold"/>
              </a:rPr>
              <a:t>Sensazione ed emozioni che perdurano nel tempo con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rapey Bold"/>
              </a:rPr>
              <a:t>sequele a lungo termine sulla salute fisica e emotiva.</a:t>
            </a:r>
          </a:p>
          <a:p>
            <a:pPr algn="l">
              <a:lnSpc>
                <a:spcPts val="7280"/>
              </a:lnSpc>
            </a:pPr>
            <a:endParaRPr lang="en-US" sz="5199">
              <a:solidFill>
                <a:srgbClr val="FFFFFF"/>
              </a:solidFill>
              <a:latin typeface="Arapey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90700" y="3241964"/>
            <a:ext cx="15468600" cy="1037970"/>
            <a:chOff x="0" y="0"/>
            <a:chExt cx="5377452" cy="3608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77452" cy="360836"/>
            </a:xfrm>
            <a:custGeom>
              <a:avLst/>
              <a:gdLst/>
              <a:ahLst/>
              <a:cxnLst/>
              <a:rect l="l" t="t" r="r" b="b"/>
              <a:pathLst>
                <a:path w="5377452" h="360836">
                  <a:moveTo>
                    <a:pt x="0" y="0"/>
                  </a:moveTo>
                  <a:lnTo>
                    <a:pt x="5377452" y="0"/>
                  </a:lnTo>
                  <a:lnTo>
                    <a:pt x="5377452" y="360836"/>
                  </a:lnTo>
                  <a:lnTo>
                    <a:pt x="0" y="360836"/>
                  </a:lnTo>
                  <a:close/>
                </a:path>
              </a:pathLst>
            </a:custGeom>
            <a:solidFill>
              <a:srgbClr val="FDFDFD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061685" y="-6093962"/>
            <a:ext cx="6635347" cy="20308887"/>
            <a:chOff x="0" y="0"/>
            <a:chExt cx="8847129" cy="27078515"/>
          </a:xfrm>
        </p:grpSpPr>
        <p:sp>
          <p:nvSpPr>
            <p:cNvPr id="12" name="Freeform 12"/>
            <p:cNvSpPr/>
            <p:nvPr/>
          </p:nvSpPr>
          <p:spPr>
            <a:xfrm rot="-4956587" flipH="1">
              <a:off x="3029767" y="18348683"/>
              <a:ext cx="3917075" cy="3090356"/>
            </a:xfrm>
            <a:custGeom>
              <a:avLst/>
              <a:gdLst/>
              <a:ahLst/>
              <a:cxnLst/>
              <a:rect l="l" t="t" r="r" b="b"/>
              <a:pathLst>
                <a:path w="3917075" h="3090356">
                  <a:moveTo>
                    <a:pt x="3917075" y="0"/>
                  </a:moveTo>
                  <a:lnTo>
                    <a:pt x="0" y="0"/>
                  </a:lnTo>
                  <a:lnTo>
                    <a:pt x="0" y="3090355"/>
                  </a:lnTo>
                  <a:lnTo>
                    <a:pt x="3917075" y="3090355"/>
                  </a:lnTo>
                  <a:lnTo>
                    <a:pt x="3917075" y="0"/>
                  </a:lnTo>
                  <a:close/>
                </a:path>
              </a:pathLst>
            </a:custGeom>
            <a:blipFill>
              <a:blip r:embed="rId3"/>
              <a:stretch>
                <a:fillRect l="-61963" t="-18790" r="-12301" b="-28465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43237" y="17878601"/>
              <a:ext cx="503892" cy="756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8"/>
                </a:lnSpc>
                <a:spcBef>
                  <a:spcPct val="0"/>
                </a:spcBef>
              </a:pPr>
              <a:endParaRPr/>
            </a:p>
          </p:txBody>
        </p:sp>
        <p:grpSp>
          <p:nvGrpSpPr>
            <p:cNvPr id="14" name="Group 14"/>
            <p:cNvGrpSpPr/>
            <p:nvPr/>
          </p:nvGrpSpPr>
          <p:grpSpPr>
            <a:xfrm rot="-5400000">
              <a:off x="-12053928" y="12053928"/>
              <a:ext cx="27078515" cy="2970660"/>
              <a:chOff x="0" y="0"/>
              <a:chExt cx="25469073" cy="279409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469073" cy="2794095"/>
              </a:xfrm>
              <a:custGeom>
                <a:avLst/>
                <a:gdLst/>
                <a:ahLst/>
                <a:cxnLst/>
                <a:rect l="l" t="t" r="r" b="b"/>
                <a:pathLst>
                  <a:path w="25469073" h="2794095">
                    <a:moveTo>
                      <a:pt x="0" y="0"/>
                    </a:moveTo>
                    <a:lnTo>
                      <a:pt x="25469073" y="0"/>
                    </a:lnTo>
                    <a:lnTo>
                      <a:pt x="25469073" y="2794095"/>
                    </a:lnTo>
                    <a:lnTo>
                      <a:pt x="0" y="2794095"/>
                    </a:lnTo>
                    <a:close/>
                  </a:path>
                </a:pathLst>
              </a:custGeom>
              <a:solidFill>
                <a:srgbClr val="FD7200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028700" y="1219200"/>
            <a:ext cx="8879190" cy="1218915"/>
            <a:chOff x="0" y="0"/>
            <a:chExt cx="3086732" cy="4237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86732" cy="423739"/>
            </a:xfrm>
            <a:custGeom>
              <a:avLst/>
              <a:gdLst/>
              <a:ahLst/>
              <a:cxnLst/>
              <a:rect l="l" t="t" r="r" b="b"/>
              <a:pathLst>
                <a:path w="3086732" h="423739">
                  <a:moveTo>
                    <a:pt x="0" y="0"/>
                  </a:moveTo>
                  <a:lnTo>
                    <a:pt x="3086732" y="0"/>
                  </a:lnTo>
                  <a:lnTo>
                    <a:pt x="3086732" y="423739"/>
                  </a:lnTo>
                  <a:lnTo>
                    <a:pt x="0" y="423739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137281" y="3308084"/>
            <a:ext cx="15122019" cy="142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9"/>
              </a:lnSpc>
            </a:pPr>
            <a:r>
              <a:rPr lang="en-US" sz="3407">
                <a:solidFill>
                  <a:srgbClr val="D9271C"/>
                </a:solidFill>
                <a:latin typeface="Arapey Bold"/>
              </a:rPr>
              <a:t>La nostra natura è governata dai Neuroni specchio e dalle nostre capacità di Empatia.</a:t>
            </a:r>
          </a:p>
          <a:p>
            <a:pPr algn="l">
              <a:lnSpc>
                <a:spcPts val="6797"/>
              </a:lnSpc>
            </a:pPr>
            <a:endParaRPr lang="en-US" sz="3407">
              <a:solidFill>
                <a:srgbClr val="D9271C"/>
              </a:solidFill>
              <a:latin typeface="Arapey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96534" y="1339423"/>
            <a:ext cx="8789343" cy="92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6"/>
              </a:lnSpc>
              <a:spcBef>
                <a:spcPct val="0"/>
              </a:spcBef>
            </a:pPr>
            <a:r>
              <a:rPr lang="en-US" sz="5620">
                <a:solidFill>
                  <a:srgbClr val="FFFFFF"/>
                </a:solidFill>
                <a:latin typeface="Arapey Bold"/>
              </a:rPr>
              <a:t>“L’uomo è un animale sociale”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468295" y="5143500"/>
            <a:ext cx="9268240" cy="2717544"/>
            <a:chOff x="0" y="0"/>
            <a:chExt cx="6253879" cy="18337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53879" cy="1833702"/>
            </a:xfrm>
            <a:custGeom>
              <a:avLst/>
              <a:gdLst/>
              <a:ahLst/>
              <a:cxnLst/>
              <a:rect l="l" t="t" r="r" b="b"/>
              <a:pathLst>
                <a:path w="6253879" h="1833702">
                  <a:moveTo>
                    <a:pt x="0" y="0"/>
                  </a:moveTo>
                  <a:lnTo>
                    <a:pt x="6253879" y="0"/>
                  </a:lnTo>
                  <a:lnTo>
                    <a:pt x="6253879" y="1833702"/>
                  </a:lnTo>
                  <a:lnTo>
                    <a:pt x="0" y="1833702"/>
                  </a:lnTo>
                  <a:close/>
                </a:path>
              </a:pathLst>
            </a:custGeom>
            <a:solidFill>
              <a:srgbClr val="FDFDFD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530415" y="5382912"/>
            <a:ext cx="9144000" cy="221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6"/>
              </a:lnSpc>
              <a:spcBef>
                <a:spcPct val="0"/>
              </a:spcBef>
            </a:pPr>
            <a:r>
              <a:rPr lang="en-US" sz="4520">
                <a:solidFill>
                  <a:srgbClr val="000000"/>
                </a:solidFill>
                <a:latin typeface="Arapey Bold"/>
              </a:rPr>
              <a:t>“È ora di ricostruire il nostro capitale umano, produrre valore sociale perché nessuno di noi è un guscio vuoto.”</a:t>
            </a:r>
          </a:p>
        </p:txBody>
      </p:sp>
      <p:grpSp>
        <p:nvGrpSpPr>
          <p:cNvPr id="23" name="Group 23"/>
          <p:cNvGrpSpPr/>
          <p:nvPr/>
        </p:nvGrpSpPr>
        <p:grpSpPr>
          <a:xfrm rot="-1874745">
            <a:off x="14947662" y="-3368862"/>
            <a:ext cx="5657850" cy="5657850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5775349" y="567173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69" y="0"/>
                </a:lnTo>
                <a:lnTo>
                  <a:pt x="2515169" y="1727607"/>
                </a:lnTo>
                <a:lnTo>
                  <a:pt x="0" y="1727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6" name="Group 26"/>
          <p:cNvGrpSpPr/>
          <p:nvPr/>
        </p:nvGrpSpPr>
        <p:grpSpPr>
          <a:xfrm>
            <a:off x="2953695" y="8087983"/>
            <a:ext cx="13736331" cy="1522590"/>
            <a:chOff x="0" y="0"/>
            <a:chExt cx="9268788" cy="10273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268788" cy="1027389"/>
            </a:xfrm>
            <a:custGeom>
              <a:avLst/>
              <a:gdLst/>
              <a:ahLst/>
              <a:cxnLst/>
              <a:rect l="l" t="t" r="r" b="b"/>
              <a:pathLst>
                <a:path w="9268788" h="1027389">
                  <a:moveTo>
                    <a:pt x="0" y="0"/>
                  </a:moveTo>
                  <a:lnTo>
                    <a:pt x="9268788" y="0"/>
                  </a:lnTo>
                  <a:lnTo>
                    <a:pt x="9268788" y="1027389"/>
                  </a:lnTo>
                  <a:lnTo>
                    <a:pt x="0" y="1027389"/>
                  </a:lnTo>
                  <a:close/>
                </a:path>
              </a:pathLst>
            </a:custGeom>
            <a:solidFill>
              <a:srgbClr val="FDFDFD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94415" y="8405542"/>
            <a:ext cx="13207752" cy="830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  <a:spcBef>
                <a:spcPct val="0"/>
              </a:spcBef>
            </a:pPr>
            <a:r>
              <a:rPr lang="en-US" sz="5120">
                <a:solidFill>
                  <a:srgbClr val="D9271C"/>
                </a:solidFill>
                <a:latin typeface="Arapey Bold"/>
              </a:rPr>
              <a:t>È ora di ripartire da te, dalla Cura umana e gentile.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4" b="-444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84367" y="10078578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061685" y="-6093962"/>
            <a:ext cx="5079424" cy="20308887"/>
            <a:chOff x="0" y="0"/>
            <a:chExt cx="6772566" cy="27078515"/>
          </a:xfrm>
        </p:grpSpPr>
        <p:sp>
          <p:nvSpPr>
            <p:cNvPr id="10" name="Freeform 10"/>
            <p:cNvSpPr/>
            <p:nvPr/>
          </p:nvSpPr>
          <p:spPr>
            <a:xfrm rot="-4956587" flipH="1">
              <a:off x="3029767" y="18348683"/>
              <a:ext cx="3917075" cy="3090356"/>
            </a:xfrm>
            <a:custGeom>
              <a:avLst/>
              <a:gdLst/>
              <a:ahLst/>
              <a:cxnLst/>
              <a:rect l="l" t="t" r="r" b="b"/>
              <a:pathLst>
                <a:path w="3917075" h="3090356">
                  <a:moveTo>
                    <a:pt x="3917075" y="0"/>
                  </a:moveTo>
                  <a:lnTo>
                    <a:pt x="0" y="0"/>
                  </a:lnTo>
                  <a:lnTo>
                    <a:pt x="0" y="3090355"/>
                  </a:lnTo>
                  <a:lnTo>
                    <a:pt x="3917075" y="3090355"/>
                  </a:lnTo>
                  <a:lnTo>
                    <a:pt x="3917075" y="0"/>
                  </a:lnTo>
                  <a:close/>
                </a:path>
              </a:pathLst>
            </a:custGeom>
            <a:blipFill>
              <a:blip r:embed="rId3"/>
              <a:stretch>
                <a:fillRect l="-61963" t="-18790" r="-12301" b="-28465"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11" name="Group 11"/>
            <p:cNvGrpSpPr/>
            <p:nvPr/>
          </p:nvGrpSpPr>
          <p:grpSpPr>
            <a:xfrm rot="-5400000">
              <a:off x="-12053928" y="12053928"/>
              <a:ext cx="27078515" cy="2970660"/>
              <a:chOff x="0" y="0"/>
              <a:chExt cx="25469073" cy="279409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5469073" cy="2794095"/>
              </a:xfrm>
              <a:custGeom>
                <a:avLst/>
                <a:gdLst/>
                <a:ahLst/>
                <a:cxnLst/>
                <a:rect l="l" t="t" r="r" b="b"/>
                <a:pathLst>
                  <a:path w="25469073" h="2794095">
                    <a:moveTo>
                      <a:pt x="0" y="0"/>
                    </a:moveTo>
                    <a:lnTo>
                      <a:pt x="25469073" y="0"/>
                    </a:lnTo>
                    <a:lnTo>
                      <a:pt x="25469073" y="2794095"/>
                    </a:lnTo>
                    <a:lnTo>
                      <a:pt x="0" y="2794095"/>
                    </a:lnTo>
                    <a:close/>
                  </a:path>
                </a:pathLst>
              </a:custGeom>
              <a:solidFill>
                <a:srgbClr val="FD7200"/>
              </a:solidFill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7099626" y="5740436"/>
            <a:ext cx="10159674" cy="4026415"/>
            <a:chOff x="0" y="0"/>
            <a:chExt cx="3596452" cy="14253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96453" cy="1425322"/>
            </a:xfrm>
            <a:custGeom>
              <a:avLst/>
              <a:gdLst/>
              <a:ahLst/>
              <a:cxnLst/>
              <a:rect l="l" t="t" r="r" b="b"/>
              <a:pathLst>
                <a:path w="3596453" h="1425322">
                  <a:moveTo>
                    <a:pt x="0" y="0"/>
                  </a:moveTo>
                  <a:lnTo>
                    <a:pt x="3596453" y="0"/>
                  </a:lnTo>
                  <a:lnTo>
                    <a:pt x="3596453" y="1425322"/>
                  </a:lnTo>
                  <a:lnTo>
                    <a:pt x="0" y="1425322"/>
                  </a:lnTo>
                  <a:close/>
                </a:path>
              </a:pathLst>
            </a:custGeom>
            <a:solidFill>
              <a:srgbClr val="FD7200">
                <a:alpha val="78824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885181" y="5616611"/>
            <a:ext cx="10235574" cy="394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FFFFFF"/>
                </a:solidFill>
                <a:latin typeface="Arapey Bold"/>
              </a:rPr>
              <a:t>“S-catena lo sdegno”</a:t>
            </a:r>
          </a:p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FFFFFF"/>
                </a:solidFill>
                <a:latin typeface="Arapey"/>
              </a:rPr>
              <a:t>L’indignazione come motore del cambiamento per creare Valore.</a:t>
            </a:r>
          </a:p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FFFFFF"/>
                </a:solidFill>
                <a:latin typeface="Arapey"/>
              </a:rPr>
              <a:t>Ne vale l’impegno!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1227142" y="-1398800"/>
            <a:ext cx="20308887" cy="1717727"/>
            <a:chOff x="0" y="0"/>
            <a:chExt cx="25469073" cy="21541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18"/>
          <p:cNvGrpSpPr/>
          <p:nvPr/>
        </p:nvGrpSpPr>
        <p:grpSpPr>
          <a:xfrm rot="-1874745">
            <a:off x="15100062" y="-3216462"/>
            <a:ext cx="5657850" cy="5657850"/>
            <a:chOff x="0" y="0"/>
            <a:chExt cx="19138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927749" y="719573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69" y="0"/>
                </a:lnTo>
                <a:lnTo>
                  <a:pt x="2515169" y="1727607"/>
                </a:lnTo>
                <a:lnTo>
                  <a:pt x="0" y="1727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43927" y="1912291"/>
            <a:ext cx="8460798" cy="5081719"/>
            <a:chOff x="0" y="0"/>
            <a:chExt cx="1105806" cy="6641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806" cy="664168"/>
            </a:xfrm>
            <a:custGeom>
              <a:avLst/>
              <a:gdLst/>
              <a:ahLst/>
              <a:cxnLst/>
              <a:rect l="l" t="t" r="r" b="b"/>
              <a:pathLst>
                <a:path w="1105806" h="664168">
                  <a:moveTo>
                    <a:pt x="0" y="0"/>
                  </a:moveTo>
                  <a:lnTo>
                    <a:pt x="1105806" y="0"/>
                  </a:lnTo>
                  <a:lnTo>
                    <a:pt x="1105806" y="664168"/>
                  </a:lnTo>
                  <a:lnTo>
                    <a:pt x="0" y="664168"/>
                  </a:lnTo>
                  <a:close/>
                </a:path>
              </a:pathLst>
            </a:custGeom>
            <a:solidFill>
              <a:srgbClr val="EE8F1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105806" cy="692743"/>
            </a:xfrm>
            <a:prstGeom prst="rect">
              <a:avLst/>
            </a:prstGeom>
          </p:spPr>
          <p:txBody>
            <a:bodyPr lIns="43890" tIns="43890" rIns="43890" bIns="43890" rtlCol="0" anchor="ctr"/>
            <a:lstStyle/>
            <a:p>
              <a:pPr algn="ctr">
                <a:lnSpc>
                  <a:spcPts val="229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86554" y="3851085"/>
            <a:ext cx="628865" cy="628865"/>
          </a:xfrm>
          <a:custGeom>
            <a:avLst/>
            <a:gdLst/>
            <a:ahLst/>
            <a:cxnLst/>
            <a:rect l="l" t="t" r="r" b="b"/>
            <a:pathLst>
              <a:path w="628865" h="628865">
                <a:moveTo>
                  <a:pt x="0" y="0"/>
                </a:moveTo>
                <a:lnTo>
                  <a:pt x="628864" y="0"/>
                </a:lnTo>
                <a:lnTo>
                  <a:pt x="628864" y="628865"/>
                </a:lnTo>
                <a:lnTo>
                  <a:pt x="0" y="6288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4872608" y="5594196"/>
            <a:ext cx="1699241" cy="521350"/>
            <a:chOff x="0" y="0"/>
            <a:chExt cx="2265655" cy="695133"/>
          </a:xfrm>
        </p:grpSpPr>
        <p:sp>
          <p:nvSpPr>
            <p:cNvPr id="8" name="Freeform 8"/>
            <p:cNvSpPr/>
            <p:nvPr/>
          </p:nvSpPr>
          <p:spPr>
            <a:xfrm>
              <a:off x="810975" y="253709"/>
              <a:ext cx="1454681" cy="283001"/>
            </a:xfrm>
            <a:custGeom>
              <a:avLst/>
              <a:gdLst/>
              <a:ahLst/>
              <a:cxnLst/>
              <a:rect l="l" t="t" r="r" b="b"/>
              <a:pathLst>
                <a:path w="1454681" h="283001">
                  <a:moveTo>
                    <a:pt x="0" y="0"/>
                  </a:moveTo>
                  <a:lnTo>
                    <a:pt x="1454680" y="0"/>
                  </a:lnTo>
                  <a:lnTo>
                    <a:pt x="1454680" y="283002"/>
                  </a:lnTo>
                  <a:lnTo>
                    <a:pt x="0" y="283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695133" cy="695133"/>
            </a:xfrm>
            <a:custGeom>
              <a:avLst/>
              <a:gdLst/>
              <a:ahLst/>
              <a:cxnLst/>
              <a:rect l="l" t="t" r="r" b="b"/>
              <a:pathLst>
                <a:path w="695133" h="695133">
                  <a:moveTo>
                    <a:pt x="0" y="0"/>
                  </a:moveTo>
                  <a:lnTo>
                    <a:pt x="695133" y="0"/>
                  </a:lnTo>
                  <a:lnTo>
                    <a:pt x="695133" y="695133"/>
                  </a:lnTo>
                  <a:lnTo>
                    <a:pt x="0" y="695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872608" y="4847707"/>
            <a:ext cx="1699241" cy="505797"/>
            <a:chOff x="0" y="0"/>
            <a:chExt cx="2265655" cy="674396"/>
          </a:xfrm>
        </p:grpSpPr>
        <p:sp>
          <p:nvSpPr>
            <p:cNvPr id="11" name="Freeform 11"/>
            <p:cNvSpPr/>
            <p:nvPr/>
          </p:nvSpPr>
          <p:spPr>
            <a:xfrm>
              <a:off x="813363" y="129832"/>
              <a:ext cx="1452292" cy="414733"/>
            </a:xfrm>
            <a:custGeom>
              <a:avLst/>
              <a:gdLst/>
              <a:ahLst/>
              <a:cxnLst/>
              <a:rect l="l" t="t" r="r" b="b"/>
              <a:pathLst>
                <a:path w="1452292" h="414733">
                  <a:moveTo>
                    <a:pt x="0" y="0"/>
                  </a:moveTo>
                  <a:lnTo>
                    <a:pt x="1452292" y="0"/>
                  </a:lnTo>
                  <a:lnTo>
                    <a:pt x="1452292" y="414732"/>
                  </a:lnTo>
                  <a:lnTo>
                    <a:pt x="0" y="41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674396" cy="674396"/>
            </a:xfrm>
            <a:custGeom>
              <a:avLst/>
              <a:gdLst/>
              <a:ahLst/>
              <a:cxnLst/>
              <a:rect l="l" t="t" r="r" b="b"/>
              <a:pathLst>
                <a:path w="674396" h="674396">
                  <a:moveTo>
                    <a:pt x="0" y="0"/>
                  </a:moveTo>
                  <a:lnTo>
                    <a:pt x="674396" y="0"/>
                  </a:lnTo>
                  <a:lnTo>
                    <a:pt x="674396" y="674396"/>
                  </a:lnTo>
                  <a:lnTo>
                    <a:pt x="0" y="67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86554" y="4873722"/>
            <a:ext cx="2062580" cy="453768"/>
          </a:xfrm>
          <a:custGeom>
            <a:avLst/>
            <a:gdLst/>
            <a:ahLst/>
            <a:cxnLst/>
            <a:rect l="l" t="t" r="r" b="b"/>
            <a:pathLst>
              <a:path w="2062580" h="453768">
                <a:moveTo>
                  <a:pt x="0" y="0"/>
                </a:moveTo>
                <a:lnTo>
                  <a:pt x="2062580" y="0"/>
                </a:lnTo>
                <a:lnTo>
                  <a:pt x="2062580" y="453768"/>
                </a:lnTo>
                <a:lnTo>
                  <a:pt x="0" y="453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2849134" y="5711467"/>
            <a:ext cx="1587455" cy="404079"/>
          </a:xfrm>
          <a:custGeom>
            <a:avLst/>
            <a:gdLst/>
            <a:ahLst/>
            <a:cxnLst/>
            <a:rect l="l" t="t" r="r" b="b"/>
            <a:pathLst>
              <a:path w="1587455" h="404079">
                <a:moveTo>
                  <a:pt x="0" y="0"/>
                </a:moveTo>
                <a:lnTo>
                  <a:pt x="1587455" y="0"/>
                </a:lnTo>
                <a:lnTo>
                  <a:pt x="1587455" y="404079"/>
                </a:lnTo>
                <a:lnTo>
                  <a:pt x="0" y="4040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12072626" y="3248240"/>
            <a:ext cx="564687" cy="561157"/>
          </a:xfrm>
          <a:custGeom>
            <a:avLst/>
            <a:gdLst/>
            <a:ahLst/>
            <a:cxnLst/>
            <a:rect l="l" t="t" r="r" b="b"/>
            <a:pathLst>
              <a:path w="564687" h="561157">
                <a:moveTo>
                  <a:pt x="0" y="0"/>
                </a:moveTo>
                <a:lnTo>
                  <a:pt x="564686" y="0"/>
                </a:lnTo>
                <a:lnTo>
                  <a:pt x="564686" y="561158"/>
                </a:lnTo>
                <a:lnTo>
                  <a:pt x="0" y="5611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6" name="Group 16"/>
          <p:cNvGrpSpPr/>
          <p:nvPr/>
        </p:nvGrpSpPr>
        <p:grpSpPr>
          <a:xfrm>
            <a:off x="9074096" y="1831942"/>
            <a:ext cx="9838629" cy="935240"/>
            <a:chOff x="0" y="0"/>
            <a:chExt cx="1285885" cy="12223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85885" cy="122234"/>
            </a:xfrm>
            <a:custGeom>
              <a:avLst/>
              <a:gdLst/>
              <a:ahLst/>
              <a:cxnLst/>
              <a:rect l="l" t="t" r="r" b="b"/>
              <a:pathLst>
                <a:path w="1285885" h="122234">
                  <a:moveTo>
                    <a:pt x="0" y="0"/>
                  </a:moveTo>
                  <a:lnTo>
                    <a:pt x="1285885" y="0"/>
                  </a:lnTo>
                  <a:lnTo>
                    <a:pt x="1285885" y="122234"/>
                  </a:lnTo>
                  <a:lnTo>
                    <a:pt x="0" y="122234"/>
                  </a:lnTo>
                  <a:close/>
                </a:path>
              </a:pathLst>
            </a:custGeom>
            <a:solidFill>
              <a:srgbClr val="EE8F1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285885" cy="150809"/>
            </a:xfrm>
            <a:prstGeom prst="rect">
              <a:avLst/>
            </a:prstGeom>
          </p:spPr>
          <p:txBody>
            <a:bodyPr lIns="43890" tIns="43890" rIns="43890" bIns="43890" rtlCol="0" anchor="ctr"/>
            <a:lstStyle/>
            <a:p>
              <a:pPr algn="ctr">
                <a:lnSpc>
                  <a:spcPts val="229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5400000">
            <a:off x="9367833" y="1389883"/>
            <a:ext cx="1660922" cy="1678326"/>
            <a:chOff x="0" y="0"/>
            <a:chExt cx="157480" cy="15913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7480" cy="159130"/>
            </a:xfrm>
            <a:custGeom>
              <a:avLst/>
              <a:gdLst/>
              <a:ahLst/>
              <a:cxnLst/>
              <a:rect l="l" t="t" r="r" b="b"/>
              <a:pathLst>
                <a:path w="157480" h="159130">
                  <a:moveTo>
                    <a:pt x="0" y="0"/>
                  </a:moveTo>
                  <a:lnTo>
                    <a:pt x="157480" y="0"/>
                  </a:lnTo>
                  <a:lnTo>
                    <a:pt x="157480" y="159130"/>
                  </a:lnTo>
                  <a:lnTo>
                    <a:pt x="0" y="15913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04775"/>
              <a:ext cx="157480" cy="263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5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441230" y="1779711"/>
            <a:ext cx="1514129" cy="1039702"/>
          </a:xfrm>
          <a:custGeom>
            <a:avLst/>
            <a:gdLst/>
            <a:ahLst/>
            <a:cxnLst/>
            <a:rect l="l" t="t" r="r" b="b"/>
            <a:pathLst>
              <a:path w="1514129" h="1039702">
                <a:moveTo>
                  <a:pt x="0" y="0"/>
                </a:moveTo>
                <a:lnTo>
                  <a:pt x="1514129" y="0"/>
                </a:lnTo>
                <a:lnTo>
                  <a:pt x="1514129" y="1039702"/>
                </a:lnTo>
                <a:lnTo>
                  <a:pt x="0" y="10397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0249621" y="3438522"/>
            <a:ext cx="1091010" cy="212251"/>
          </a:xfrm>
          <a:custGeom>
            <a:avLst/>
            <a:gdLst/>
            <a:ahLst/>
            <a:cxnLst/>
            <a:rect l="l" t="t" r="r" b="b"/>
            <a:pathLst>
              <a:path w="1091010" h="212251">
                <a:moveTo>
                  <a:pt x="0" y="0"/>
                </a:moveTo>
                <a:lnTo>
                  <a:pt x="1091010" y="0"/>
                </a:lnTo>
                <a:lnTo>
                  <a:pt x="1091010" y="212251"/>
                </a:lnTo>
                <a:lnTo>
                  <a:pt x="0" y="212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9641389" y="3248240"/>
            <a:ext cx="521350" cy="521350"/>
          </a:xfrm>
          <a:custGeom>
            <a:avLst/>
            <a:gdLst/>
            <a:ahLst/>
            <a:cxnLst/>
            <a:rect l="l" t="t" r="r" b="b"/>
            <a:pathLst>
              <a:path w="521350" h="521350">
                <a:moveTo>
                  <a:pt x="0" y="0"/>
                </a:moveTo>
                <a:lnTo>
                  <a:pt x="521350" y="0"/>
                </a:lnTo>
                <a:lnTo>
                  <a:pt x="521350" y="521350"/>
                </a:lnTo>
                <a:lnTo>
                  <a:pt x="0" y="521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4138830" y="3248240"/>
            <a:ext cx="794620" cy="511446"/>
          </a:xfrm>
          <a:custGeom>
            <a:avLst/>
            <a:gdLst/>
            <a:ahLst/>
            <a:cxnLst/>
            <a:rect l="l" t="t" r="r" b="b"/>
            <a:pathLst>
              <a:path w="794620" h="511446">
                <a:moveTo>
                  <a:pt x="0" y="0"/>
                </a:moveTo>
                <a:lnTo>
                  <a:pt x="794620" y="0"/>
                </a:lnTo>
                <a:lnTo>
                  <a:pt x="794620" y="511447"/>
                </a:lnTo>
                <a:lnTo>
                  <a:pt x="0" y="5114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6" name="Group 26"/>
          <p:cNvGrpSpPr/>
          <p:nvPr/>
        </p:nvGrpSpPr>
        <p:grpSpPr>
          <a:xfrm>
            <a:off x="3168046" y="4821693"/>
            <a:ext cx="1867058" cy="505797"/>
            <a:chOff x="0" y="0"/>
            <a:chExt cx="2489410" cy="67439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74396" cy="674396"/>
            </a:xfrm>
            <a:custGeom>
              <a:avLst/>
              <a:gdLst/>
              <a:ahLst/>
              <a:cxnLst/>
              <a:rect l="l" t="t" r="r" b="b"/>
              <a:pathLst>
                <a:path w="674396" h="674396">
                  <a:moveTo>
                    <a:pt x="0" y="0"/>
                  </a:moveTo>
                  <a:lnTo>
                    <a:pt x="674396" y="0"/>
                  </a:lnTo>
                  <a:lnTo>
                    <a:pt x="674396" y="674396"/>
                  </a:lnTo>
                  <a:lnTo>
                    <a:pt x="0" y="67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65452" y="100043"/>
              <a:ext cx="1623959" cy="436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000000"/>
                  </a:solidFill>
                  <a:latin typeface="Open Sans Bold"/>
                </a:rPr>
                <a:t>TikTok      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074096" y="4307460"/>
            <a:ext cx="9838629" cy="935240"/>
            <a:chOff x="0" y="0"/>
            <a:chExt cx="1285885" cy="1222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85885" cy="122234"/>
            </a:xfrm>
            <a:custGeom>
              <a:avLst/>
              <a:gdLst/>
              <a:ahLst/>
              <a:cxnLst/>
              <a:rect l="l" t="t" r="r" b="b"/>
              <a:pathLst>
                <a:path w="1285885" h="122234">
                  <a:moveTo>
                    <a:pt x="0" y="0"/>
                  </a:moveTo>
                  <a:lnTo>
                    <a:pt x="1285885" y="0"/>
                  </a:lnTo>
                  <a:lnTo>
                    <a:pt x="1285885" y="122234"/>
                  </a:lnTo>
                  <a:lnTo>
                    <a:pt x="0" y="122234"/>
                  </a:lnTo>
                  <a:close/>
                </a:path>
              </a:pathLst>
            </a:custGeom>
            <a:solidFill>
              <a:srgbClr val="1ED660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1285885" cy="150809"/>
            </a:xfrm>
            <a:prstGeom prst="rect">
              <a:avLst/>
            </a:prstGeom>
          </p:spPr>
          <p:txBody>
            <a:bodyPr lIns="43890" tIns="43890" rIns="43890" bIns="43890" rtlCol="0" anchor="ctr"/>
            <a:lstStyle/>
            <a:p>
              <a:pPr algn="ctr">
                <a:lnSpc>
                  <a:spcPts val="2298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9355123" y="3924572"/>
            <a:ext cx="1660922" cy="1678326"/>
            <a:chOff x="0" y="0"/>
            <a:chExt cx="157480" cy="15913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7480" cy="159130"/>
            </a:xfrm>
            <a:custGeom>
              <a:avLst/>
              <a:gdLst/>
              <a:ahLst/>
              <a:cxnLst/>
              <a:rect l="l" t="t" r="r" b="b"/>
              <a:pathLst>
                <a:path w="157480" h="159130">
                  <a:moveTo>
                    <a:pt x="0" y="0"/>
                  </a:moveTo>
                  <a:lnTo>
                    <a:pt x="157480" y="0"/>
                  </a:lnTo>
                  <a:lnTo>
                    <a:pt x="157480" y="159130"/>
                  </a:lnTo>
                  <a:lnTo>
                    <a:pt x="0" y="15913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04775"/>
              <a:ext cx="157480" cy="263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5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9641389" y="4186106"/>
            <a:ext cx="1088389" cy="1141384"/>
          </a:xfrm>
          <a:custGeom>
            <a:avLst/>
            <a:gdLst/>
            <a:ahLst/>
            <a:cxnLst/>
            <a:rect l="l" t="t" r="r" b="b"/>
            <a:pathLst>
              <a:path w="1088389" h="1141384">
                <a:moveTo>
                  <a:pt x="0" y="0"/>
                </a:moveTo>
                <a:lnTo>
                  <a:pt x="1088389" y="0"/>
                </a:lnTo>
                <a:lnTo>
                  <a:pt x="1088389" y="1141384"/>
                </a:lnTo>
                <a:lnTo>
                  <a:pt x="0" y="11413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4552" t="-2661" r="-310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6" name="Freeform 36"/>
          <p:cNvSpPr/>
          <p:nvPr/>
        </p:nvSpPr>
        <p:spPr>
          <a:xfrm>
            <a:off x="11505333" y="5834967"/>
            <a:ext cx="564687" cy="561157"/>
          </a:xfrm>
          <a:custGeom>
            <a:avLst/>
            <a:gdLst/>
            <a:ahLst/>
            <a:cxnLst/>
            <a:rect l="l" t="t" r="r" b="b"/>
            <a:pathLst>
              <a:path w="564687" h="561157">
                <a:moveTo>
                  <a:pt x="0" y="0"/>
                </a:moveTo>
                <a:lnTo>
                  <a:pt x="564686" y="0"/>
                </a:lnTo>
                <a:lnTo>
                  <a:pt x="564686" y="561158"/>
                </a:lnTo>
                <a:lnTo>
                  <a:pt x="0" y="5611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7" name="Freeform 37"/>
          <p:cNvSpPr/>
          <p:nvPr/>
        </p:nvSpPr>
        <p:spPr>
          <a:xfrm>
            <a:off x="9682327" y="6025249"/>
            <a:ext cx="1091010" cy="212251"/>
          </a:xfrm>
          <a:custGeom>
            <a:avLst/>
            <a:gdLst/>
            <a:ahLst/>
            <a:cxnLst/>
            <a:rect l="l" t="t" r="r" b="b"/>
            <a:pathLst>
              <a:path w="1091010" h="212251">
                <a:moveTo>
                  <a:pt x="0" y="0"/>
                </a:moveTo>
                <a:lnTo>
                  <a:pt x="1091011" y="0"/>
                </a:lnTo>
                <a:lnTo>
                  <a:pt x="1091011" y="212251"/>
                </a:lnTo>
                <a:lnTo>
                  <a:pt x="0" y="212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8" name="Freeform 38"/>
          <p:cNvSpPr/>
          <p:nvPr/>
        </p:nvSpPr>
        <p:spPr>
          <a:xfrm>
            <a:off x="9074096" y="5834967"/>
            <a:ext cx="521350" cy="521350"/>
          </a:xfrm>
          <a:custGeom>
            <a:avLst/>
            <a:gdLst/>
            <a:ahLst/>
            <a:cxnLst/>
            <a:rect l="l" t="t" r="r" b="b"/>
            <a:pathLst>
              <a:path w="521350" h="521350">
                <a:moveTo>
                  <a:pt x="0" y="0"/>
                </a:moveTo>
                <a:lnTo>
                  <a:pt x="521350" y="0"/>
                </a:lnTo>
                <a:lnTo>
                  <a:pt x="521350" y="521350"/>
                </a:lnTo>
                <a:lnTo>
                  <a:pt x="0" y="521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9" name="Freeform 39"/>
          <p:cNvSpPr/>
          <p:nvPr/>
        </p:nvSpPr>
        <p:spPr>
          <a:xfrm>
            <a:off x="13571537" y="5834967"/>
            <a:ext cx="794620" cy="511446"/>
          </a:xfrm>
          <a:custGeom>
            <a:avLst/>
            <a:gdLst/>
            <a:ahLst/>
            <a:cxnLst/>
            <a:rect l="l" t="t" r="r" b="b"/>
            <a:pathLst>
              <a:path w="794620" h="511446">
                <a:moveTo>
                  <a:pt x="0" y="0"/>
                </a:moveTo>
                <a:lnTo>
                  <a:pt x="794620" y="0"/>
                </a:lnTo>
                <a:lnTo>
                  <a:pt x="794620" y="511447"/>
                </a:lnTo>
                <a:lnTo>
                  <a:pt x="0" y="5114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0" name="TextBox 40"/>
          <p:cNvSpPr txBox="1"/>
          <p:nvPr/>
        </p:nvSpPr>
        <p:spPr>
          <a:xfrm>
            <a:off x="14642382" y="5922192"/>
            <a:ext cx="2191814" cy="318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6"/>
              </a:lnSpc>
            </a:pPr>
            <a:r>
              <a:rPr lang="en-US" sz="1904">
                <a:solidFill>
                  <a:srgbClr val="000000"/>
                </a:solidFill>
                <a:latin typeface="League Spartan"/>
              </a:rPr>
              <a:t>Newsletter</a:t>
            </a:r>
          </a:p>
        </p:txBody>
      </p:sp>
      <p:sp>
        <p:nvSpPr>
          <p:cNvPr id="41" name="Freeform 41"/>
          <p:cNvSpPr/>
          <p:nvPr/>
        </p:nvSpPr>
        <p:spPr>
          <a:xfrm>
            <a:off x="16238561" y="5817729"/>
            <a:ext cx="595635" cy="595635"/>
          </a:xfrm>
          <a:custGeom>
            <a:avLst/>
            <a:gdLst/>
            <a:ahLst/>
            <a:cxnLst/>
            <a:rect l="l" t="t" r="r" b="b"/>
            <a:pathLst>
              <a:path w="595635" h="595635">
                <a:moveTo>
                  <a:pt x="0" y="0"/>
                </a:moveTo>
                <a:lnTo>
                  <a:pt x="595635" y="0"/>
                </a:lnTo>
                <a:lnTo>
                  <a:pt x="595635" y="595635"/>
                </a:lnTo>
                <a:lnTo>
                  <a:pt x="0" y="59563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2" name="Freeform 42"/>
          <p:cNvSpPr/>
          <p:nvPr/>
        </p:nvSpPr>
        <p:spPr>
          <a:xfrm>
            <a:off x="16931592" y="5870167"/>
            <a:ext cx="1010904" cy="450951"/>
          </a:xfrm>
          <a:custGeom>
            <a:avLst/>
            <a:gdLst/>
            <a:ahLst/>
            <a:cxnLst/>
            <a:rect l="l" t="t" r="r" b="b"/>
            <a:pathLst>
              <a:path w="1010904" h="450951">
                <a:moveTo>
                  <a:pt x="0" y="0"/>
                </a:moveTo>
                <a:lnTo>
                  <a:pt x="1010904" y="0"/>
                </a:lnTo>
                <a:lnTo>
                  <a:pt x="1010904" y="450951"/>
                </a:lnTo>
                <a:lnTo>
                  <a:pt x="0" y="4509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4691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3" name="TextBox 43"/>
          <p:cNvSpPr txBox="1"/>
          <p:nvPr/>
        </p:nvSpPr>
        <p:spPr>
          <a:xfrm>
            <a:off x="1594419" y="3833774"/>
            <a:ext cx="6834751" cy="64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3"/>
              </a:lnSpc>
            </a:pPr>
            <a:r>
              <a:rPr lang="en-US" sz="3809">
                <a:solidFill>
                  <a:srgbClr val="000000"/>
                </a:solidFill>
                <a:latin typeface="League Spartan"/>
              </a:rPr>
              <a:t>www.letiziaespanoli.com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693917" y="3341154"/>
            <a:ext cx="1263938" cy="337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Open Sans Bold"/>
              </a:rPr>
              <a:t>Spotify     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376186" y="1817041"/>
            <a:ext cx="4827336" cy="86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83"/>
              </a:lnSpc>
              <a:spcBef>
                <a:spcPct val="0"/>
              </a:spcBef>
            </a:pPr>
            <a:r>
              <a:rPr lang="en-US" sz="5131" u="none" strike="noStrike">
                <a:solidFill>
                  <a:srgbClr val="000000"/>
                </a:solidFill>
                <a:latin typeface="League Spartan"/>
              </a:rPr>
              <a:t>Sente-mente®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209675" y="3335465"/>
            <a:ext cx="2191814" cy="318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6"/>
              </a:lnSpc>
            </a:pPr>
            <a:r>
              <a:rPr lang="en-US" sz="1904">
                <a:solidFill>
                  <a:srgbClr val="000000"/>
                </a:solidFill>
                <a:latin typeface="League Spartan"/>
              </a:rPr>
              <a:t>Newsletter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-43927" y="2355640"/>
            <a:ext cx="8473097" cy="1901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7"/>
              </a:lnSpc>
            </a:pPr>
            <a:r>
              <a:rPr lang="en-US" sz="3248">
                <a:solidFill>
                  <a:srgbClr val="FFFFFF"/>
                </a:solidFill>
                <a:latin typeface="League Spartan"/>
              </a:rPr>
              <a:t>Dott. ssa Perna</a:t>
            </a:r>
          </a:p>
          <a:p>
            <a:pPr algn="ctr">
              <a:lnSpc>
                <a:spcPts val="4547"/>
              </a:lnSpc>
            </a:pPr>
            <a:r>
              <a:rPr lang="en-US" sz="3248">
                <a:solidFill>
                  <a:srgbClr val="FFFFFF"/>
                </a:solidFill>
                <a:latin typeface="League Spartan"/>
              </a:rPr>
              <a:t>giusi.perna@hotmail.it</a:t>
            </a:r>
          </a:p>
          <a:p>
            <a:pPr algn="ctr">
              <a:lnSpc>
                <a:spcPts val="6367"/>
              </a:lnSpc>
            </a:pPr>
            <a:endParaRPr lang="en-US" sz="3248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1508002" y="4292559"/>
            <a:ext cx="4383627" cy="86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83"/>
              </a:lnSpc>
              <a:spcBef>
                <a:spcPct val="0"/>
              </a:spcBef>
            </a:pPr>
            <a:r>
              <a:rPr lang="en-US" sz="5131" u="none" strike="noStrike">
                <a:solidFill>
                  <a:srgbClr val="000000"/>
                </a:solidFill>
                <a:latin typeface="League Spartan"/>
              </a:rPr>
              <a:t>Giorni Felici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126624" y="5927881"/>
            <a:ext cx="1263938" cy="337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Open Sans Bold"/>
              </a:rPr>
              <a:t>Spotify  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46348" y="174074"/>
            <a:ext cx="17995304" cy="9956459"/>
          </a:xfrm>
          <a:custGeom>
            <a:avLst/>
            <a:gdLst/>
            <a:ahLst/>
            <a:cxnLst/>
            <a:rect l="l" t="t" r="r" b="b"/>
            <a:pathLst>
              <a:path w="17995304" h="9956459">
                <a:moveTo>
                  <a:pt x="0" y="0"/>
                </a:moveTo>
                <a:lnTo>
                  <a:pt x="17995304" y="0"/>
                </a:lnTo>
                <a:lnTo>
                  <a:pt x="17995304" y="9956458"/>
                </a:lnTo>
                <a:lnTo>
                  <a:pt x="0" y="99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584" b="-411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4956587" flipH="1">
            <a:off x="15065986" y="741854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6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6" y="2317767"/>
                </a:lnTo>
                <a:lnTo>
                  <a:pt x="2937806" y="0"/>
                </a:lnTo>
                <a:close/>
              </a:path>
            </a:pathLst>
          </a:custGeom>
          <a:blipFill>
            <a:blip r:embed="rId3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-11125627" y="-1137908"/>
            <a:ext cx="20308887" cy="2227995"/>
            <a:chOff x="0" y="0"/>
            <a:chExt cx="25469073" cy="2794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3427" y="1065971"/>
            <a:ext cx="6730078" cy="943361"/>
            <a:chOff x="0" y="0"/>
            <a:chExt cx="2688991" cy="3769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88991" cy="376918"/>
            </a:xfrm>
            <a:custGeom>
              <a:avLst/>
              <a:gdLst/>
              <a:ahLst/>
              <a:cxnLst/>
              <a:rect l="l" t="t" r="r" b="b"/>
              <a:pathLst>
                <a:path w="2688991" h="376918">
                  <a:moveTo>
                    <a:pt x="0" y="0"/>
                  </a:moveTo>
                  <a:lnTo>
                    <a:pt x="2688991" y="0"/>
                  </a:lnTo>
                  <a:lnTo>
                    <a:pt x="2688991" y="376918"/>
                  </a:lnTo>
                  <a:lnTo>
                    <a:pt x="0" y="376918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005199" y="2315184"/>
            <a:ext cx="11926461" cy="288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apey"/>
              </a:rPr>
              <a:t>Luoghi in cui coltivare la Vita?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apey"/>
              </a:rPr>
              <a:t>Luoghi in cui accompagnare alla morte?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Arapey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2814" y="4303705"/>
            <a:ext cx="17995304" cy="5826827"/>
          </a:xfrm>
          <a:custGeom>
            <a:avLst/>
            <a:gdLst/>
            <a:ahLst/>
            <a:cxnLst/>
            <a:rect l="l" t="t" r="r" b="b"/>
            <a:pathLst>
              <a:path w="17995304" h="5826827">
                <a:moveTo>
                  <a:pt x="0" y="0"/>
                </a:moveTo>
                <a:lnTo>
                  <a:pt x="17995304" y="0"/>
                </a:lnTo>
                <a:lnTo>
                  <a:pt x="17995304" y="5826827"/>
                </a:lnTo>
                <a:lnTo>
                  <a:pt x="0" y="5826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568" b="-5676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16114684" y="8659154"/>
            <a:ext cx="1418844" cy="974569"/>
          </a:xfrm>
          <a:custGeom>
            <a:avLst/>
            <a:gdLst/>
            <a:ahLst/>
            <a:cxnLst/>
            <a:rect l="l" t="t" r="r" b="b"/>
            <a:pathLst>
              <a:path w="1418844" h="974569">
                <a:moveTo>
                  <a:pt x="0" y="0"/>
                </a:moveTo>
                <a:lnTo>
                  <a:pt x="1418845" y="0"/>
                </a:lnTo>
                <a:lnTo>
                  <a:pt x="1418845" y="974569"/>
                </a:lnTo>
                <a:lnTo>
                  <a:pt x="0" y="974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TextBox 17"/>
          <p:cNvSpPr txBox="1"/>
          <p:nvPr/>
        </p:nvSpPr>
        <p:spPr>
          <a:xfrm>
            <a:off x="142814" y="999296"/>
            <a:ext cx="8851304" cy="90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  <a:spcBef>
                <a:spcPct val="0"/>
              </a:spcBef>
            </a:pPr>
            <a:r>
              <a:rPr lang="en-US" sz="5520">
                <a:solidFill>
                  <a:srgbClr val="FFFFFF"/>
                </a:solidFill>
                <a:latin typeface="Arapey Bold"/>
              </a:rPr>
              <a:t>Cosa sono oggi le RSA?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42814" y="174074"/>
            <a:ext cx="17995304" cy="9956459"/>
          </a:xfrm>
          <a:custGeom>
            <a:avLst/>
            <a:gdLst/>
            <a:ahLst/>
            <a:cxnLst/>
            <a:rect l="l" t="t" r="r" b="b"/>
            <a:pathLst>
              <a:path w="17995304" h="9956459">
                <a:moveTo>
                  <a:pt x="0" y="0"/>
                </a:moveTo>
                <a:lnTo>
                  <a:pt x="17995304" y="0"/>
                </a:lnTo>
                <a:lnTo>
                  <a:pt x="17995304" y="9956458"/>
                </a:lnTo>
                <a:lnTo>
                  <a:pt x="0" y="99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584" b="-411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4956587" flipH="1">
            <a:off x="14800953" y="1052312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6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6" y="2317767"/>
                </a:lnTo>
                <a:lnTo>
                  <a:pt x="2937806" y="0"/>
                </a:lnTo>
                <a:close/>
              </a:path>
            </a:pathLst>
          </a:custGeom>
          <a:blipFill>
            <a:blip r:embed="rId3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-11125627" y="-1137908"/>
            <a:ext cx="20308887" cy="2227995"/>
            <a:chOff x="0" y="0"/>
            <a:chExt cx="25469073" cy="2794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16973" y="1065971"/>
            <a:ext cx="10797002" cy="909519"/>
            <a:chOff x="0" y="0"/>
            <a:chExt cx="4313923" cy="3633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13924" cy="363397"/>
            </a:xfrm>
            <a:custGeom>
              <a:avLst/>
              <a:gdLst/>
              <a:ahLst/>
              <a:cxnLst/>
              <a:rect l="l" t="t" r="r" b="b"/>
              <a:pathLst>
                <a:path w="4313924" h="363397">
                  <a:moveTo>
                    <a:pt x="0" y="0"/>
                  </a:moveTo>
                  <a:lnTo>
                    <a:pt x="4313924" y="0"/>
                  </a:lnTo>
                  <a:lnTo>
                    <a:pt x="4313924" y="363397"/>
                  </a:lnTo>
                  <a:lnTo>
                    <a:pt x="0" y="363397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827576" y="2168979"/>
            <a:ext cx="12578301" cy="288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apey"/>
              </a:rPr>
              <a:t>Avere cura della fragilità umana che esiste dentro ciascuno di noi.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Arape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569368" y="955134"/>
            <a:ext cx="13330140" cy="90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  <a:spcBef>
                <a:spcPct val="0"/>
              </a:spcBef>
            </a:pPr>
            <a:r>
              <a:rPr lang="en-US" sz="5520">
                <a:solidFill>
                  <a:srgbClr val="FFFFFF"/>
                </a:solidFill>
                <a:latin typeface="Arapey Bold"/>
              </a:rPr>
              <a:t>Mission dell’operatore socio-sanitario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2814" y="4303705"/>
            <a:ext cx="17995304" cy="5826827"/>
          </a:xfrm>
          <a:custGeom>
            <a:avLst/>
            <a:gdLst/>
            <a:ahLst/>
            <a:cxnLst/>
            <a:rect l="l" t="t" r="r" b="b"/>
            <a:pathLst>
              <a:path w="17995304" h="5826827">
                <a:moveTo>
                  <a:pt x="0" y="0"/>
                </a:moveTo>
                <a:lnTo>
                  <a:pt x="17995304" y="0"/>
                </a:lnTo>
                <a:lnTo>
                  <a:pt x="17995304" y="5826827"/>
                </a:lnTo>
                <a:lnTo>
                  <a:pt x="0" y="5826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880" b="-5288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16114684" y="8659154"/>
            <a:ext cx="1418844" cy="974569"/>
          </a:xfrm>
          <a:custGeom>
            <a:avLst/>
            <a:gdLst/>
            <a:ahLst/>
            <a:cxnLst/>
            <a:rect l="l" t="t" r="r" b="b"/>
            <a:pathLst>
              <a:path w="1418844" h="974569">
                <a:moveTo>
                  <a:pt x="0" y="0"/>
                </a:moveTo>
                <a:lnTo>
                  <a:pt x="1418845" y="0"/>
                </a:lnTo>
                <a:lnTo>
                  <a:pt x="1418845" y="974569"/>
                </a:lnTo>
                <a:lnTo>
                  <a:pt x="0" y="974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14" y="174074"/>
            <a:ext cx="17995304" cy="9956459"/>
          </a:xfrm>
          <a:custGeom>
            <a:avLst/>
            <a:gdLst/>
            <a:ahLst/>
            <a:cxnLst/>
            <a:rect l="l" t="t" r="r" b="b"/>
            <a:pathLst>
              <a:path w="17995304" h="9956459">
                <a:moveTo>
                  <a:pt x="0" y="0"/>
                </a:moveTo>
                <a:lnTo>
                  <a:pt x="17995304" y="0"/>
                </a:lnTo>
                <a:lnTo>
                  <a:pt x="17995304" y="9956458"/>
                </a:lnTo>
                <a:lnTo>
                  <a:pt x="0" y="99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584" b="-4115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4186667" y="6974806"/>
            <a:ext cx="13869809" cy="3155726"/>
            <a:chOff x="0" y="0"/>
            <a:chExt cx="12252898" cy="2787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52898" cy="2787839"/>
            </a:xfrm>
            <a:custGeom>
              <a:avLst/>
              <a:gdLst/>
              <a:ahLst/>
              <a:cxnLst/>
              <a:rect l="l" t="t" r="r" b="b"/>
              <a:pathLst>
                <a:path w="12252898" h="2787839">
                  <a:moveTo>
                    <a:pt x="0" y="0"/>
                  </a:moveTo>
                  <a:lnTo>
                    <a:pt x="12252898" y="0"/>
                  </a:lnTo>
                  <a:lnTo>
                    <a:pt x="12252898" y="2787839"/>
                  </a:lnTo>
                  <a:lnTo>
                    <a:pt x="0" y="2787839"/>
                  </a:lnTo>
                  <a:close/>
                </a:path>
              </a:pathLst>
            </a:custGeom>
            <a:solidFill>
              <a:srgbClr val="261204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4684" y="-1523986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8760896" y="4851942"/>
            <a:ext cx="20308887" cy="1717727"/>
            <a:chOff x="0" y="0"/>
            <a:chExt cx="25469073" cy="2154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 rot="-4956587" flipH="1">
            <a:off x="403969" y="7635409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7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7" y="2317767"/>
                </a:lnTo>
                <a:lnTo>
                  <a:pt x="2937807" y="0"/>
                </a:lnTo>
                <a:close/>
              </a:path>
            </a:pathLst>
          </a:custGeom>
          <a:blipFill>
            <a:blip r:embed="rId3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-534684" y="10137336"/>
            <a:ext cx="20308887" cy="1717727"/>
            <a:chOff x="0" y="0"/>
            <a:chExt cx="25469073" cy="2154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-11510345" y="3766772"/>
            <a:ext cx="20308887" cy="3044423"/>
            <a:chOff x="0" y="0"/>
            <a:chExt cx="25469073" cy="3817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469073" cy="3817966"/>
            </a:xfrm>
            <a:custGeom>
              <a:avLst/>
              <a:gdLst/>
              <a:ahLst/>
              <a:cxnLst/>
              <a:rect l="l" t="t" r="r" b="b"/>
              <a:pathLst>
                <a:path w="25469073" h="3817966">
                  <a:moveTo>
                    <a:pt x="0" y="0"/>
                  </a:moveTo>
                  <a:lnTo>
                    <a:pt x="25469073" y="0"/>
                  </a:lnTo>
                  <a:lnTo>
                    <a:pt x="25469073" y="3817966"/>
                  </a:lnTo>
                  <a:lnTo>
                    <a:pt x="0" y="381796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271520" y="1975490"/>
            <a:ext cx="6784956" cy="4999316"/>
          </a:xfrm>
          <a:custGeom>
            <a:avLst/>
            <a:gdLst/>
            <a:ahLst/>
            <a:cxnLst/>
            <a:rect l="l" t="t" r="r" b="b"/>
            <a:pathLst>
              <a:path w="6784956" h="4999316">
                <a:moveTo>
                  <a:pt x="0" y="0"/>
                </a:moveTo>
                <a:lnTo>
                  <a:pt x="6784956" y="0"/>
                </a:lnTo>
                <a:lnTo>
                  <a:pt x="6784956" y="4999316"/>
                </a:lnTo>
                <a:lnTo>
                  <a:pt x="0" y="4999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315" r="-15315" b="-18192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5" name="Group 15"/>
          <p:cNvGrpSpPr/>
          <p:nvPr/>
        </p:nvGrpSpPr>
        <p:grpSpPr>
          <a:xfrm rot="2053392">
            <a:off x="15459075" y="-2502164"/>
            <a:ext cx="5657850" cy="5657850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345046" y="171703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70" y="0"/>
                </a:lnTo>
                <a:lnTo>
                  <a:pt x="2515170" y="1727607"/>
                </a:lnTo>
                <a:lnTo>
                  <a:pt x="0" y="1727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-11125627" y="-1137908"/>
            <a:ext cx="20308887" cy="2227995"/>
            <a:chOff x="0" y="0"/>
            <a:chExt cx="25469073" cy="27940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1065971"/>
            <a:ext cx="10242820" cy="909519"/>
            <a:chOff x="0" y="0"/>
            <a:chExt cx="4092501" cy="3633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92501" cy="363397"/>
            </a:xfrm>
            <a:custGeom>
              <a:avLst/>
              <a:gdLst/>
              <a:ahLst/>
              <a:cxnLst/>
              <a:rect l="l" t="t" r="r" b="b"/>
              <a:pathLst>
                <a:path w="4092501" h="363397">
                  <a:moveTo>
                    <a:pt x="0" y="0"/>
                  </a:moveTo>
                  <a:lnTo>
                    <a:pt x="4092501" y="0"/>
                  </a:lnTo>
                  <a:lnTo>
                    <a:pt x="4092501" y="363397"/>
                  </a:lnTo>
                  <a:lnTo>
                    <a:pt x="0" y="363397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28700" y="2988244"/>
            <a:ext cx="10092871" cy="2475222"/>
          </a:xfrm>
          <a:custGeom>
            <a:avLst/>
            <a:gdLst/>
            <a:ahLst/>
            <a:cxnLst/>
            <a:rect l="l" t="t" r="r" b="b"/>
            <a:pathLst>
              <a:path w="10092871" h="2475222">
                <a:moveTo>
                  <a:pt x="0" y="0"/>
                </a:moveTo>
                <a:lnTo>
                  <a:pt x="10092871" y="0"/>
                </a:lnTo>
                <a:lnTo>
                  <a:pt x="10092871" y="2475222"/>
                </a:lnTo>
                <a:lnTo>
                  <a:pt x="0" y="2475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0" b="-4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TextBox 23"/>
          <p:cNvSpPr txBox="1"/>
          <p:nvPr/>
        </p:nvSpPr>
        <p:spPr>
          <a:xfrm>
            <a:off x="4626254" y="7012906"/>
            <a:ext cx="12633046" cy="299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Arapey"/>
              </a:rPr>
              <a:t>L’annuncio delle restrizioni ospedaliere per il COVID-19 da parte del governo giapponese ha portato a diverse limitazioni nelle cure ospedaliere, compreso un maggiore uso di restrizioni fisiche che hanno influenzato la cura di pazienti anziani affetti da demenza che necessitavano di cure personali.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569368" y="955134"/>
            <a:ext cx="13330140" cy="90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  <a:spcBef>
                <a:spcPct val="0"/>
              </a:spcBef>
            </a:pPr>
            <a:r>
              <a:rPr lang="en-US" sz="5520">
                <a:solidFill>
                  <a:srgbClr val="FFFFFF"/>
                </a:solidFill>
                <a:latin typeface="Arapey Bold"/>
              </a:rPr>
              <a:t>Ci siamo ammalati di impotenza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" name="Freeform 8"/>
          <p:cNvSpPr/>
          <p:nvPr/>
        </p:nvSpPr>
        <p:spPr>
          <a:xfrm>
            <a:off x="146348" y="165271"/>
            <a:ext cx="17995304" cy="9956459"/>
          </a:xfrm>
          <a:custGeom>
            <a:avLst/>
            <a:gdLst/>
            <a:ahLst/>
            <a:cxnLst/>
            <a:rect l="l" t="t" r="r" b="b"/>
            <a:pathLst>
              <a:path w="17995304" h="9956459">
                <a:moveTo>
                  <a:pt x="0" y="0"/>
                </a:moveTo>
                <a:lnTo>
                  <a:pt x="17995304" y="0"/>
                </a:lnTo>
                <a:lnTo>
                  <a:pt x="17995304" y="9956458"/>
                </a:lnTo>
                <a:lnTo>
                  <a:pt x="0" y="99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584" b="-411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4956587" flipH="1">
            <a:off x="15334553" y="613407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6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6" y="2317767"/>
                </a:lnTo>
                <a:lnTo>
                  <a:pt x="2937806" y="0"/>
                </a:lnTo>
                <a:close/>
              </a:path>
            </a:pathLst>
          </a:custGeom>
          <a:blipFill>
            <a:blip r:embed="rId3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-11125627" y="-1137908"/>
            <a:ext cx="20308887" cy="2227995"/>
            <a:chOff x="0" y="0"/>
            <a:chExt cx="25469073" cy="2794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065971"/>
            <a:ext cx="6621145" cy="909519"/>
            <a:chOff x="0" y="0"/>
            <a:chExt cx="2645467" cy="3633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45467" cy="363397"/>
            </a:xfrm>
            <a:custGeom>
              <a:avLst/>
              <a:gdLst/>
              <a:ahLst/>
              <a:cxnLst/>
              <a:rect l="l" t="t" r="r" b="b"/>
              <a:pathLst>
                <a:path w="2645467" h="363397">
                  <a:moveTo>
                    <a:pt x="0" y="0"/>
                  </a:moveTo>
                  <a:lnTo>
                    <a:pt x="2645467" y="0"/>
                  </a:lnTo>
                  <a:lnTo>
                    <a:pt x="2645467" y="363397"/>
                  </a:lnTo>
                  <a:lnTo>
                    <a:pt x="0" y="363397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956052" y="8991506"/>
            <a:ext cx="1418844" cy="974569"/>
          </a:xfrm>
          <a:custGeom>
            <a:avLst/>
            <a:gdLst/>
            <a:ahLst/>
            <a:cxnLst/>
            <a:rect l="l" t="t" r="r" b="b"/>
            <a:pathLst>
              <a:path w="1418844" h="974569">
                <a:moveTo>
                  <a:pt x="0" y="0"/>
                </a:moveTo>
                <a:lnTo>
                  <a:pt x="1418844" y="0"/>
                </a:lnTo>
                <a:lnTo>
                  <a:pt x="1418844" y="974569"/>
                </a:lnTo>
                <a:lnTo>
                  <a:pt x="0" y="974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1028700" y="1975490"/>
            <a:ext cx="6621145" cy="7712229"/>
          </a:xfrm>
          <a:custGeom>
            <a:avLst/>
            <a:gdLst/>
            <a:ahLst/>
            <a:cxnLst/>
            <a:rect l="l" t="t" r="r" b="b"/>
            <a:pathLst>
              <a:path w="6621145" h="7712229">
                <a:moveTo>
                  <a:pt x="0" y="0"/>
                </a:moveTo>
                <a:lnTo>
                  <a:pt x="6621145" y="0"/>
                </a:lnTo>
                <a:lnTo>
                  <a:pt x="6621145" y="7712230"/>
                </a:lnTo>
                <a:lnTo>
                  <a:pt x="0" y="771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239" r="-823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TextBox 16"/>
          <p:cNvSpPr txBox="1"/>
          <p:nvPr/>
        </p:nvSpPr>
        <p:spPr>
          <a:xfrm>
            <a:off x="8340952" y="1977989"/>
            <a:ext cx="6623894" cy="269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8"/>
              </a:lnSpc>
            </a:pPr>
            <a:r>
              <a:rPr lang="en-US" sz="5134">
                <a:solidFill>
                  <a:srgbClr val="000000"/>
                </a:solidFill>
                <a:latin typeface="Arapey Bold"/>
              </a:rPr>
              <a:t>La “messa in sicurezza” a discapito della persona e della sua Libertà.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2439077" y="999296"/>
            <a:ext cx="13330140" cy="90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  <a:spcBef>
                <a:spcPct val="0"/>
              </a:spcBef>
            </a:pPr>
            <a:r>
              <a:rPr lang="en-US" sz="5520">
                <a:solidFill>
                  <a:srgbClr val="FFFFFF"/>
                </a:solidFill>
                <a:latin typeface="Arapey Bold"/>
              </a:rPr>
              <a:t>Il velo di Maya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70546" y="4938560"/>
            <a:ext cx="9646871" cy="405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6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rapey"/>
              </a:rPr>
              <a:t>Abbiamo perso di vista la dignità della persona.</a:t>
            </a:r>
          </a:p>
          <a:p>
            <a:pPr algn="l">
              <a:lnSpc>
                <a:spcPts val="5356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rapey"/>
              </a:rPr>
              <a:t>Ci ergiamo al di sopra dei bisogni e dei desideri dei nostri residenti senza contemplare che sognano e desiderano ciò che sogni e desideri tu.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444" b="-124388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 rot="-4956587" flipH="1">
            <a:off x="15334553" y="613407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6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6" y="2317767"/>
                </a:lnTo>
                <a:lnTo>
                  <a:pt x="2937806" y="0"/>
                </a:lnTo>
                <a:close/>
              </a:path>
            </a:pathLst>
          </a:custGeom>
          <a:blipFill>
            <a:blip r:embed="rId3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-11125627" y="-1137908"/>
            <a:ext cx="20308887" cy="2227995"/>
            <a:chOff x="0" y="0"/>
            <a:chExt cx="25469073" cy="2794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065971"/>
            <a:ext cx="6621145" cy="909519"/>
            <a:chOff x="0" y="0"/>
            <a:chExt cx="2645467" cy="3633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45467" cy="363397"/>
            </a:xfrm>
            <a:custGeom>
              <a:avLst/>
              <a:gdLst/>
              <a:ahLst/>
              <a:cxnLst/>
              <a:rect l="l" t="t" r="r" b="b"/>
              <a:pathLst>
                <a:path w="2645467" h="363397">
                  <a:moveTo>
                    <a:pt x="0" y="0"/>
                  </a:moveTo>
                  <a:lnTo>
                    <a:pt x="2645467" y="0"/>
                  </a:lnTo>
                  <a:lnTo>
                    <a:pt x="2645467" y="363397"/>
                  </a:lnTo>
                  <a:lnTo>
                    <a:pt x="0" y="363397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956052" y="8991506"/>
            <a:ext cx="1418844" cy="974569"/>
          </a:xfrm>
          <a:custGeom>
            <a:avLst/>
            <a:gdLst/>
            <a:ahLst/>
            <a:cxnLst/>
            <a:rect l="l" t="t" r="r" b="b"/>
            <a:pathLst>
              <a:path w="1418844" h="974569">
                <a:moveTo>
                  <a:pt x="0" y="0"/>
                </a:moveTo>
                <a:lnTo>
                  <a:pt x="1418844" y="0"/>
                </a:lnTo>
                <a:lnTo>
                  <a:pt x="1418844" y="974569"/>
                </a:lnTo>
                <a:lnTo>
                  <a:pt x="0" y="974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261544" y="4242996"/>
            <a:ext cx="7807279" cy="1801007"/>
          </a:xfrm>
          <a:custGeom>
            <a:avLst/>
            <a:gdLst/>
            <a:ahLst/>
            <a:cxnLst/>
            <a:rect l="l" t="t" r="r" b="b"/>
            <a:pathLst>
              <a:path w="7807279" h="1801007">
                <a:moveTo>
                  <a:pt x="0" y="0"/>
                </a:moveTo>
                <a:lnTo>
                  <a:pt x="7807279" y="0"/>
                </a:lnTo>
                <a:lnTo>
                  <a:pt x="7807279" y="1801008"/>
                </a:lnTo>
                <a:lnTo>
                  <a:pt x="0" y="180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TextBox 16"/>
          <p:cNvSpPr txBox="1"/>
          <p:nvPr/>
        </p:nvSpPr>
        <p:spPr>
          <a:xfrm>
            <a:off x="-2992997" y="1036672"/>
            <a:ext cx="13330140" cy="90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  <a:spcBef>
                <a:spcPct val="0"/>
              </a:spcBef>
            </a:pPr>
            <a:r>
              <a:rPr lang="en-US" sz="5520">
                <a:solidFill>
                  <a:srgbClr val="FFFFFF"/>
                </a:solidFill>
                <a:latin typeface="Arapey Bold"/>
              </a:rPr>
              <a:t>Il velo di Maya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92745" y="3193048"/>
            <a:ext cx="8982152" cy="596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Arapey Bold"/>
              </a:rPr>
              <a:t>“Il pensiero "tutto o niente" è la tendenza a vedere l'empowerment riguardo alla demenza in termini molto bianco o nero, sia individualmente (o può farlo o non può farlo) o come gruppo di persone (o tutti possono farlo o nessuno può).</a:t>
            </a:r>
          </a:p>
          <a:p>
            <a:pPr algn="l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Arapey Bold"/>
              </a:rPr>
              <a:t> Questa visione è aggravata da processi istituzionali che rendono difficile accogliere le capacità, i bisogni e le preferenze individuali. Il risultato della loro inflessibilità è che le organizzazioni si attengono a politiche che limitano tutti al fine di prevenire i rari risultati negativi.”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 rot="-1874745">
            <a:off x="-2570026" y="-2215521"/>
            <a:ext cx="5657850" cy="56578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74588" y="613404"/>
            <a:ext cx="2515170" cy="1727607"/>
          </a:xfrm>
          <a:custGeom>
            <a:avLst/>
            <a:gdLst/>
            <a:ahLst/>
            <a:cxnLst/>
            <a:rect l="l" t="t" r="r" b="b"/>
            <a:pathLst>
              <a:path w="2515170" h="1727607">
                <a:moveTo>
                  <a:pt x="0" y="0"/>
                </a:moveTo>
                <a:lnTo>
                  <a:pt x="2515170" y="0"/>
                </a:lnTo>
                <a:lnTo>
                  <a:pt x="2515170" y="1727608"/>
                </a:lnTo>
                <a:lnTo>
                  <a:pt x="0" y="1727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-11102131" y="3136984"/>
            <a:ext cx="20308887" cy="2227995"/>
            <a:chOff x="0" y="0"/>
            <a:chExt cx="25469073" cy="27940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Freeform 16"/>
          <p:cNvSpPr/>
          <p:nvPr/>
        </p:nvSpPr>
        <p:spPr>
          <a:xfrm rot="-4956587" flipH="1">
            <a:off x="274140" y="7667550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7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7" y="2317767"/>
                </a:lnTo>
                <a:lnTo>
                  <a:pt x="2937807" y="0"/>
                </a:lnTo>
                <a:close/>
              </a:path>
            </a:pathLst>
          </a:custGeom>
          <a:blipFill>
            <a:blip r:embed="rId4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258899" y="3002932"/>
            <a:ext cx="11662352" cy="2115098"/>
          </a:xfrm>
          <a:custGeom>
            <a:avLst/>
            <a:gdLst/>
            <a:ahLst/>
            <a:cxnLst/>
            <a:rect l="l" t="t" r="r" b="b"/>
            <a:pathLst>
              <a:path w="11662352" h="2115098">
                <a:moveTo>
                  <a:pt x="0" y="0"/>
                </a:moveTo>
                <a:lnTo>
                  <a:pt x="11662352" y="0"/>
                </a:lnTo>
                <a:lnTo>
                  <a:pt x="11662352" y="2115099"/>
                </a:lnTo>
                <a:lnTo>
                  <a:pt x="0" y="2115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3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4470759" y="971727"/>
            <a:ext cx="10242820" cy="909519"/>
            <a:chOff x="0" y="0"/>
            <a:chExt cx="4092501" cy="3633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92501" cy="363397"/>
            </a:xfrm>
            <a:custGeom>
              <a:avLst/>
              <a:gdLst/>
              <a:ahLst/>
              <a:cxnLst/>
              <a:rect l="l" t="t" r="r" b="b"/>
              <a:pathLst>
                <a:path w="4092501" h="363397">
                  <a:moveTo>
                    <a:pt x="0" y="0"/>
                  </a:moveTo>
                  <a:lnTo>
                    <a:pt x="4092501" y="0"/>
                  </a:lnTo>
                  <a:lnTo>
                    <a:pt x="4092501" y="363397"/>
                  </a:lnTo>
                  <a:lnTo>
                    <a:pt x="0" y="363397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Freeform 20"/>
          <p:cNvSpPr/>
          <p:nvPr/>
        </p:nvSpPr>
        <p:spPr>
          <a:xfrm>
            <a:off x="258899" y="5130291"/>
            <a:ext cx="11598528" cy="2335501"/>
          </a:xfrm>
          <a:custGeom>
            <a:avLst/>
            <a:gdLst/>
            <a:ahLst/>
            <a:cxnLst/>
            <a:rect l="l" t="t" r="r" b="b"/>
            <a:pathLst>
              <a:path w="11598528" h="2335501">
                <a:moveTo>
                  <a:pt x="0" y="0"/>
                </a:moveTo>
                <a:lnTo>
                  <a:pt x="11598528" y="0"/>
                </a:lnTo>
                <a:lnTo>
                  <a:pt x="11598528" y="2335501"/>
                </a:lnTo>
                <a:lnTo>
                  <a:pt x="0" y="2335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>
            <a:off x="12330826" y="1903481"/>
            <a:ext cx="4630749" cy="5564485"/>
          </a:xfrm>
          <a:custGeom>
            <a:avLst/>
            <a:gdLst/>
            <a:ahLst/>
            <a:cxnLst/>
            <a:rect l="l" t="t" r="r" b="b"/>
            <a:pathLst>
              <a:path w="4630749" h="5564485">
                <a:moveTo>
                  <a:pt x="0" y="0"/>
                </a:moveTo>
                <a:lnTo>
                  <a:pt x="4630749" y="0"/>
                </a:lnTo>
                <a:lnTo>
                  <a:pt x="4630749" y="5564486"/>
                </a:lnTo>
                <a:lnTo>
                  <a:pt x="0" y="5564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095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TextBox 22"/>
          <p:cNvSpPr txBox="1"/>
          <p:nvPr/>
        </p:nvSpPr>
        <p:spPr>
          <a:xfrm>
            <a:off x="3624235" y="7596054"/>
            <a:ext cx="11089344" cy="233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</a:pPr>
            <a:r>
              <a:rPr lang="en-US" sz="4720">
                <a:solidFill>
                  <a:srgbClr val="0B0B0B"/>
                </a:solidFill>
                <a:latin typeface="Arapey Bold"/>
              </a:rPr>
              <a:t>Stiamo negando capacità e dignità.</a:t>
            </a:r>
          </a:p>
          <a:p>
            <a:pPr algn="ctr">
              <a:lnSpc>
                <a:spcPts val="6136"/>
              </a:lnSpc>
            </a:pPr>
            <a:r>
              <a:rPr lang="en-US" sz="4720">
                <a:solidFill>
                  <a:srgbClr val="D9271C"/>
                </a:solidFill>
                <a:latin typeface="Arapey Bold"/>
              </a:rPr>
              <a:t>I grandi maestri affermano:</a:t>
            </a:r>
          </a:p>
          <a:p>
            <a:pPr algn="ctr">
              <a:lnSpc>
                <a:spcPts val="6266"/>
              </a:lnSpc>
            </a:pPr>
            <a:r>
              <a:rPr lang="en-US" sz="4820">
                <a:solidFill>
                  <a:srgbClr val="D9271C"/>
                </a:solidFill>
                <a:latin typeface="Arapey Bold"/>
              </a:rPr>
              <a:t> “Convivo con la demenza e sento.”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77359" y="952500"/>
            <a:ext cx="11089344" cy="92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6"/>
              </a:lnSpc>
            </a:pPr>
            <a:r>
              <a:rPr lang="en-US" sz="5620">
                <a:solidFill>
                  <a:srgbClr val="FFFFFF"/>
                </a:solidFill>
                <a:latin typeface="Arapey Bold"/>
              </a:rPr>
              <a:t>Al di là del lutto “anticipatorio”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 rot="-1874745">
            <a:off x="15309193" y="-2893665"/>
            <a:ext cx="5657850" cy="56578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20534" y="481147"/>
            <a:ext cx="2117584" cy="1454516"/>
          </a:xfrm>
          <a:custGeom>
            <a:avLst/>
            <a:gdLst/>
            <a:ahLst/>
            <a:cxnLst/>
            <a:rect l="l" t="t" r="r" b="b"/>
            <a:pathLst>
              <a:path w="2117584" h="1454516">
                <a:moveTo>
                  <a:pt x="0" y="0"/>
                </a:moveTo>
                <a:lnTo>
                  <a:pt x="2117584" y="0"/>
                </a:lnTo>
                <a:lnTo>
                  <a:pt x="2117584" y="1454516"/>
                </a:lnTo>
                <a:lnTo>
                  <a:pt x="0" y="1454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-11102131" y="3136984"/>
            <a:ext cx="20308887" cy="2227995"/>
            <a:chOff x="0" y="0"/>
            <a:chExt cx="25469073" cy="27940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6" name="Freeform 16"/>
          <p:cNvSpPr/>
          <p:nvPr/>
        </p:nvSpPr>
        <p:spPr>
          <a:xfrm rot="-4956587" flipH="1">
            <a:off x="274140" y="7667550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7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7" y="2317767"/>
                </a:lnTo>
                <a:lnTo>
                  <a:pt x="2937807" y="0"/>
                </a:lnTo>
                <a:close/>
              </a:path>
            </a:pathLst>
          </a:custGeom>
          <a:blipFill>
            <a:blip r:embed="rId4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1202273" y="1748378"/>
            <a:ext cx="9338052" cy="2713528"/>
          </a:xfrm>
          <a:custGeom>
            <a:avLst/>
            <a:gdLst/>
            <a:ahLst/>
            <a:cxnLst/>
            <a:rect l="l" t="t" r="r" b="b"/>
            <a:pathLst>
              <a:path w="9338052" h="2713528">
                <a:moveTo>
                  <a:pt x="0" y="0"/>
                </a:moveTo>
                <a:lnTo>
                  <a:pt x="9338052" y="0"/>
                </a:lnTo>
                <a:lnTo>
                  <a:pt x="9338052" y="2713528"/>
                </a:lnTo>
                <a:lnTo>
                  <a:pt x="0" y="2713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4485590" y="8562231"/>
            <a:ext cx="9766547" cy="1392139"/>
          </a:xfrm>
          <a:custGeom>
            <a:avLst/>
            <a:gdLst/>
            <a:ahLst/>
            <a:cxnLst/>
            <a:rect l="l" t="t" r="r" b="b"/>
            <a:pathLst>
              <a:path w="9766547" h="1392139">
                <a:moveTo>
                  <a:pt x="0" y="0"/>
                </a:moveTo>
                <a:lnTo>
                  <a:pt x="9766547" y="0"/>
                </a:lnTo>
                <a:lnTo>
                  <a:pt x="9766547" y="1392138"/>
                </a:lnTo>
                <a:lnTo>
                  <a:pt x="0" y="1392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10" b="-41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11348243" y="1723600"/>
            <a:ext cx="5503461" cy="6333835"/>
          </a:xfrm>
          <a:custGeom>
            <a:avLst/>
            <a:gdLst/>
            <a:ahLst/>
            <a:cxnLst/>
            <a:rect l="l" t="t" r="r" b="b"/>
            <a:pathLst>
              <a:path w="5503461" h="6333835">
                <a:moveTo>
                  <a:pt x="0" y="0"/>
                </a:moveTo>
                <a:lnTo>
                  <a:pt x="5503461" y="0"/>
                </a:lnTo>
                <a:lnTo>
                  <a:pt x="5503461" y="6333835"/>
                </a:lnTo>
                <a:lnTo>
                  <a:pt x="0" y="6333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29" b="-42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1202273" y="4673958"/>
            <a:ext cx="9338052" cy="2865925"/>
          </a:xfrm>
          <a:custGeom>
            <a:avLst/>
            <a:gdLst/>
            <a:ahLst/>
            <a:cxnLst/>
            <a:rect l="l" t="t" r="r" b="b"/>
            <a:pathLst>
              <a:path w="9338052" h="2865925">
                <a:moveTo>
                  <a:pt x="0" y="0"/>
                </a:moveTo>
                <a:lnTo>
                  <a:pt x="9338052" y="0"/>
                </a:lnTo>
                <a:lnTo>
                  <a:pt x="9338052" y="2865926"/>
                </a:lnTo>
                <a:lnTo>
                  <a:pt x="0" y="2865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TextBox 21"/>
          <p:cNvSpPr txBox="1"/>
          <p:nvPr/>
        </p:nvSpPr>
        <p:spPr>
          <a:xfrm>
            <a:off x="11142660" y="-66675"/>
            <a:ext cx="7145340" cy="271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6"/>
              </a:lnSpc>
            </a:pPr>
            <a:endParaRPr/>
          </a:p>
          <a:p>
            <a:pPr algn="l">
              <a:lnSpc>
                <a:spcPts val="7176"/>
              </a:lnSpc>
            </a:pPr>
            <a:r>
              <a:rPr lang="en-US" sz="5520">
                <a:solidFill>
                  <a:srgbClr val="FD7200"/>
                </a:solidFill>
                <a:latin typeface="Arapey Bold"/>
              </a:rPr>
              <a:t>  Sensazioni</a:t>
            </a:r>
          </a:p>
          <a:p>
            <a:pPr algn="l">
              <a:lnSpc>
                <a:spcPts val="7176"/>
              </a:lnSpc>
            </a:pPr>
            <a:endParaRPr lang="en-US" sz="5520">
              <a:solidFill>
                <a:srgbClr val="FD7200"/>
              </a:solidFill>
              <a:latin typeface="Arapey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98089" y="-66675"/>
            <a:ext cx="7145340" cy="271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6"/>
              </a:lnSpc>
            </a:pPr>
            <a:endParaRPr/>
          </a:p>
          <a:p>
            <a:pPr algn="l">
              <a:lnSpc>
                <a:spcPts val="7176"/>
              </a:lnSpc>
            </a:pPr>
            <a:r>
              <a:rPr lang="en-US" sz="5520">
                <a:solidFill>
                  <a:srgbClr val="FD7200"/>
                </a:solidFill>
                <a:latin typeface="Arapey Bold"/>
              </a:rPr>
              <a:t>  Emozioni</a:t>
            </a:r>
          </a:p>
          <a:p>
            <a:pPr algn="l">
              <a:lnSpc>
                <a:spcPts val="7176"/>
              </a:lnSpc>
            </a:pPr>
            <a:endParaRPr lang="en-US" sz="5520">
              <a:solidFill>
                <a:srgbClr val="FD7200"/>
              </a:solidFill>
              <a:latin typeface="Arapey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202903" y="6878063"/>
            <a:ext cx="7145340" cy="271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6"/>
              </a:lnSpc>
            </a:pPr>
            <a:endParaRPr/>
          </a:p>
          <a:p>
            <a:pPr algn="l">
              <a:lnSpc>
                <a:spcPts val="7176"/>
              </a:lnSpc>
            </a:pPr>
            <a:r>
              <a:rPr lang="en-US" sz="5520">
                <a:solidFill>
                  <a:srgbClr val="FD7200"/>
                </a:solidFill>
                <a:latin typeface="Arapey Bold"/>
              </a:rPr>
              <a:t>  Dolore</a:t>
            </a:r>
          </a:p>
          <a:p>
            <a:pPr algn="l">
              <a:lnSpc>
                <a:spcPts val="7176"/>
              </a:lnSpc>
            </a:pPr>
            <a:endParaRPr lang="en-US" sz="5520">
              <a:solidFill>
                <a:srgbClr val="FD7200"/>
              </a:solidFill>
              <a:latin typeface="Arapey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1379542" y="-1551200"/>
            <a:ext cx="20308887" cy="1717727"/>
            <a:chOff x="0" y="0"/>
            <a:chExt cx="25469073" cy="21541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2412" y="10130532"/>
            <a:ext cx="20308887" cy="1717727"/>
            <a:chOff x="0" y="0"/>
            <a:chExt cx="25469073" cy="21541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69073" cy="2154176"/>
            </a:xfrm>
            <a:custGeom>
              <a:avLst/>
              <a:gdLst/>
              <a:ahLst/>
              <a:cxnLst/>
              <a:rect l="l" t="t" r="r" b="b"/>
              <a:pathLst>
                <a:path w="25469073" h="2154176">
                  <a:moveTo>
                    <a:pt x="0" y="0"/>
                  </a:moveTo>
                  <a:lnTo>
                    <a:pt x="25469073" y="0"/>
                  </a:lnTo>
                  <a:lnTo>
                    <a:pt x="25469073" y="2154176"/>
                  </a:lnTo>
                  <a:lnTo>
                    <a:pt x="0" y="2154176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97673" y="3776520"/>
            <a:ext cx="20308887" cy="2227995"/>
            <a:chOff x="0" y="0"/>
            <a:chExt cx="25469073" cy="2794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 rot="-4956587" flipH="1">
            <a:off x="210640" y="7667550"/>
            <a:ext cx="2937806" cy="2317767"/>
          </a:xfrm>
          <a:custGeom>
            <a:avLst/>
            <a:gdLst/>
            <a:ahLst/>
            <a:cxnLst/>
            <a:rect l="l" t="t" r="r" b="b"/>
            <a:pathLst>
              <a:path w="2937806" h="2317767">
                <a:moveTo>
                  <a:pt x="2937807" y="0"/>
                </a:moveTo>
                <a:lnTo>
                  <a:pt x="0" y="0"/>
                </a:lnTo>
                <a:lnTo>
                  <a:pt x="0" y="2317767"/>
                </a:lnTo>
                <a:lnTo>
                  <a:pt x="2937807" y="2317767"/>
                </a:lnTo>
                <a:lnTo>
                  <a:pt x="2937807" y="0"/>
                </a:lnTo>
                <a:close/>
              </a:path>
            </a:pathLst>
          </a:custGeom>
          <a:blipFill>
            <a:blip r:embed="rId3"/>
            <a:stretch>
              <a:fillRect l="-61963" t="-18790" r="-12301" b="-2846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-11102131" y="2946484"/>
            <a:ext cx="20308887" cy="2227995"/>
            <a:chOff x="0" y="0"/>
            <a:chExt cx="25469073" cy="27940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469073" cy="2794095"/>
            </a:xfrm>
            <a:custGeom>
              <a:avLst/>
              <a:gdLst/>
              <a:ahLst/>
              <a:cxnLst/>
              <a:rect l="l" t="t" r="r" b="b"/>
              <a:pathLst>
                <a:path w="25469073" h="2794095">
                  <a:moveTo>
                    <a:pt x="0" y="0"/>
                  </a:moveTo>
                  <a:lnTo>
                    <a:pt x="25469073" y="0"/>
                  </a:lnTo>
                  <a:lnTo>
                    <a:pt x="25469073" y="2794095"/>
                  </a:lnTo>
                  <a:lnTo>
                    <a:pt x="0" y="2794095"/>
                  </a:lnTo>
                  <a:close/>
                </a:path>
              </a:pathLst>
            </a:custGeom>
            <a:solidFill>
              <a:srgbClr val="FD7200"/>
            </a:solid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028700"/>
            <a:ext cx="4399032" cy="1249406"/>
            <a:chOff x="0" y="0"/>
            <a:chExt cx="1488068" cy="4226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88068" cy="422639"/>
            </a:xfrm>
            <a:custGeom>
              <a:avLst/>
              <a:gdLst/>
              <a:ahLst/>
              <a:cxnLst/>
              <a:rect l="l" t="t" r="r" b="b"/>
              <a:pathLst>
                <a:path w="1488068" h="422639">
                  <a:moveTo>
                    <a:pt x="0" y="0"/>
                  </a:moveTo>
                  <a:lnTo>
                    <a:pt x="1488068" y="0"/>
                  </a:lnTo>
                  <a:lnTo>
                    <a:pt x="1488068" y="422639"/>
                  </a:lnTo>
                  <a:lnTo>
                    <a:pt x="0" y="422639"/>
                  </a:lnTo>
                  <a:close/>
                </a:path>
              </a:pathLst>
            </a:custGeom>
            <a:solidFill>
              <a:srgbClr val="FD7200">
                <a:alpha val="71765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805584" y="7220670"/>
            <a:ext cx="7488753" cy="2420262"/>
          </a:xfrm>
          <a:custGeom>
            <a:avLst/>
            <a:gdLst/>
            <a:ahLst/>
            <a:cxnLst/>
            <a:rect l="l" t="t" r="r" b="b"/>
            <a:pathLst>
              <a:path w="7488753" h="2420262">
                <a:moveTo>
                  <a:pt x="0" y="0"/>
                </a:moveTo>
                <a:lnTo>
                  <a:pt x="7488753" y="0"/>
                </a:lnTo>
                <a:lnTo>
                  <a:pt x="7488753" y="2420262"/>
                </a:lnTo>
                <a:lnTo>
                  <a:pt x="0" y="2420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74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TextBox 15"/>
          <p:cNvSpPr txBox="1"/>
          <p:nvPr/>
        </p:nvSpPr>
        <p:spPr>
          <a:xfrm>
            <a:off x="1302804" y="1105652"/>
            <a:ext cx="9144000" cy="971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67"/>
              </a:lnSpc>
            </a:pPr>
            <a:r>
              <a:rPr lang="en-US" sz="5619">
                <a:solidFill>
                  <a:srgbClr val="FFFFFF"/>
                </a:solidFill>
                <a:latin typeface="Arapey Bold"/>
              </a:rPr>
              <a:t>Disturba chi?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34660" y="5396094"/>
            <a:ext cx="16230600" cy="154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4720">
                <a:solidFill>
                  <a:srgbClr val="FFFFFF"/>
                </a:solidFill>
                <a:latin typeface="Arapey Bold"/>
              </a:rPr>
              <a:t>Ogni forma di contenzione</a:t>
            </a:r>
            <a:r>
              <a:rPr lang="en-US" sz="4720">
                <a:solidFill>
                  <a:srgbClr val="FDFDFD"/>
                </a:solidFill>
                <a:latin typeface="Arapey Bold"/>
              </a:rPr>
              <a:t> non è Cura ma maltrattamento. </a:t>
            </a:r>
          </a:p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4720">
                <a:solidFill>
                  <a:srgbClr val="FFFFFF"/>
                </a:solidFill>
                <a:latin typeface="Arapey Bold"/>
              </a:rPr>
              <a:t>È ora di mettere giù le mani dai vecchi e di limitare le prescrizioni.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98744" y="1402010"/>
            <a:ext cx="16230600" cy="77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4720">
                <a:solidFill>
                  <a:srgbClr val="FFFFFF"/>
                </a:solidFill>
                <a:latin typeface="Arapey Bold"/>
              </a:rPr>
              <a:t>La vecchiaia ci guarda e ci riguarda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803</Words>
  <Application>Microsoft Office PowerPoint</Application>
  <PresentationFormat>Personalizzato</PresentationFormat>
  <Paragraphs>110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1" baseType="lpstr">
      <vt:lpstr>Source Serif Pro Italics</vt:lpstr>
      <vt:lpstr>Arial</vt:lpstr>
      <vt:lpstr>League Spartan</vt:lpstr>
      <vt:lpstr>Arapey</vt:lpstr>
      <vt:lpstr>Source Serif Pro Bold Italics</vt:lpstr>
      <vt:lpstr>Economica Bold</vt:lpstr>
      <vt:lpstr>Arapey Bold</vt:lpstr>
      <vt:lpstr>Calibri</vt:lpstr>
      <vt:lpstr>Open Sans Bold</vt:lpstr>
      <vt:lpstr>Source Serif Pro Bold</vt:lpstr>
      <vt:lpstr>Inter</vt:lpstr>
      <vt:lpstr>Cabin Sketch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Dapero Legnano</dc:title>
  <cp:lastModifiedBy>Giusi Perna</cp:lastModifiedBy>
  <cp:revision>4</cp:revision>
  <dcterms:created xsi:type="dcterms:W3CDTF">2006-08-16T00:00:00Z</dcterms:created>
  <dcterms:modified xsi:type="dcterms:W3CDTF">2024-06-14T05:12:48Z</dcterms:modified>
  <dc:identifier>DAGHuQqfDnE</dc:identifier>
</cp:coreProperties>
</file>