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9" r:id="rId4"/>
    <p:sldId id="267" r:id="rId5"/>
    <p:sldId id="268" r:id="rId6"/>
    <p:sldId id="269" r:id="rId7"/>
    <p:sldId id="270" r:id="rId8"/>
    <p:sldId id="260" r:id="rId9"/>
    <p:sldId id="261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036381-42FC-4451-945D-58DD6F82AE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2638010"/>
            <a:ext cx="8689976" cy="1581979"/>
          </a:xfrm>
        </p:spPr>
        <p:txBody>
          <a:bodyPr>
            <a:normAutofit/>
          </a:bodyPr>
          <a:lstStyle/>
          <a:p>
            <a:r>
              <a:rPr lang="it-IT" sz="3200" b="1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valore e la significatività </a:t>
            </a:r>
            <a:br>
              <a:rPr lang="it-IT" sz="3200" b="1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3200" b="1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 lavoro di cura in RSA: </a:t>
            </a:r>
            <a:br>
              <a:rPr lang="it-IT" sz="3200" b="1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3200" b="1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dare senso, dignità e prospettive</a:t>
            </a:r>
            <a:endParaRPr lang="it-IT" sz="32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4CD3356-A0F7-4F9E-BECF-2F14A12144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4495801"/>
            <a:ext cx="8689976" cy="533400"/>
          </a:xfrm>
        </p:spPr>
        <p:txBody>
          <a:bodyPr/>
          <a:lstStyle/>
          <a:p>
            <a:r>
              <a:rPr lang="it-IT" b="1" i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Bologna, giovedì 18 aprile 2024 * 14.30 – 17.30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53E5B87-AE93-4750-91A2-B6FB8DBF81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3194454" cy="18000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F06EE6B3-F0D7-41E7-A04C-2230019AB9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7549" y="0"/>
            <a:ext cx="1337983" cy="1800000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1AF1B33D-7BB3-41EA-ABB9-CC05A4F285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40988" y="64050"/>
            <a:ext cx="1376471" cy="1260000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E33DB043-C32F-4FB6-93A5-48E503331F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40987" y="1400252"/>
            <a:ext cx="1751017" cy="351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507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888EEA-1F46-45BB-9E37-38FC9AAEA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Rimanere o lasciare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9152DC-E515-4D6B-A584-E86EDF376B5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Diversi professionisti vorrebbero cambiare </a:t>
            </a:r>
          </a:p>
          <a:p>
            <a:pPr marL="0" indent="0">
              <a:buNone/>
            </a:pPr>
            <a:r>
              <a:rPr lang="it-IT" dirty="0"/>
              <a:t>I bilanci sostituiscono la qualità della cura</a:t>
            </a:r>
          </a:p>
          <a:p>
            <a:pPr marL="0" indent="0">
              <a:buNone/>
            </a:pPr>
            <a:r>
              <a:rPr lang="it-IT" dirty="0"/>
              <a:t>La stanchezza non viene curata con opportunità di innovazione e creatività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A1ECF72-B579-49EE-8169-035677287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32345" cy="71939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1253427-74C7-4D2D-AD01-D45914E1E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2345" y="0"/>
            <a:ext cx="725487" cy="71939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1B828FA9-9B44-4072-BAC3-2D60E171A2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41106" y="0"/>
            <a:ext cx="536494" cy="71939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82457814-97AC-4C1A-BFC9-7FBD2B9D84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99451" y="0"/>
            <a:ext cx="792549" cy="719390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66FA26E5-D0C9-BE77-9D3D-A37758E2D227}"/>
              </a:ext>
            </a:extLst>
          </p:cNvPr>
          <p:cNvSpPr/>
          <p:nvPr/>
        </p:nvSpPr>
        <p:spPr>
          <a:xfrm>
            <a:off x="376656" y="4055166"/>
            <a:ext cx="10781673" cy="18884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80340" algn="just">
              <a:lnSpc>
                <a:spcPct val="115000"/>
              </a:lnSpc>
              <a:spcAft>
                <a:spcPts val="1000"/>
              </a:spcAft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Diversi professionisti vorrebbero cambiare l’attuale posto di lavoro o il settore, e la motivazione per restare non solo è di tipo economico, ma soprattutto di necessità di apertura delle organizzazioni verso l’esterno (territorio e altre realtà) e verso l’innovazione, necessità di sperimentare metodi alternativi, di creatività e di flessibilità lavorativa.</a:t>
            </a:r>
          </a:p>
        </p:txBody>
      </p:sp>
    </p:spTree>
    <p:extLst>
      <p:ext uri="{BB962C8B-B14F-4D97-AF65-F5344CB8AC3E}">
        <p14:creationId xmlns:p14="http://schemas.microsoft.com/office/powerpoint/2010/main" val="653077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888EEA-1F46-45BB-9E37-38FC9AAEA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Possibili ambiti di confronto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9152DC-E515-4D6B-A584-E86EDF376B5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t-IT" dirty="0"/>
              <a:t>Percorso formativo</a:t>
            </a:r>
          </a:p>
          <a:p>
            <a:r>
              <a:rPr lang="it-IT" dirty="0"/>
              <a:t>Ingaggio con l’organizzazione</a:t>
            </a:r>
          </a:p>
          <a:p>
            <a:r>
              <a:rPr lang="it-IT" dirty="0"/>
              <a:t>Investire nell’ équipe/squadra</a:t>
            </a:r>
          </a:p>
          <a:p>
            <a:r>
              <a:rPr lang="it-IT" dirty="0"/>
              <a:t>Investire nella creatività e innovazione</a:t>
            </a:r>
          </a:p>
          <a:p>
            <a:r>
              <a:rPr lang="it-IT" dirty="0"/>
              <a:t>Confronto con altre organizzazioni</a:t>
            </a:r>
          </a:p>
          <a:p>
            <a:r>
              <a:rPr lang="it-IT"/>
              <a:t>Riconoscimento economico</a:t>
            </a: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A1ECF72-B579-49EE-8169-035677287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32345" cy="71939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1253427-74C7-4D2D-AD01-D45914E1E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2345" y="0"/>
            <a:ext cx="725487" cy="71939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1B828FA9-9B44-4072-BAC3-2D60E171A2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41106" y="0"/>
            <a:ext cx="536494" cy="71939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82457814-97AC-4C1A-BFC9-7FBD2B9D84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99451" y="0"/>
            <a:ext cx="792549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762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888EEA-1F46-45BB-9E37-38FC9AAEA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655" y="2266122"/>
            <a:ext cx="10364451" cy="2164207"/>
          </a:xfrm>
        </p:spPr>
        <p:txBody>
          <a:bodyPr>
            <a:normAutofit/>
          </a:bodyPr>
          <a:lstStyle/>
          <a:p>
            <a:r>
              <a:rPr lang="it-IT" dirty="0"/>
              <a:t>riflessione aperta e partecipata sul valore e la significatività del lavoro di cura, per la sua riqualificazione, dignità e senso</a:t>
            </a:r>
            <a:br>
              <a:rPr lang="it-IT" dirty="0"/>
            </a:b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A1ECF72-B579-49EE-8169-035677287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32345" cy="71939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1253427-74C7-4D2D-AD01-D45914E1E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2345" y="0"/>
            <a:ext cx="725487" cy="71939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1B828FA9-9B44-4072-BAC3-2D60E171A2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41106" y="0"/>
            <a:ext cx="536494" cy="71939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82457814-97AC-4C1A-BFC9-7FBD2B9D84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99451" y="0"/>
            <a:ext cx="792549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869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888EEA-1F46-45BB-9E37-38FC9AAEA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Perché si entra nella dimensione della cura?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9152DC-E515-4D6B-A584-E86EDF376B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3"/>
            <a:ext cx="10363826" cy="561637"/>
          </a:xfrm>
        </p:spPr>
        <p:txBody>
          <a:bodyPr/>
          <a:lstStyle/>
          <a:p>
            <a:r>
              <a:rPr lang="it-IT" dirty="0"/>
              <a:t>86% DEGLI INTERVISTATI HA UNA LAUREA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A1ECF72-B579-49EE-8169-035677287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32345" cy="71939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1253427-74C7-4D2D-AD01-D45914E1E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2345" y="0"/>
            <a:ext cx="725487" cy="71939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1B828FA9-9B44-4072-BAC3-2D60E171A2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41106" y="0"/>
            <a:ext cx="536494" cy="71939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82457814-97AC-4C1A-BFC9-7FBD2B9D84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99451" y="0"/>
            <a:ext cx="792549" cy="719390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553D5C1B-6BD4-B0E8-0F0F-4562558A418C}"/>
              </a:ext>
            </a:extLst>
          </p:cNvPr>
          <p:cNvSpPr/>
          <p:nvPr/>
        </p:nvSpPr>
        <p:spPr>
          <a:xfrm>
            <a:off x="397565" y="2928731"/>
            <a:ext cx="10880035" cy="31407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dirty="0"/>
              <a:t>I professionisti della cura seguono un </a:t>
            </a:r>
            <a:r>
              <a:rPr lang="it-IT" sz="2000" b="1" dirty="0"/>
              <a:t>lungo percorso </a:t>
            </a:r>
            <a:r>
              <a:rPr lang="it-IT" sz="2000" dirty="0"/>
              <a:t>di studi, ma pochi hanno seguito dei percorsi </a:t>
            </a:r>
            <a:r>
              <a:rPr lang="it-IT" sz="2000" b="1" dirty="0"/>
              <a:t>specifici</a:t>
            </a:r>
            <a:r>
              <a:rPr lang="it-IT" sz="2000" dirty="0"/>
              <a:t> per la cura nella fragilità delle persone anziane.</a:t>
            </a:r>
          </a:p>
          <a:p>
            <a:pPr algn="ctr"/>
            <a:r>
              <a:rPr lang="it-IT" sz="2000" dirty="0"/>
              <a:t>Molti dei professionisti che lavorano con gli anziani </a:t>
            </a:r>
            <a:r>
              <a:rPr lang="it-IT" sz="2000" b="1" dirty="0"/>
              <a:t>non l’hanno scelto durante gli studi</a:t>
            </a:r>
            <a:r>
              <a:rPr lang="it-IT" sz="2000" dirty="0"/>
              <a:t>, l’hanno scoperto successivamente e di frequente capita per caso, durante i tirocini, troppo spesso le realtà residenziali non sono le migliori scelte.</a:t>
            </a:r>
          </a:p>
          <a:p>
            <a:pPr algn="ctr"/>
            <a:r>
              <a:rPr lang="it-IT" sz="2000" dirty="0"/>
              <a:t>A parità di laurea e di specializzazione, chi lavora nella residenzialità e nei servizi di cura ha uno </a:t>
            </a:r>
            <a:r>
              <a:rPr lang="it-IT" sz="2000" b="1" dirty="0"/>
              <a:t>stipendio più basso </a:t>
            </a:r>
            <a:r>
              <a:rPr lang="it-IT" sz="2000" dirty="0"/>
              <a:t>rispetto a chi opera in altri ambiti e questo elemento, se combinato con la complessità e altri aspetti di pesantezza legati al lavoro di cura, incide molto sulla scelta di un professionista.</a:t>
            </a:r>
          </a:p>
        </p:txBody>
      </p:sp>
    </p:spTree>
    <p:extLst>
      <p:ext uri="{BB962C8B-B14F-4D97-AF65-F5344CB8AC3E}">
        <p14:creationId xmlns:p14="http://schemas.microsoft.com/office/powerpoint/2010/main" val="3958244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888EEA-1F46-45BB-9E37-38FC9AAEA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Perché si entra nella dimensione della cura?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9152DC-E515-4D6B-A584-E86EDF376B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3"/>
            <a:ext cx="10363826" cy="813429"/>
          </a:xfrm>
        </p:spPr>
        <p:txBody>
          <a:bodyPr/>
          <a:lstStyle/>
          <a:p>
            <a:r>
              <a:rPr lang="it-IT" dirty="0"/>
              <a:t>93% è INSERITO IN UN’ORGANIZZAZIONE </a:t>
            </a:r>
            <a:r>
              <a:rPr lang="it-IT" dirty="0" err="1"/>
              <a:t>PRIVATa</a:t>
            </a: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A1ECF72-B579-49EE-8169-035677287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32345" cy="71939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1253427-74C7-4D2D-AD01-D45914E1E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2345" y="0"/>
            <a:ext cx="725487" cy="71939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1B828FA9-9B44-4072-BAC3-2D60E171A2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41106" y="0"/>
            <a:ext cx="536494" cy="71939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82457814-97AC-4C1A-BFC9-7FBD2B9D84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99451" y="0"/>
            <a:ext cx="792549" cy="719390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9D9FF54A-136E-E32D-1B29-BB376062EEFB}"/>
              </a:ext>
            </a:extLst>
          </p:cNvPr>
          <p:cNvSpPr/>
          <p:nvPr/>
        </p:nvSpPr>
        <p:spPr>
          <a:xfrm>
            <a:off x="397565" y="3429000"/>
            <a:ext cx="10880035" cy="26007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dirty="0"/>
              <a:t>Cambia la prospettiva rispetto a chi può dare una risposta al bisogno di cura, si delinea un panorama di imprenditori del sociale e un sistema pubblico che fatica ad avere le risorse per mantenere il livello di cura fino a questo momento garantito. Dall’altra, gli interlocutori privati che possono effettivamente rappresentare un sistema positivo se trovano un equilibrio tra il profitto e la buona cura.</a:t>
            </a:r>
          </a:p>
        </p:txBody>
      </p:sp>
    </p:spTree>
    <p:extLst>
      <p:ext uri="{BB962C8B-B14F-4D97-AF65-F5344CB8AC3E}">
        <p14:creationId xmlns:p14="http://schemas.microsoft.com/office/powerpoint/2010/main" val="3401500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888EEA-1F46-45BB-9E37-38FC9AAEA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Perché si entra nella dimensione della cura?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9152DC-E515-4D6B-A584-E86EDF376B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3"/>
            <a:ext cx="10363826" cy="719390"/>
          </a:xfrm>
        </p:spPr>
        <p:txBody>
          <a:bodyPr/>
          <a:lstStyle/>
          <a:p>
            <a:r>
              <a:rPr lang="it-IT" dirty="0" err="1"/>
              <a:t>ANZIANITà</a:t>
            </a:r>
            <a:r>
              <a:rPr lang="it-IT" dirty="0"/>
              <a:t> DI SERVIZIO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A1ECF72-B579-49EE-8169-035677287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32345" cy="71939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1253427-74C7-4D2D-AD01-D45914E1E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2345" y="0"/>
            <a:ext cx="725487" cy="71939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1B828FA9-9B44-4072-BAC3-2D60E171A2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41106" y="0"/>
            <a:ext cx="536494" cy="71939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82457814-97AC-4C1A-BFC9-7FBD2B9D84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99451" y="0"/>
            <a:ext cx="792549" cy="719390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62C8C03E-FEA8-7DC2-58EE-5F9AD3B8F24C}"/>
              </a:ext>
            </a:extLst>
          </p:cNvPr>
          <p:cNvSpPr/>
          <p:nvPr/>
        </p:nvSpPr>
        <p:spPr>
          <a:xfrm>
            <a:off x="304801" y="3086483"/>
            <a:ext cx="10972800" cy="27577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dirty="0"/>
              <a:t>Non sono stati intervistati professionisti con una lunga permanenza nella stessa organizzazione, tuttavia </a:t>
            </a:r>
            <a:r>
              <a:rPr lang="it-IT" sz="2000" b="1" dirty="0"/>
              <a:t>la voglia di cambiare non arriva solo da chi è da molti anni che lavora nella fragilità</a:t>
            </a:r>
            <a:r>
              <a:rPr lang="it-IT" sz="2000" dirty="0"/>
              <a:t>, ma anche da chi è relativamente giovane.</a:t>
            </a:r>
          </a:p>
          <a:p>
            <a:pPr algn="ctr"/>
            <a:r>
              <a:rPr lang="it-IT" sz="2000" b="1" dirty="0"/>
              <a:t>Il lavoro di cura se non viene curato rischia di stancare velocemente</a:t>
            </a:r>
            <a:r>
              <a:rPr lang="it-IT" sz="2000" dirty="0"/>
              <a:t>, soprattutto negli ultimi anni, vi è una ricerca verso il cambiamento, dovuto alla </a:t>
            </a:r>
            <a:r>
              <a:rPr lang="it-IT" sz="2000" b="1" dirty="0"/>
              <a:t>frustrazione di non poter evolvere</a:t>
            </a:r>
            <a:r>
              <a:rPr lang="it-IT" sz="2000" dirty="0"/>
              <a:t>, nelle organizzazioni </a:t>
            </a:r>
            <a:r>
              <a:rPr lang="it-IT" sz="2000" b="1" dirty="0"/>
              <a:t>non ci sono investimenti sufficienti sul benessere organizzativo</a:t>
            </a:r>
            <a:r>
              <a:rPr lang="it-IT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6472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888EEA-1F46-45BB-9E37-38FC9AAEA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Perché si entra nella dimensione della cura?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9152DC-E515-4D6B-A584-E86EDF376B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92550" y="2035122"/>
            <a:ext cx="10363826" cy="798089"/>
          </a:xfrm>
        </p:spPr>
        <p:txBody>
          <a:bodyPr/>
          <a:lstStyle/>
          <a:p>
            <a:r>
              <a:rPr lang="it-IT" dirty="0"/>
              <a:t>LA MOTIVAZIONE è LEGATA SOPRATTUTTO ALLE CARATTERISTICHE PROPRIE DELLA PROFESSIONE.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A1ECF72-B579-49EE-8169-035677287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32345" cy="71939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1253427-74C7-4D2D-AD01-D45914E1E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2345" y="0"/>
            <a:ext cx="725487" cy="71939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1B828FA9-9B44-4072-BAC3-2D60E171A2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41106" y="0"/>
            <a:ext cx="536494" cy="71939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82457814-97AC-4C1A-BFC9-7FBD2B9D84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99451" y="0"/>
            <a:ext cx="792549" cy="719390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80F23674-EABE-B878-AD74-D08AB1089B23}"/>
              </a:ext>
            </a:extLst>
          </p:cNvPr>
          <p:cNvSpPr/>
          <p:nvPr/>
        </p:nvSpPr>
        <p:spPr>
          <a:xfrm>
            <a:off x="596349" y="2928730"/>
            <a:ext cx="10560028" cy="33107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Legata ai </a:t>
            </a:r>
            <a:r>
              <a:rPr lang="it-IT" b="1" dirty="0"/>
              <a:t>valori etici </a:t>
            </a:r>
            <a:r>
              <a:rPr lang="it-IT" dirty="0"/>
              <a:t>della professione.</a:t>
            </a:r>
          </a:p>
          <a:p>
            <a:pPr algn="ctr"/>
            <a:r>
              <a:rPr lang="it-IT" dirty="0"/>
              <a:t>Approfondendo le risposte però si vedono le </a:t>
            </a:r>
            <a:r>
              <a:rPr lang="it-IT" b="1" dirty="0"/>
              <a:t>molteplici sfumature </a:t>
            </a:r>
            <a:r>
              <a:rPr lang="it-IT" dirty="0"/>
              <a:t>che caratterizzano le motivazioni alla base della scelta individuale, le motivazioni sono così diversificate da un professionista all’altro che possono sfociare in una considerazione generale che si può trovare nella </a:t>
            </a:r>
            <a:r>
              <a:rPr lang="it-IT" b="1" dirty="0"/>
              <a:t>difficoltà di trovare un punto di condivisione e di senso comune con gli altri professionisti </a:t>
            </a:r>
            <a:r>
              <a:rPr lang="it-IT" dirty="0"/>
              <a:t>per evitare che ognuno vada per la sua strada e renda ancora più difficile un’identificazione sul noi. </a:t>
            </a:r>
          </a:p>
          <a:p>
            <a:pPr algn="ctr"/>
            <a:r>
              <a:rPr lang="it-IT" b="1" dirty="0"/>
              <a:t>Una sfera di fragilità nella fragilità</a:t>
            </a:r>
            <a:r>
              <a:rPr lang="it-IT" dirty="0"/>
              <a:t>: il lavoro di équipe multiprofessionale che dovrebbe essere di supporto nella complessità del lavoro di cura, diventa anche un limite se non viene sviluppato nello sviluppo di un noi condiviso.</a:t>
            </a:r>
          </a:p>
        </p:txBody>
      </p:sp>
    </p:spTree>
    <p:extLst>
      <p:ext uri="{BB962C8B-B14F-4D97-AF65-F5344CB8AC3E}">
        <p14:creationId xmlns:p14="http://schemas.microsoft.com/office/powerpoint/2010/main" val="1032578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888EEA-1F46-45BB-9E37-38FC9AAEA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Perché si entra nella dimensione della cura?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9152DC-E515-4D6B-A584-E86EDF376B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92550" y="2035122"/>
            <a:ext cx="10363826" cy="719390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LA MOTIVAZIONE alla scelta professionale nel contesto di cura con la persona fragile: è TRA IL DESIDERIO DI POTER AIUTARE GLI ALTRI E L’INNOVAZIONE.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A1ECF72-B579-49EE-8169-035677287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32345" cy="71939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1253427-74C7-4D2D-AD01-D45914E1E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2345" y="0"/>
            <a:ext cx="725487" cy="71939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1B828FA9-9B44-4072-BAC3-2D60E171A2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41106" y="0"/>
            <a:ext cx="536494" cy="71939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82457814-97AC-4C1A-BFC9-7FBD2B9D84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99451" y="0"/>
            <a:ext cx="792549" cy="719390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81D309C2-DEFC-B7E6-3500-EC2E9189C0DB}"/>
              </a:ext>
            </a:extLst>
          </p:cNvPr>
          <p:cNvSpPr/>
          <p:nvPr/>
        </p:nvSpPr>
        <p:spPr>
          <a:xfrm>
            <a:off x="791925" y="3246783"/>
            <a:ext cx="10364451" cy="2992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dirty="0"/>
              <a:t>Si può tradurre, in sintesi, in due aspetti che risaltano nelle interviste:</a:t>
            </a:r>
          </a:p>
          <a:p>
            <a:pPr marL="457200" indent="-457200" algn="ctr">
              <a:buAutoNum type="arabicParenR"/>
            </a:pPr>
            <a:r>
              <a:rPr lang="it-IT" sz="2000" b="1" dirty="0"/>
              <a:t>Fare la differenza nella qualità della vita </a:t>
            </a:r>
            <a:r>
              <a:rPr lang="it-IT" sz="2000" dirty="0"/>
              <a:t>delle persone;</a:t>
            </a:r>
          </a:p>
          <a:p>
            <a:pPr marL="457200" indent="-457200" algn="ctr">
              <a:buAutoNum type="arabicParenR"/>
            </a:pPr>
            <a:r>
              <a:rPr lang="it-IT" sz="2000" dirty="0"/>
              <a:t>Consapevolezza che </a:t>
            </a:r>
            <a:r>
              <a:rPr lang="it-IT" sz="2000" b="1" dirty="0"/>
              <a:t>per poter essere veramente cura è necessario cambiare</a:t>
            </a:r>
            <a:r>
              <a:rPr lang="it-IT" sz="2000" dirty="0"/>
              <a:t>, creare nuove esperienze e nuovi scenari di cura che diminuiscano l’eterogeneità tra le professioni e tra i percorsi formativi.</a:t>
            </a:r>
          </a:p>
        </p:txBody>
      </p:sp>
    </p:spTree>
    <p:extLst>
      <p:ext uri="{BB962C8B-B14F-4D97-AF65-F5344CB8AC3E}">
        <p14:creationId xmlns:p14="http://schemas.microsoft.com/office/powerpoint/2010/main" val="1468981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888EEA-1F46-45BB-9E37-38FC9AAEA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IDENTIFICAZIONE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9152DC-E515-4D6B-A584-E86EDF376B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1596177"/>
          </a:xfrm>
        </p:spPr>
        <p:txBody>
          <a:bodyPr/>
          <a:lstStyle/>
          <a:p>
            <a:r>
              <a:rPr lang="it-IT" dirty="0"/>
              <a:t>IDENTIFICAZIONE CON IL LAVORO DI CURA NELLA </a:t>
            </a:r>
            <a:r>
              <a:rPr lang="it-IT" dirty="0" err="1"/>
              <a:t>FRAGILITà</a:t>
            </a:r>
            <a:r>
              <a:rPr lang="it-IT" dirty="0"/>
              <a:t>: media</a:t>
            </a:r>
          </a:p>
          <a:p>
            <a:r>
              <a:rPr lang="it-IT" dirty="0"/>
              <a:t>IDENTIFICAZIONE CON L’équipe: media</a:t>
            </a:r>
          </a:p>
          <a:p>
            <a:r>
              <a:rPr lang="it-IT" dirty="0"/>
              <a:t>Identificazione con l’organizzazione: media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A1ECF72-B579-49EE-8169-035677287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32345" cy="71939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1253427-74C7-4D2D-AD01-D45914E1E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2345" y="0"/>
            <a:ext cx="725487" cy="71939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1B828FA9-9B44-4072-BAC3-2D60E171A2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41106" y="0"/>
            <a:ext cx="536494" cy="71939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82457814-97AC-4C1A-BFC9-7FBD2B9D84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99451" y="0"/>
            <a:ext cx="792549" cy="719390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53529504-8240-4AAB-F796-755E1F0A64D0}"/>
              </a:ext>
            </a:extLst>
          </p:cNvPr>
          <p:cNvSpPr/>
          <p:nvPr/>
        </p:nvSpPr>
        <p:spPr>
          <a:xfrm>
            <a:off x="795130" y="3963269"/>
            <a:ext cx="10363826" cy="22762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In tutti e tre i livelli non vi è una completa identificazione, si rimane comunque su una media identificazione, ma anche in questo si intravvedono delle specificità che andrebbero approfondite:</a:t>
            </a:r>
          </a:p>
          <a:p>
            <a:pPr algn="ctr"/>
            <a:r>
              <a:rPr lang="it-IT" dirty="0"/>
              <a:t>-	Il lavoro di cura è un lavoro complesso che dovrebbe essere riconosciuto sia dal punto di vista economico che dal punto di vista professionale come crescita</a:t>
            </a:r>
          </a:p>
          <a:p>
            <a:pPr algn="ctr"/>
            <a:r>
              <a:rPr lang="it-IT" dirty="0"/>
              <a:t>-	Il professionista che opera all’interno della cura della fragilità, spesso si trova collocato in un ruolo non ben definito dall’organizzazione o all’interno della stessa équipe</a:t>
            </a:r>
          </a:p>
        </p:txBody>
      </p:sp>
    </p:spTree>
    <p:extLst>
      <p:ext uri="{BB962C8B-B14F-4D97-AF65-F5344CB8AC3E}">
        <p14:creationId xmlns:p14="http://schemas.microsoft.com/office/powerpoint/2010/main" val="740934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888EEA-1F46-45BB-9E37-38FC9AAEA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soddisfazione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9152DC-E515-4D6B-A584-E86EDF376B5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t-IT" dirty="0"/>
              <a:t>La soddisfazione si trova nelle persone: anziani e équipe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A1ECF72-B579-49EE-8169-035677287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32345" cy="71939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1253427-74C7-4D2D-AD01-D45914E1E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2345" y="0"/>
            <a:ext cx="725487" cy="71939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1B828FA9-9B44-4072-BAC3-2D60E171A2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41106" y="0"/>
            <a:ext cx="536494" cy="71939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82457814-97AC-4C1A-BFC9-7FBD2B9D84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99451" y="0"/>
            <a:ext cx="792549" cy="719390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B33D9E7C-A5B1-E34B-91E6-485397D5818B}"/>
              </a:ext>
            </a:extLst>
          </p:cNvPr>
          <p:cNvSpPr/>
          <p:nvPr/>
        </p:nvSpPr>
        <p:spPr>
          <a:xfrm>
            <a:off x="1086678" y="3246783"/>
            <a:ext cx="10098157" cy="24118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dirty="0"/>
              <a:t>La soddisfazione sembra essere molto legata alla propria motivazione professionale, al fatto che si è scelto di intraprendere un lavoro di aiuto; la scelta professionale che, nonostante abbia degli aspetti di insoddisfazione, è pregnante nel mantenere l’ideale di partenza.</a:t>
            </a:r>
          </a:p>
        </p:txBody>
      </p:sp>
    </p:spTree>
    <p:extLst>
      <p:ext uri="{BB962C8B-B14F-4D97-AF65-F5344CB8AC3E}">
        <p14:creationId xmlns:p14="http://schemas.microsoft.com/office/powerpoint/2010/main" val="2175254128"/>
      </p:ext>
    </p:extLst>
  </p:cSld>
  <p:clrMapOvr>
    <a:masterClrMapping/>
  </p:clrMapOvr>
</p:sld>
</file>

<file path=ppt/theme/theme1.xml><?xml version="1.0" encoding="utf-8"?>
<a:theme xmlns:a="http://schemas.openxmlformats.org/drawingml/2006/main" name="Gocci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TM04033925[[fn=Goccia]]</Template>
  <TotalTime>484</TotalTime>
  <Words>873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Tw Cen MT</vt:lpstr>
      <vt:lpstr>Goccia</vt:lpstr>
      <vt:lpstr>Il valore e la significatività  del lavoro di cura in RSA:  dare senso, dignità e prospettive</vt:lpstr>
      <vt:lpstr>riflessione aperta e partecipata sul valore e la significatività del lavoro di cura, per la sua riqualificazione, dignità e senso </vt:lpstr>
      <vt:lpstr>Perché si entra nella dimensione della cura?</vt:lpstr>
      <vt:lpstr>Perché si entra nella dimensione della cura?</vt:lpstr>
      <vt:lpstr>Perché si entra nella dimensione della cura?</vt:lpstr>
      <vt:lpstr>Perché si entra nella dimensione della cura?</vt:lpstr>
      <vt:lpstr>Perché si entra nella dimensione della cura?</vt:lpstr>
      <vt:lpstr>IDENTIFICAZIONE</vt:lpstr>
      <vt:lpstr>soddisfazione</vt:lpstr>
      <vt:lpstr>Rimanere o lasciare</vt:lpstr>
      <vt:lpstr>Possibili ambiti di confronto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Franco Iurlaro</dc:creator>
  <cp:lastModifiedBy>Elisabetta Canton</cp:lastModifiedBy>
  <cp:revision>5</cp:revision>
  <dcterms:created xsi:type="dcterms:W3CDTF">2024-03-01T21:13:57Z</dcterms:created>
  <dcterms:modified xsi:type="dcterms:W3CDTF">2024-04-13T15:38:50Z</dcterms:modified>
</cp:coreProperties>
</file>