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7276" r:id="rId3"/>
    <p:sldId id="7275" r:id="rId4"/>
    <p:sldId id="259" r:id="rId5"/>
    <p:sldId id="7277" r:id="rId6"/>
    <p:sldId id="7278" r:id="rId7"/>
    <p:sldId id="7279" r:id="rId8"/>
    <p:sldId id="7280" r:id="rId9"/>
    <p:sldId id="7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6600"/>
    <a:srgbClr val="E45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AFA90-1F95-4DED-9A43-42BBEBA9DBA5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76EA7-C542-4F09-A59E-EF0B37786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68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8DB6A-40BC-4216-9985-AB06F52A2BE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60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8DB6A-40BC-4216-9985-AB06F52A2BE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62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36381-42FC-4451-945D-58DD6F82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2022929"/>
            <a:ext cx="8689976" cy="1581979"/>
          </a:xfrm>
        </p:spPr>
        <p:txBody>
          <a:bodyPr>
            <a:normAutofit/>
          </a:bodyPr>
          <a:lstStyle/>
          <a:p>
            <a: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valore e la significatività </a:t>
            </a:r>
            <a:b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lavoro di cura in RSA: </a:t>
            </a:r>
            <a:b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dare senso, dignità e prospettive</a:t>
            </a:r>
            <a:endParaRPr lang="it-IT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CD3356-A0F7-4F9E-BECF-2F14A1214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495801"/>
            <a:ext cx="8689976" cy="533400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Bologna, giovedì 18 aprile 2024 * 14.30 – 17.30</a:t>
            </a:r>
          </a:p>
          <a:p>
            <a:endParaRPr lang="it-IT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3E5B87-AE93-4750-91A2-B6FB8DBF8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194454" cy="180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6EE6B3-F0D7-41E7-A04C-2230019A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549" y="0"/>
            <a:ext cx="1337983" cy="180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F1B33D-7BB3-41EA-ABB9-CC05A4F2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988" y="64050"/>
            <a:ext cx="1376471" cy="126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33DB043-C32F-4FB6-93A5-48E503331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1400252"/>
            <a:ext cx="1751017" cy="3518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3DFBB4-D015-43E6-BF7C-71B78A67D52F}"/>
              </a:ext>
            </a:extLst>
          </p:cNvPr>
          <p:cNvSpPr txBox="1"/>
          <p:nvPr/>
        </p:nvSpPr>
        <p:spPr>
          <a:xfrm>
            <a:off x="1624614" y="5457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punto di vista dei medici e direttori sanitari di RSA</a:t>
            </a:r>
          </a:p>
          <a:p>
            <a:pPr algn="ctr"/>
            <a:r>
              <a:rPr lang="it-IT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cura di Andrea Fabbo</a:t>
            </a:r>
          </a:p>
        </p:txBody>
      </p:sp>
    </p:spTree>
    <p:extLst>
      <p:ext uri="{BB962C8B-B14F-4D97-AF65-F5344CB8AC3E}">
        <p14:creationId xmlns:p14="http://schemas.microsoft.com/office/powerpoint/2010/main" val="156150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9FF98AC-A73D-44A8-8B77-71B0F6CBA788}"/>
              </a:ext>
            </a:extLst>
          </p:cNvPr>
          <p:cNvSpPr/>
          <p:nvPr/>
        </p:nvSpPr>
        <p:spPr>
          <a:xfrm>
            <a:off x="4475064" y="3388839"/>
            <a:ext cx="530678" cy="3184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OSSERVATORIO BOCCONI, LONG TERM CARE: il personale fattore critico di  qualità – sossanita">
            <a:extLst>
              <a:ext uri="{FF2B5EF4-FFF2-40B4-BE49-F238E27FC236}">
                <a16:creationId xmlns:a16="http://schemas.microsoft.com/office/drawing/2014/main" id="{4E4E48BA-D573-4672-9244-DCCA4060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8" y="1213913"/>
            <a:ext cx="3549538" cy="49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 Cergas/Bocconi presenta il 5° Rapporto Osservatorio Long Term Care sullo  stato dell'assistenza agli anziani in italia">
            <a:extLst>
              <a:ext uri="{FF2B5EF4-FFF2-40B4-BE49-F238E27FC236}">
                <a16:creationId xmlns:a16="http://schemas.microsoft.com/office/drawing/2014/main" id="{5B814DF8-87EF-411C-8B55-646C0B2D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60" y="1686757"/>
            <a:ext cx="7125159" cy="47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609A013-097F-4834-908C-B2B5B660A375}"/>
              </a:ext>
            </a:extLst>
          </p:cNvPr>
          <p:cNvSpPr/>
          <p:nvPr/>
        </p:nvSpPr>
        <p:spPr>
          <a:xfrm>
            <a:off x="3381812" y="321494"/>
            <a:ext cx="837222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PERSONALE COME FATTORE DI QUALITA’ NELLE RSA</a:t>
            </a:r>
            <a:endParaRPr lang="it-IT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0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1446785-AA50-40FE-9383-005634D8D86B}"/>
              </a:ext>
            </a:extLst>
          </p:cNvPr>
          <p:cNvSpPr/>
          <p:nvPr/>
        </p:nvSpPr>
        <p:spPr>
          <a:xfrm>
            <a:off x="3630387" y="542062"/>
            <a:ext cx="59762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COMPETENZE DEL PERSONALE</a:t>
            </a:r>
            <a:endParaRPr lang="it-IT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7623380-0C54-42DB-9F99-4AFF33CA1CC5}"/>
              </a:ext>
            </a:extLst>
          </p:cNvPr>
          <p:cNvSpPr/>
          <p:nvPr/>
        </p:nvSpPr>
        <p:spPr>
          <a:xfrm>
            <a:off x="6095999" y="1550910"/>
            <a:ext cx="5391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Tuttavia in letteratura l’introduzione di queste figure ha portato alla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riduzione di oltre il 60%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 ricoveri ospedalieri.</a:t>
            </a:r>
          </a:p>
          <a:p>
            <a:pPr algn="just"/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L’esperienza della pandemia ha ulteriormente confermato la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necessità di queste competenze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contesti che presentano una alta concentrazione di anziani  marcatamente fragili  o complessi e a rischio di eventi acuti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4D6E09-88A1-470F-B504-B12BFB7FC724}"/>
              </a:ext>
            </a:extLst>
          </p:cNvPr>
          <p:cNvSpPr txBox="1"/>
          <p:nvPr/>
        </p:nvSpPr>
        <p:spPr>
          <a:xfrm>
            <a:off x="541538" y="1629860"/>
            <a:ext cx="4452521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7030A0"/>
                </a:solidFill>
              </a:rPr>
              <a:t>LONG TERM CARE (RSA-CP-CRA = residenze): </a:t>
            </a:r>
            <a:r>
              <a:rPr lang="it-IT" sz="2400" dirty="0">
                <a:ea typeface="Calibri" panose="020F0502020204030204" pitchFamily="34" charset="0"/>
              </a:rPr>
              <a:t>l’assistenza sanitaria in molte strutture, con notevoli differenze regionali,  non prevede la presenza del </a:t>
            </a:r>
            <a:r>
              <a:rPr lang="it-IT" sz="2400" b="1" dirty="0">
                <a:solidFill>
                  <a:srgbClr val="C00000"/>
                </a:solidFill>
                <a:ea typeface="Calibri" panose="020F0502020204030204" pitchFamily="34" charset="0"/>
              </a:rPr>
              <a:t>geriatra</a:t>
            </a:r>
            <a:r>
              <a:rPr lang="it-IT" sz="2400" dirty="0">
                <a:ea typeface="Calibri" panose="020F0502020204030204" pitchFamily="34" charset="0"/>
              </a:rPr>
              <a:t> e di infermieri  esperti in nursing geriatrico , né di altri membri dello staff (OSS, terapisti, animatori)  che abbiamo «</a:t>
            </a:r>
            <a:r>
              <a:rPr lang="it-IT" sz="2400" b="1" dirty="0">
                <a:ea typeface="Calibri" panose="020F0502020204030204" pitchFamily="34" charset="0"/>
              </a:rPr>
              <a:t>competenze</a:t>
            </a:r>
            <a:r>
              <a:rPr lang="it-IT" sz="2400" dirty="0">
                <a:ea typeface="Calibri" panose="020F0502020204030204" pitchFamily="34" charset="0"/>
              </a:rPr>
              <a:t> o </a:t>
            </a:r>
            <a:r>
              <a:rPr lang="it-IT" sz="2400" b="1" dirty="0">
                <a:ea typeface="Calibri" panose="020F0502020204030204" pitchFamily="34" charset="0"/>
              </a:rPr>
              <a:t>formazione</a:t>
            </a:r>
            <a:r>
              <a:rPr lang="it-IT" sz="2400" dirty="0">
                <a:ea typeface="Calibri" panose="020F0502020204030204" pitchFamily="34" charset="0"/>
              </a:rPr>
              <a:t> in ambito geriatrico certificate « o che abbiano un percorso specializzato 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E255274-573D-4703-BCF2-80AE987363CF}"/>
              </a:ext>
            </a:extLst>
          </p:cNvPr>
          <p:cNvSpPr/>
          <p:nvPr/>
        </p:nvSpPr>
        <p:spPr>
          <a:xfrm>
            <a:off x="5965371" y="4632388"/>
            <a:ext cx="5797542" cy="1427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Herrmann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FR,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et al. The </a:t>
            </a:r>
            <a:r>
              <a:rPr lang="it-IT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Presence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it-IT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Geriatrician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in a Nursing Home </a:t>
            </a:r>
            <a:r>
              <a:rPr lang="it-IT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Prevent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Hospitalization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Dir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Assoc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; 21: 139–140. 18.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9FF98AC-A73D-44A8-8B77-71B0F6CBA788}"/>
              </a:ext>
            </a:extLst>
          </p:cNvPr>
          <p:cNvSpPr/>
          <p:nvPr/>
        </p:nvSpPr>
        <p:spPr>
          <a:xfrm>
            <a:off x="5434693" y="2465615"/>
            <a:ext cx="530678" cy="3184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0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8EEA-1F46-45BB-9E37-38FC9AAE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Caratteristiche socio-anagrafiche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3F16046B-1E96-4793-ABFF-8EF46D73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342459" cy="3785133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5 Medici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1 Imprenditore sanitario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4 M: 2 F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Età media: </a:t>
            </a:r>
            <a:r>
              <a:rPr lang="it-IT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56,5 anni </a:t>
            </a: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(range: 41-75 aa)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Anzianità di servizio in RSA: media </a:t>
            </a:r>
            <a:r>
              <a:rPr lang="it-IT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anni </a:t>
            </a: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(range: 4-24 anni)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Tipologia RSA: 4 private accreditate, 2 pubbliche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Titolo di studio/specializzazione: 2 geriatri, 2 esperti in geriatria, 1 medico di organizzazione, 1 imprenditore sanitario</a:t>
            </a:r>
          </a:p>
        </p:txBody>
      </p:sp>
      <p:pic>
        <p:nvPicPr>
          <p:cNvPr id="1026" name="Picture 2" descr="OSS: tutti i setting assistenziali e il lavoro d'equipe - InfoNurse">
            <a:extLst>
              <a:ext uri="{FF2B5EF4-FFF2-40B4-BE49-F238E27FC236}">
                <a16:creationId xmlns:a16="http://schemas.microsoft.com/office/drawing/2014/main" id="{B662E92C-14C9-4D22-970F-EEF181F5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02" y="2833211"/>
            <a:ext cx="2987249" cy="19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8EEA-1F46-45BB-9E37-38FC9AAE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356" y="784530"/>
            <a:ext cx="3542815" cy="1596177"/>
          </a:xfrm>
        </p:spPr>
        <p:txBody>
          <a:bodyPr>
            <a:normAutofit/>
          </a:bodyPr>
          <a:lstStyle/>
          <a:p>
            <a:r>
              <a:rPr lang="it-IT" sz="2400" b="1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Motivazioni alla scelta della professione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" y="-13615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3F16046B-1E96-4793-ABFF-8EF46D73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201" y="2198416"/>
            <a:ext cx="5182226" cy="3785133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Vicinanza alla «persona» e non alla malattia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Necessità di collegare la persona al contesto in cui vive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Propensione al lavoro con le persone anziane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Importanza di impegnarsi per gli anziani fragili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Organizzazione di un servizio dedicato agli anziani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Possibilità di lavorare a 360° sulla persona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5378811C-F8B6-47B9-B85C-A7CFB4E00A1C}"/>
              </a:ext>
            </a:extLst>
          </p:cNvPr>
          <p:cNvSpPr txBox="1">
            <a:spLocks/>
          </p:cNvSpPr>
          <p:nvPr/>
        </p:nvSpPr>
        <p:spPr>
          <a:xfrm>
            <a:off x="7316055" y="784530"/>
            <a:ext cx="3542815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none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Attese rispetto al lavoro in RSA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89437E-0EFD-4911-AE78-77E2D3D72E66}"/>
              </a:ext>
            </a:extLst>
          </p:cNvPr>
          <p:cNvSpPr txBox="1"/>
          <p:nvPr/>
        </p:nvSpPr>
        <p:spPr>
          <a:xfrm>
            <a:off x="6365289" y="2241299"/>
            <a:ext cx="56373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Possibilità di umanizzazione e valorizzazione del lavoro nel mondo socio-assistenziale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Necessità di portare innovazione, tecnologia e cultura geriatrica in questo ambito 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Possibilità di seguire nel tempo gli anziani e le loro famiglie ( non solo occasionalmente)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Poter incidere sul benessere della persona attraverso una lettura dei bisogni in un contesto interdisciplinare</a:t>
            </a:r>
          </a:p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Sviluppare le RSA come punti di riferimento per la presa in carico degli anziani fragili</a:t>
            </a:r>
          </a:p>
        </p:txBody>
      </p:sp>
    </p:spTree>
    <p:extLst>
      <p:ext uri="{BB962C8B-B14F-4D97-AF65-F5344CB8AC3E}">
        <p14:creationId xmlns:p14="http://schemas.microsoft.com/office/powerpoint/2010/main" val="299227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" y="-13615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378811C-F8B6-47B9-B85C-A7CFB4E00A1C}"/>
              </a:ext>
            </a:extLst>
          </p:cNvPr>
          <p:cNvSpPr txBox="1">
            <a:spLocks/>
          </p:cNvSpPr>
          <p:nvPr/>
        </p:nvSpPr>
        <p:spPr>
          <a:xfrm>
            <a:off x="554230" y="1343823"/>
            <a:ext cx="7116077" cy="5065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cap="none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Identificazione con questa tipologia di lavoro in RSA :</a:t>
            </a:r>
          </a:p>
          <a:p>
            <a:pPr algn="just"/>
            <a:endParaRPr lang="it-IT" sz="2400" b="1" cap="none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  <a:r>
              <a:rPr lang="it-IT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totale identificazione</a:t>
            </a:r>
          </a:p>
          <a:p>
            <a:pPr algn="just"/>
            <a:endParaRPr lang="it-IT" sz="24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Identificazione con il gruppo di lavoro in RSA: </a:t>
            </a:r>
          </a:p>
          <a:p>
            <a:pPr algn="just"/>
            <a:endParaRPr lang="it-IT" sz="24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80 % </a:t>
            </a:r>
            <a:r>
              <a:rPr lang="it-IT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necessità di confronto con l’equipe, </a:t>
            </a:r>
            <a:r>
              <a:rPr lang="it-IT" sz="2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20 %</a:t>
            </a:r>
            <a:r>
              <a:rPr lang="it-IT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condivisione di obiettivi comuni</a:t>
            </a:r>
          </a:p>
          <a:p>
            <a:pPr algn="just"/>
            <a:endParaRPr lang="it-IT" sz="2400" b="1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Identificazione con l’ Azienda (organizzazione):</a:t>
            </a:r>
          </a:p>
          <a:p>
            <a:pPr algn="just"/>
            <a:endParaRPr lang="it-IT" sz="2400" b="1" cap="none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 </a:t>
            </a:r>
            <a:r>
              <a:rPr lang="it-IT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di condivisione dei valori e della mission aziendale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9342EEC-DCF1-4D77-BB72-84AFAA008F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70" y="2649355"/>
            <a:ext cx="2692350" cy="24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8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" y="-13615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378811C-F8B6-47B9-B85C-A7CFB4E00A1C}"/>
              </a:ext>
            </a:extLst>
          </p:cNvPr>
          <p:cNvSpPr txBox="1">
            <a:spLocks/>
          </p:cNvSpPr>
          <p:nvPr/>
        </p:nvSpPr>
        <p:spPr>
          <a:xfrm>
            <a:off x="554230" y="1343823"/>
            <a:ext cx="10845221" cy="5065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Indicare in ordine di priorità 3 aspetti soddisfacenti riscontrati nel lavoro in RSA:</a:t>
            </a:r>
          </a:p>
          <a:p>
            <a:pPr algn="just"/>
            <a:endParaRPr lang="it-IT" sz="24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Socializzazione, identificazione con la «mission aziendale», realizzazione obiettivi individuali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Lavoro in equipe, possibilità di mettere in atto la valutazione multidimensionale, possibilità di migliorare la qualità della vita degli anziani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Lavoro di equipe, possibilità di seguire nel tempo l’anziano, responsabilità diretta sulle scelte cliniche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Lavoro di equipe, possibilità di sperimentare diverse tipologie di cura, umanità della cura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 startAt="5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Possibilità di applicare un approccio geriatrico meglio dell’ospedale ,possibilità di innovare e </a:t>
            </a:r>
            <a:r>
              <a:rPr lang="it-IT" sz="20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migliorare,trasversalità</a:t>
            </a: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 ed integrazione delle competenze</a:t>
            </a:r>
          </a:p>
          <a:p>
            <a:pPr marL="457200" indent="-457200" algn="just">
              <a:buAutoNum type="arabicPeriod" startAt="5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 startAt="5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Lavoro di equipe, possibilità di innovare, vocazione diffusa e trasversale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" y="-13615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378811C-F8B6-47B9-B85C-A7CFB4E00A1C}"/>
              </a:ext>
            </a:extLst>
          </p:cNvPr>
          <p:cNvSpPr txBox="1">
            <a:spLocks/>
          </p:cNvSpPr>
          <p:nvPr/>
        </p:nvSpPr>
        <p:spPr>
          <a:xfrm>
            <a:off x="554230" y="1343823"/>
            <a:ext cx="10845221" cy="5065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cap="none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Indicare in ordine di priorità 3 aspetti insoddisfacenti riscontrati nel lavoro in RSA:</a:t>
            </a:r>
          </a:p>
          <a:p>
            <a:pPr algn="just"/>
            <a:endParaRPr lang="it-IT" sz="2400" b="1" cap="none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Disomogeneità dei modelli di assistenza e cura, mancanza di continuità fra RSA ed ospedale , differenti modelli di accreditamento (regionali)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Scarsa valorizzazione delle figure professionali, insufficiente riconoscimento da parte delle istituzioni, poche risorse economiche da investire per migliorare i processi di cura e benessere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Scarso investimento culturale da parte dei gestori di RSA più focalizzati nella gestione e meno nella reale cura delle persone, carico burocratico in costante aumento, scarso riconoscimento all’equipe multidisciplinare nel suo complesso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Burocrazia e privacy, resistenza al cambiamento e alla innovazione da parte di alcuni gestori, scarsa incentivazione del personale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 startAt="5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Nessun aspetto insoddisfacente</a:t>
            </a:r>
          </a:p>
          <a:p>
            <a:pPr marL="457200" indent="-457200" algn="just">
              <a:buAutoNum type="arabicPeriod" startAt="5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 startAt="5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Poco spazio riservato alla crescita del personale, resistenza al cambiamento, scarsa «flessibilità» nell’assistenza agli anziani (protocolli rigidi) </a:t>
            </a:r>
          </a:p>
          <a:p>
            <a:pPr marL="457200" indent="-457200" algn="just">
              <a:buAutoNum type="arabicPeriod"/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" y="-13615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378811C-F8B6-47B9-B85C-A7CFB4E00A1C}"/>
              </a:ext>
            </a:extLst>
          </p:cNvPr>
          <p:cNvSpPr txBox="1">
            <a:spLocks/>
          </p:cNvSpPr>
          <p:nvPr/>
        </p:nvSpPr>
        <p:spPr>
          <a:xfrm>
            <a:off x="376677" y="1677880"/>
            <a:ext cx="9202329" cy="544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cap="none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Soddisfazione nel lavoro:  </a:t>
            </a:r>
            <a:r>
              <a:rPr lang="it-IT" sz="20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Risposte positive </a:t>
            </a: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(tutte da «molto soddisfatto» a «soddisfatto»)</a:t>
            </a:r>
          </a:p>
          <a:p>
            <a:pPr algn="just"/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cap="none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Livello di intenzione di lasciare l’attuale posto di lavoro</a:t>
            </a: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0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 per nulla intenzionato</a:t>
            </a:r>
          </a:p>
          <a:p>
            <a:pPr algn="just"/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 condizioni /cosa ti farebbe restare in RSA ?</a:t>
            </a:r>
          </a:p>
          <a:p>
            <a:pPr algn="just"/>
            <a:endParaRPr lang="it-IT" sz="24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Passione per il proprio lavoro</a:t>
            </a:r>
          </a:p>
          <a:p>
            <a:pPr algn="just">
              <a:buClr>
                <a:srgbClr val="006600"/>
              </a:buClr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Servizio importante per la comunità</a:t>
            </a:r>
          </a:p>
          <a:p>
            <a:pPr algn="just">
              <a:buClr>
                <a:srgbClr val="006600"/>
              </a:buClr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Possibilità di contribuire al cambiamento</a:t>
            </a:r>
          </a:p>
          <a:p>
            <a:pPr algn="just">
              <a:buClr>
                <a:srgbClr val="006600"/>
              </a:buClr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Poter proseguire il lavoro attuale così come è</a:t>
            </a:r>
          </a:p>
          <a:p>
            <a:pPr algn="just">
              <a:buClr>
                <a:srgbClr val="006600"/>
              </a:buClr>
            </a:pPr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Incentivazione economica</a:t>
            </a:r>
          </a:p>
          <a:p>
            <a:pPr algn="just"/>
            <a:endParaRPr lang="it-IT" sz="24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A83892-4387-460B-8664-284FB99D8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158" y="3257764"/>
            <a:ext cx="4201695" cy="27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5589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131</TotalTime>
  <Words>779</Words>
  <Application>Microsoft Office PowerPoint</Application>
  <PresentationFormat>Widescreen</PresentationFormat>
  <Paragraphs>90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Goccia</vt:lpstr>
      <vt:lpstr>Il valore e la significatività  del lavoro di cura in RSA:  dare senso, dignità e prospettive</vt:lpstr>
      <vt:lpstr>Presentazione standard di PowerPoint</vt:lpstr>
      <vt:lpstr>Presentazione standard di PowerPoint</vt:lpstr>
      <vt:lpstr>Caratteristiche socio-anagrafiche</vt:lpstr>
      <vt:lpstr>Motivazioni alla scelta della professione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 Iurlaro</dc:creator>
  <cp:lastModifiedBy>utente</cp:lastModifiedBy>
  <cp:revision>23</cp:revision>
  <dcterms:created xsi:type="dcterms:W3CDTF">2024-03-01T21:13:57Z</dcterms:created>
  <dcterms:modified xsi:type="dcterms:W3CDTF">2024-04-18T08:55:15Z</dcterms:modified>
</cp:coreProperties>
</file>