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8288000" cy="10287000"/>
  <p:notesSz cx="6797675" cy="9926638"/>
  <p:embeddedFontLst>
    <p:embeddedFont>
      <p:font typeface="League Spartan" panose="020B0604020202020204" charset="0"/>
      <p:regular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Open Sans Bold" panose="020B0806030504020204" pitchFamily="34" charset="0"/>
      <p:regular r:id="rId46"/>
      <p:bold r:id="rId47"/>
    </p:embeddedFont>
    <p:embeddedFont>
      <p:font typeface="Open Sans Bold Italics" panose="020B0604020202020204" charset="0"/>
      <p:regular r:id="rId48"/>
    </p:embeddedFont>
    <p:embeddedFont>
      <p:font typeface="Open Sans Italics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E0841-F1F5-44E0-A3AF-E448547044CD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B6804-E91C-4533-A071-4B03275802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216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641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078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295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4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8700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109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016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64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3927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7173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6028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4433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128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873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196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91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910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4569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099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7045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6512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7912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492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08889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1330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29827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04083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5406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3737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9773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3422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246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918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9264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403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2401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37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B6804-E91C-4533-A071-4B032758025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89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34181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un tempo lento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234683" y="4703932"/>
            <a:ext cx="16230600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Che possa essere scandito in maniera differente: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 Bold"/>
              </a:rPr>
              <a:t>tempo orientato non al fare ma all’essere. 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 Bold"/>
            </a:endParaRP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Ecco allora che il tempo diventa risorsa, diventa elemento chiave della quotidianità, diviene creatività, movimento, progettualità.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34181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presupposti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234683" y="4703932"/>
            <a:ext cx="16230600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La relazione con gli animali in ambienti istituzionalizzati, come ampiamente documentato in letteratura, aiuta il residente a ritrovare uno spazio nel quale sentirsi ancora utile, funge da sprono per uscire dal senso di isolamento e ha benefici sul tono dell’umore. 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Associare a questa visione un animale come l’asino apre un canale molto più ampio.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34181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presupposti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234683" y="4703932"/>
            <a:ext cx="16230600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Perché il tempo dell’asino è un tempo lento, come quello della </a:t>
            </a:r>
            <a:r>
              <a:rPr lang="en-US" sz="3399">
                <a:solidFill>
                  <a:srgbClr val="B1827F"/>
                </a:solidFill>
                <a:latin typeface="Open Sans Bold"/>
              </a:rPr>
              <a:t>cronicità</a:t>
            </a:r>
            <a:r>
              <a:rPr lang="en-US" sz="3399">
                <a:solidFill>
                  <a:srgbClr val="B1827F"/>
                </a:solidFill>
                <a:latin typeface="Open Sans"/>
              </a:rPr>
              <a:t>, come quello dell’assistenza, come quello dello stare con e per l’anziano, il suo tempo è un tempo forte, robusto, consapevole, di chi passo dopo passo sa accompagnare e stare accanto, accogliendo e sostenendo.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4683" y="7627472"/>
            <a:ext cx="16230600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0"/>
              </a:lnSpc>
            </a:pPr>
            <a:r>
              <a:rPr lang="en-US" sz="2700">
                <a:solidFill>
                  <a:srgbClr val="B1827F">
                    <a:alpha val="60000"/>
                  </a:srgbClr>
                </a:solidFill>
                <a:latin typeface="Open Sans Italics"/>
              </a:rPr>
              <a:t>Cronicità: Irreversibilità di uno stato morboso che dà luogo a un lento decorso </a:t>
            </a:r>
          </a:p>
          <a:p>
            <a:pPr algn="just">
              <a:lnSpc>
                <a:spcPts val="3780"/>
              </a:lnSpc>
            </a:pPr>
            <a:endParaRPr lang="en-US" sz="2700">
              <a:solidFill>
                <a:srgbClr val="B1827F">
                  <a:alpha val="60000"/>
                </a:srgbClr>
              </a:solidFill>
              <a:latin typeface="Open Sans Itali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34181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presupposti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234683" y="5076825"/>
            <a:ext cx="16230600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L’asino è un animale intelligente, osservatore, che percepisce le peculiarità delle situazioni e che propone una relazione positiva basata sul reciproco aiuto, è veicolo di percezioni e sensazioni tattili positive. 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34181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presupposti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234683" y="4114001"/>
            <a:ext cx="16230600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 Bold"/>
              </a:rPr>
              <a:t>Accudire</a:t>
            </a:r>
            <a:r>
              <a:rPr lang="en-US" sz="3399">
                <a:solidFill>
                  <a:srgbClr val="B1827F"/>
                </a:solidFill>
                <a:latin typeface="Open Sans"/>
              </a:rPr>
              <a:t> un asino costruisce un ponte col passato e stimola la memoria, i ricordi e la capacità di interagire con un racconto che diventa occasione e stimolo di dialogo. 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Asini, che entrando a far parte della quotidianità delle RSA diventano strumenti di socialità e aggregazione.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4683" y="7627472"/>
            <a:ext cx="1623060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0"/>
              </a:lnSpc>
            </a:pPr>
            <a:r>
              <a:rPr lang="en-US" sz="2700">
                <a:solidFill>
                  <a:srgbClr val="B1827F">
                    <a:alpha val="60000"/>
                  </a:srgbClr>
                </a:solidFill>
                <a:latin typeface="Open Sans Italics"/>
              </a:rPr>
              <a:t>Accudire: attendere con cura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34181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presupposti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028700" y="4480547"/>
            <a:ext cx="16230600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Asini capaci di aprire i cancelli e creare ponti tra l’interno e l’esterno.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Asini che ci ricordano l’importanza dello </a:t>
            </a:r>
            <a:r>
              <a:rPr lang="en-US" sz="3399">
                <a:solidFill>
                  <a:srgbClr val="B1827F"/>
                </a:solidFill>
                <a:latin typeface="Open Sans Bold"/>
              </a:rPr>
              <a:t>stare</a:t>
            </a:r>
            <a:r>
              <a:rPr lang="en-US" sz="3399">
                <a:solidFill>
                  <a:srgbClr val="B1827F"/>
                </a:solidFill>
                <a:latin typeface="Open Sans"/>
              </a:rPr>
              <a:t>.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Asini in grado di riportaci al vero significato e centralità del tempo. 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 Italics"/>
              </a:rPr>
              <a:t>Animali lenti, ma presenti. Come chi assiste, come chi cura.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4683" y="7627472"/>
            <a:ext cx="1623060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0"/>
              </a:lnSpc>
            </a:pPr>
            <a:r>
              <a:rPr lang="en-US" sz="2700">
                <a:solidFill>
                  <a:srgbClr val="B1827F">
                    <a:alpha val="60000"/>
                  </a:srgbClr>
                </a:solidFill>
                <a:latin typeface="Open Sans Italics"/>
              </a:rPr>
              <a:t>Stare: dimora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290553" y="1569177"/>
            <a:ext cx="19902626" cy="6939278"/>
            <a:chOff x="0" y="0"/>
            <a:chExt cx="2323403" cy="8100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3403" cy="810081"/>
            </a:xfrm>
            <a:custGeom>
              <a:avLst/>
              <a:gdLst/>
              <a:ahLst/>
              <a:cxnLst/>
              <a:rect l="l" t="t" r="r" b="b"/>
              <a:pathLst>
                <a:path w="2323403" h="810081">
                  <a:moveTo>
                    <a:pt x="8947" y="0"/>
                  </a:moveTo>
                  <a:lnTo>
                    <a:pt x="2314457" y="0"/>
                  </a:lnTo>
                  <a:cubicBezTo>
                    <a:pt x="2319398" y="0"/>
                    <a:pt x="2323403" y="4006"/>
                    <a:pt x="2323403" y="8947"/>
                  </a:cubicBezTo>
                  <a:lnTo>
                    <a:pt x="2323403" y="801134"/>
                  </a:lnTo>
                  <a:cubicBezTo>
                    <a:pt x="2323403" y="806076"/>
                    <a:pt x="2319398" y="810081"/>
                    <a:pt x="2314457" y="810081"/>
                  </a:cubicBezTo>
                  <a:lnTo>
                    <a:pt x="8947" y="810081"/>
                  </a:lnTo>
                  <a:cubicBezTo>
                    <a:pt x="4006" y="810081"/>
                    <a:pt x="0" y="806076"/>
                    <a:pt x="0" y="801134"/>
                  </a:cubicBezTo>
                  <a:lnTo>
                    <a:pt x="0" y="8947"/>
                  </a:lnTo>
                  <a:cubicBezTo>
                    <a:pt x="0" y="4006"/>
                    <a:pt x="4006" y="0"/>
                    <a:pt x="8947" y="0"/>
                  </a:cubicBezTo>
                  <a:close/>
                </a:path>
              </a:pathLst>
            </a:custGeom>
            <a:solidFill>
              <a:srgbClr val="E3D6D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526735" y="4413250"/>
            <a:ext cx="8732565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B1827F"/>
                </a:solidFill>
                <a:latin typeface="Open Sans Italics"/>
              </a:rPr>
              <a:t>Vorrei un tempo lento, un tempo ricco, un tempo pieno, un tempo vivo.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81297" y="1833135"/>
            <a:ext cx="7594878" cy="6411363"/>
            <a:chOff x="0" y="0"/>
            <a:chExt cx="959619" cy="8100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9619" cy="810081"/>
            </a:xfrm>
            <a:custGeom>
              <a:avLst/>
              <a:gdLst/>
              <a:ahLst/>
              <a:cxnLst/>
              <a:rect l="l" t="t" r="r" b="b"/>
              <a:pathLst>
                <a:path w="959619" h="810081">
                  <a:moveTo>
                    <a:pt x="23445" y="0"/>
                  </a:moveTo>
                  <a:lnTo>
                    <a:pt x="936174" y="0"/>
                  </a:lnTo>
                  <a:cubicBezTo>
                    <a:pt x="949122" y="0"/>
                    <a:pt x="959619" y="10497"/>
                    <a:pt x="959619" y="23445"/>
                  </a:cubicBezTo>
                  <a:lnTo>
                    <a:pt x="959619" y="786636"/>
                  </a:lnTo>
                  <a:cubicBezTo>
                    <a:pt x="959619" y="799584"/>
                    <a:pt x="949122" y="810081"/>
                    <a:pt x="936174" y="810081"/>
                  </a:cubicBezTo>
                  <a:lnTo>
                    <a:pt x="23445" y="810081"/>
                  </a:lnTo>
                  <a:cubicBezTo>
                    <a:pt x="10497" y="810081"/>
                    <a:pt x="0" y="799584"/>
                    <a:pt x="0" y="786636"/>
                  </a:cubicBezTo>
                  <a:lnTo>
                    <a:pt x="0" y="23445"/>
                  </a:lnTo>
                  <a:cubicBezTo>
                    <a:pt x="0" y="10497"/>
                    <a:pt x="10497" y="0"/>
                    <a:pt x="23445" y="0"/>
                  </a:cubicBezTo>
                  <a:close/>
                </a:path>
              </a:pathLst>
            </a:custGeom>
            <a:blipFill>
              <a:blip r:embed="rId4"/>
              <a:stretch>
                <a:fillRect t="-28973" b="-28973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028700" y="4793349"/>
            <a:ext cx="16230600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L'asino non è un animale estraneo, è parte di una storia antica, di momenti vissuti nella quotidianità, dalla civiltà contadina all'utilizzo in settori del lavoro e del trasporto. Dalla vita in campagna alla vita di tutti i giorni ha rappresentato al pari del cane un animale amico dell'uomo a fianco dell'uomo.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34683" y="2124656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perchè l’asino?</a:t>
            </a:r>
          </a:p>
        </p:txBody>
      </p:sp>
      <p:sp>
        <p:nvSpPr>
          <p:cNvPr id="5" name="AutoShape 5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028700" y="4401764"/>
            <a:ext cx="16230600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Nelle persone anziane l'asino fa riaffiorare ricordi positivi, momenti vissuti, storie che hanno avuto un’impronta indelebile. 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Accudire e poter vivere al fianco di un asino costruisce un ponte col passato, stimola la memoria, i ricordi e la capacità di interagire. L’asino diventa occasione e stimolo di dialogo.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34683" y="2124656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perchè l’asino?</a:t>
            </a:r>
          </a:p>
        </p:txBody>
      </p:sp>
      <p:sp>
        <p:nvSpPr>
          <p:cNvPr id="5" name="AutoShape 5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0" y="1035862"/>
            <a:ext cx="18390992" cy="8222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7"/>
              </a:lnSpc>
            </a:pPr>
            <a:r>
              <a:rPr lang="en-US" sz="4890">
                <a:solidFill>
                  <a:srgbClr val="E3D6D2"/>
                </a:solidFill>
                <a:latin typeface="Open Sans Bold"/>
              </a:rPr>
              <a:t>Ma è possibile? Come si può far arrivare due asini in una casa di riposo? Ci lasceranno? Staranno bene qui? E i residenti? E la direzione? E i colleghi? Cosa serve? Chi serve? Cosa bisogna fare? E poi chi li gestisce? Puzzano? E il veterinario? Costruire un recinto? Come? La stalla? Una stalla nel parco? Ma l’asl? Sicuri che si possa? E il vicinato? Ma fanno tanta cacca? E dove si mette la cacca? E cosa mangiano gli asini? E si ferrano gli zoccoli? No? Boh. Si ma a chi bisogna chiedere? </a:t>
            </a:r>
            <a:r>
              <a:rPr lang="en-US" sz="4890">
                <a:solidFill>
                  <a:srgbClr val="B1827F"/>
                </a:solidFill>
                <a:latin typeface="Open Sans Bold"/>
              </a:rPr>
              <a:t>Ecco... Non ci riusciremo mai..</a:t>
            </a:r>
          </a:p>
          <a:p>
            <a:pPr algn="just">
              <a:lnSpc>
                <a:spcPts val="3392"/>
              </a:lnSpc>
            </a:pPr>
            <a:endParaRPr lang="en-US" sz="4890">
              <a:solidFill>
                <a:srgbClr val="B1827F"/>
              </a:solidFill>
              <a:latin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34683" y="2124656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come....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2674388" y="8462270"/>
            <a:ext cx="4794159" cy="1592060"/>
          </a:xfrm>
          <a:custGeom>
            <a:avLst/>
            <a:gdLst/>
            <a:ahLst/>
            <a:cxnLst/>
            <a:rect l="l" t="t" r="r" b="b"/>
            <a:pathLst>
              <a:path w="4794159" h="1592060">
                <a:moveTo>
                  <a:pt x="0" y="0"/>
                </a:moveTo>
                <a:lnTo>
                  <a:pt x="4794159" y="0"/>
                </a:lnTo>
                <a:lnTo>
                  <a:pt x="4794159" y="1592060"/>
                </a:lnTo>
                <a:lnTo>
                  <a:pt x="0" y="1592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1863836" y="3467948"/>
            <a:ext cx="15336928" cy="1867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788"/>
              </a:lnSpc>
            </a:pPr>
            <a:r>
              <a:rPr lang="en-US" sz="14514" spc="-725">
                <a:solidFill>
                  <a:srgbClr val="B1827F"/>
                </a:solidFill>
                <a:latin typeface="League Spartan"/>
              </a:rPr>
              <a:t>lenti, ma presenti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41548" y="5605200"/>
            <a:ext cx="15259216" cy="1556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31"/>
              </a:lnSpc>
            </a:pPr>
            <a:r>
              <a:rPr lang="en-US" sz="12138" spc="-606">
                <a:solidFill>
                  <a:srgbClr val="E3D6D2"/>
                </a:solidFill>
                <a:latin typeface="League Spartan"/>
              </a:rPr>
              <a:t>gli asini ci insegnano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1794037" y="8813502"/>
            <a:ext cx="13528476" cy="1502073"/>
            <a:chOff x="0" y="0"/>
            <a:chExt cx="18037968" cy="2002764"/>
          </a:xfrm>
        </p:grpSpPr>
        <p:sp>
          <p:nvSpPr>
            <p:cNvPr id="7" name="Freeform 7"/>
            <p:cNvSpPr/>
            <p:nvPr/>
          </p:nvSpPr>
          <p:spPr>
            <a:xfrm>
              <a:off x="15284048" y="0"/>
              <a:ext cx="2385320" cy="1967889"/>
            </a:xfrm>
            <a:custGeom>
              <a:avLst/>
              <a:gdLst/>
              <a:ahLst/>
              <a:cxnLst/>
              <a:rect l="l" t="t" r="r" b="b"/>
              <a:pathLst>
                <a:path w="2385320" h="1967889">
                  <a:moveTo>
                    <a:pt x="0" y="0"/>
                  </a:moveTo>
                  <a:lnTo>
                    <a:pt x="2385320" y="0"/>
                  </a:lnTo>
                  <a:lnTo>
                    <a:pt x="2385320" y="1967889"/>
                  </a:lnTo>
                  <a:lnTo>
                    <a:pt x="0" y="1967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Freeform 8"/>
            <p:cNvSpPr/>
            <p:nvPr/>
          </p:nvSpPr>
          <p:spPr>
            <a:xfrm rot="114318">
              <a:off x="13893624" y="213056"/>
              <a:ext cx="2127070" cy="1754833"/>
            </a:xfrm>
            <a:custGeom>
              <a:avLst/>
              <a:gdLst/>
              <a:ahLst/>
              <a:cxnLst/>
              <a:rect l="l" t="t" r="r" b="b"/>
              <a:pathLst>
                <a:path w="2127070" h="1754833">
                  <a:moveTo>
                    <a:pt x="0" y="0"/>
                  </a:moveTo>
                  <a:lnTo>
                    <a:pt x="2127071" y="0"/>
                  </a:lnTo>
                  <a:lnTo>
                    <a:pt x="2127071" y="1754833"/>
                  </a:lnTo>
                  <a:lnTo>
                    <a:pt x="0" y="1754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9"/>
            <p:cNvSpPr/>
            <p:nvPr/>
          </p:nvSpPr>
          <p:spPr>
            <a:xfrm>
              <a:off x="11876351" y="1536576"/>
              <a:ext cx="6161617" cy="431313"/>
            </a:xfrm>
            <a:custGeom>
              <a:avLst/>
              <a:gdLst/>
              <a:ahLst/>
              <a:cxnLst/>
              <a:rect l="l" t="t" r="r" b="b"/>
              <a:pathLst>
                <a:path w="6161617" h="431313">
                  <a:moveTo>
                    <a:pt x="0" y="0"/>
                  </a:moveTo>
                  <a:lnTo>
                    <a:pt x="6161617" y="0"/>
                  </a:lnTo>
                  <a:lnTo>
                    <a:pt x="6161617" y="431313"/>
                  </a:lnTo>
                  <a:lnTo>
                    <a:pt x="0" y="431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928124" y="1536576"/>
              <a:ext cx="6161617" cy="431313"/>
            </a:xfrm>
            <a:custGeom>
              <a:avLst/>
              <a:gdLst/>
              <a:ahLst/>
              <a:cxnLst/>
              <a:rect l="l" t="t" r="r" b="b"/>
              <a:pathLst>
                <a:path w="6161617" h="431313">
                  <a:moveTo>
                    <a:pt x="0" y="0"/>
                  </a:moveTo>
                  <a:lnTo>
                    <a:pt x="6161617" y="0"/>
                  </a:lnTo>
                  <a:lnTo>
                    <a:pt x="6161617" y="431313"/>
                  </a:lnTo>
                  <a:lnTo>
                    <a:pt x="0" y="431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1536576"/>
              <a:ext cx="6161617" cy="431313"/>
            </a:xfrm>
            <a:custGeom>
              <a:avLst/>
              <a:gdLst/>
              <a:ahLst/>
              <a:cxnLst/>
              <a:rect l="l" t="t" r="r" b="b"/>
              <a:pathLst>
                <a:path w="6161617" h="431313">
                  <a:moveTo>
                    <a:pt x="0" y="0"/>
                  </a:moveTo>
                  <a:lnTo>
                    <a:pt x="6161617" y="0"/>
                  </a:lnTo>
                  <a:lnTo>
                    <a:pt x="6161617" y="431313"/>
                  </a:lnTo>
                  <a:lnTo>
                    <a:pt x="0" y="431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AutoShape 12"/>
          <p:cNvSpPr/>
          <p:nvPr/>
        </p:nvSpPr>
        <p:spPr>
          <a:xfrm>
            <a:off x="-388300" y="4757475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13" name="AutoShape 13"/>
          <p:cNvSpPr/>
          <p:nvPr/>
        </p:nvSpPr>
        <p:spPr>
          <a:xfrm>
            <a:off x="-388300" y="6685702"/>
            <a:ext cx="19064601" cy="0"/>
          </a:xfrm>
          <a:prstGeom prst="line">
            <a:avLst/>
          </a:prstGeom>
          <a:ln w="38100" cap="flat">
            <a:solidFill>
              <a:srgbClr val="B182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24656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l’idea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028700" y="4243105"/>
            <a:ext cx="16230600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Un primo contatto con l’Asineria Asini di Reggio Emilia che si trovava in provincia di Verona per un evento.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E dopo una chiacchierata informale... abbiamo capito che non era impossibile. Molte delle domande avevano una risposta.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24656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la formazione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076825"/>
            <a:ext cx="16230600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Sondaggio tra il personale per la creazione di un gruppo volontario intenzionato a intraprendere un percorso di formazione in collaborazione con l’asineria Asini di Reggio Emilia</a:t>
            </a:r>
          </a:p>
        </p:txBody>
      </p:sp>
      <p:sp>
        <p:nvSpPr>
          <p:cNvPr id="5" name="AutoShape 5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2674388" y="8462270"/>
            <a:ext cx="4794159" cy="1592060"/>
          </a:xfrm>
          <a:custGeom>
            <a:avLst/>
            <a:gdLst/>
            <a:ahLst/>
            <a:cxnLst/>
            <a:rect l="l" t="t" r="r" b="b"/>
            <a:pathLst>
              <a:path w="4794159" h="1592060">
                <a:moveTo>
                  <a:pt x="0" y="0"/>
                </a:moveTo>
                <a:lnTo>
                  <a:pt x="4794159" y="0"/>
                </a:lnTo>
                <a:lnTo>
                  <a:pt x="4794159" y="1592060"/>
                </a:lnTo>
                <a:lnTo>
                  <a:pt x="0" y="1592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0" y="1765734"/>
            <a:ext cx="18288000" cy="6451295"/>
          </a:xfrm>
          <a:custGeom>
            <a:avLst/>
            <a:gdLst/>
            <a:ahLst/>
            <a:cxnLst/>
            <a:rect l="l" t="t" r="r" b="b"/>
            <a:pathLst>
              <a:path w="18288000" h="6451295">
                <a:moveTo>
                  <a:pt x="0" y="0"/>
                </a:moveTo>
                <a:lnTo>
                  <a:pt x="18288000" y="0"/>
                </a:lnTo>
                <a:lnTo>
                  <a:pt x="18288000" y="6451295"/>
                </a:lnTo>
                <a:lnTo>
                  <a:pt x="0" y="64512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3312" r="-6943" b="-54058"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24656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Reggio Emilia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028700" y="5076825"/>
            <a:ext cx="16230600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L’esperienza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Ricevere una struttura come la Fondazione Zerbato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Formazione di personale di una Casa di Riposo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Le esigenze del personale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24656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Reggio Emilia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028700" y="5076825"/>
            <a:ext cx="162306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Il Piano di formazione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-1938440" y="2124656"/>
            <a:ext cx="19197740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siamo pronti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09436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grpSp>
        <p:nvGrpSpPr>
          <p:cNvPr id="5" name="Group 5"/>
          <p:cNvGrpSpPr/>
          <p:nvPr/>
        </p:nvGrpSpPr>
        <p:grpSpPr>
          <a:xfrm rot="492721">
            <a:off x="13476144" y="4620636"/>
            <a:ext cx="4694523" cy="4763174"/>
            <a:chOff x="0" y="0"/>
            <a:chExt cx="2952750" cy="2995930"/>
          </a:xfrm>
        </p:grpSpPr>
        <p:sp>
          <p:nvSpPr>
            <p:cNvPr id="6" name="Freeform 6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4"/>
              <a:stretch>
                <a:fillRect l="-17583" r="-17583"/>
              </a:stretch>
            </a:blipFill>
            <a:ln w="76200" cap="sq">
              <a:solidFill>
                <a:srgbClr val="E3D6D2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34683" y="4243105"/>
            <a:ext cx="162306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Costruzione e sistemazione del recinto</a:t>
            </a:r>
          </a:p>
        </p:txBody>
      </p:sp>
      <p:grpSp>
        <p:nvGrpSpPr>
          <p:cNvPr id="8" name="Group 8"/>
          <p:cNvGrpSpPr/>
          <p:nvPr/>
        </p:nvGrpSpPr>
        <p:grpSpPr>
          <a:xfrm rot="-885170">
            <a:off x="8588905" y="5186011"/>
            <a:ext cx="5600092" cy="5681986"/>
            <a:chOff x="0" y="0"/>
            <a:chExt cx="2952750" cy="2995930"/>
          </a:xfrm>
        </p:grpSpPr>
        <p:sp>
          <p:nvSpPr>
            <p:cNvPr id="9" name="Freeform 9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5"/>
              <a:stretch>
                <a:fillRect l="-17583" r="-17583"/>
              </a:stretch>
            </a:blipFill>
            <a:ln w="76200" cap="sq">
              <a:solidFill>
                <a:srgbClr val="E3D6D2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-1938440" y="2124656"/>
            <a:ext cx="19197740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siamo pronti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09436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028700" y="4477385"/>
            <a:ext cx="16230600" cy="478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Effettuato passaggio di proprietà c/o anagrafe equina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Acquisizione c/o la regione di un codice identificativo di stalla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Contattato un veterinario di riferimento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Acquisto del materiale per la cura quotidiana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Contattato un fornitore locale per paglia e fieno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24656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e finalmente...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09436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grpSp>
        <p:nvGrpSpPr>
          <p:cNvPr id="5" name="Group 5"/>
          <p:cNvGrpSpPr/>
          <p:nvPr/>
        </p:nvGrpSpPr>
        <p:grpSpPr>
          <a:xfrm>
            <a:off x="-2057400" y="8293250"/>
            <a:ext cx="23660182" cy="3086100"/>
            <a:chOff x="0" y="0"/>
            <a:chExt cx="6231488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31488" cy="812800"/>
            </a:xfrm>
            <a:custGeom>
              <a:avLst/>
              <a:gdLst/>
              <a:ahLst/>
              <a:cxnLst/>
              <a:rect l="l" t="t" r="r" b="b"/>
              <a:pathLst>
                <a:path w="6231488" h="812800">
                  <a:moveTo>
                    <a:pt x="0" y="0"/>
                  </a:moveTo>
                  <a:lnTo>
                    <a:pt x="6231488" y="0"/>
                  </a:lnTo>
                  <a:lnTo>
                    <a:pt x="623148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23148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657391" y="5143500"/>
            <a:ext cx="21602782" cy="6045091"/>
            <a:chOff x="0" y="0"/>
            <a:chExt cx="6531751" cy="18277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31751" cy="1827775"/>
            </a:xfrm>
            <a:custGeom>
              <a:avLst/>
              <a:gdLst/>
              <a:ahLst/>
              <a:cxnLst/>
              <a:rect l="l" t="t" r="r" b="b"/>
              <a:pathLst>
                <a:path w="6531751" h="1827775">
                  <a:moveTo>
                    <a:pt x="0" y="0"/>
                  </a:moveTo>
                  <a:lnTo>
                    <a:pt x="6531751" y="0"/>
                  </a:lnTo>
                  <a:lnTo>
                    <a:pt x="6531751" y="1827775"/>
                  </a:lnTo>
                  <a:lnTo>
                    <a:pt x="0" y="1827775"/>
                  </a:lnTo>
                  <a:close/>
                </a:path>
              </a:pathLst>
            </a:custGeom>
            <a:solidFill>
              <a:srgbClr val="E3D6D2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531751" cy="1865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60" end="0.458"/>
                </p14:media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4241532" y="5143500"/>
            <a:ext cx="9804936" cy="539271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4119067"/>
            <a:ext cx="162306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Ivonne e Matilde arrivano alla Fondazione Zerbato il 04 luglio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74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24656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e finalmente...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09436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grpSp>
        <p:nvGrpSpPr>
          <p:cNvPr id="5" name="Group 5"/>
          <p:cNvGrpSpPr/>
          <p:nvPr/>
        </p:nvGrpSpPr>
        <p:grpSpPr>
          <a:xfrm>
            <a:off x="-2057400" y="8293250"/>
            <a:ext cx="23660182" cy="3086100"/>
            <a:chOff x="0" y="0"/>
            <a:chExt cx="6231488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31488" cy="812800"/>
            </a:xfrm>
            <a:custGeom>
              <a:avLst/>
              <a:gdLst/>
              <a:ahLst/>
              <a:cxnLst/>
              <a:rect l="l" t="t" r="r" b="b"/>
              <a:pathLst>
                <a:path w="6231488" h="812800">
                  <a:moveTo>
                    <a:pt x="0" y="0"/>
                  </a:moveTo>
                  <a:lnTo>
                    <a:pt x="6231488" y="0"/>
                  </a:lnTo>
                  <a:lnTo>
                    <a:pt x="623148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23148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657391" y="5143500"/>
            <a:ext cx="21602782" cy="6045091"/>
            <a:chOff x="0" y="0"/>
            <a:chExt cx="6531751" cy="18277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31751" cy="1827775"/>
            </a:xfrm>
            <a:custGeom>
              <a:avLst/>
              <a:gdLst/>
              <a:ahLst/>
              <a:cxnLst/>
              <a:rect l="l" t="t" r="r" b="b"/>
              <a:pathLst>
                <a:path w="6531751" h="1827775">
                  <a:moveTo>
                    <a:pt x="0" y="0"/>
                  </a:moveTo>
                  <a:lnTo>
                    <a:pt x="6531751" y="0"/>
                  </a:lnTo>
                  <a:lnTo>
                    <a:pt x="6531751" y="1827775"/>
                  </a:lnTo>
                  <a:lnTo>
                    <a:pt x="0" y="1827775"/>
                  </a:lnTo>
                  <a:close/>
                </a:path>
              </a:pathLst>
            </a:custGeom>
            <a:solidFill>
              <a:srgbClr val="E3D6D2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531751" cy="1865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4468091" y="5143500"/>
            <a:ext cx="9351818" cy="51435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34683" y="3935473"/>
            <a:ext cx="16230600" cy="7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Anche se contenuta a causa delle restrizioni Covid è stata organizzata una festa con tutti i residenti per festeggiare l’arrivo di Ivonne e Matilde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62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24656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gruppo di lavoro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234683" y="4261346"/>
            <a:ext cx="16230600" cy="658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Consolidamento dei ruoli 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Gestione della quotidianità</a:t>
            </a:r>
          </a:p>
          <a:p>
            <a:pPr marL="1468119" lvl="2" indent="-489373" algn="just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Pulizia della stalla</a:t>
            </a:r>
          </a:p>
          <a:p>
            <a:pPr marL="1468119" lvl="2" indent="-489373" algn="just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Alimentazione</a:t>
            </a:r>
          </a:p>
          <a:p>
            <a:pPr marL="1468119" lvl="2" indent="-489373" algn="just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Uscite al pascolo nel parco della Fondazione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Coinvolgimento residenti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Progettazione attività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2674388" y="8462270"/>
            <a:ext cx="4794159" cy="1592060"/>
          </a:xfrm>
          <a:custGeom>
            <a:avLst/>
            <a:gdLst/>
            <a:ahLst/>
            <a:cxnLst/>
            <a:rect l="l" t="t" r="r" b="b"/>
            <a:pathLst>
              <a:path w="4794159" h="1592060">
                <a:moveTo>
                  <a:pt x="0" y="0"/>
                </a:moveTo>
                <a:lnTo>
                  <a:pt x="4794159" y="0"/>
                </a:lnTo>
                <a:lnTo>
                  <a:pt x="4794159" y="1592060"/>
                </a:lnTo>
                <a:lnTo>
                  <a:pt x="0" y="1592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0" y="1765734"/>
            <a:ext cx="18288000" cy="6451295"/>
          </a:xfrm>
          <a:custGeom>
            <a:avLst/>
            <a:gdLst/>
            <a:ahLst/>
            <a:cxnLst/>
            <a:rect l="l" t="t" r="r" b="b"/>
            <a:pathLst>
              <a:path w="18288000" h="6451295">
                <a:moveTo>
                  <a:pt x="0" y="0"/>
                </a:moveTo>
                <a:lnTo>
                  <a:pt x="18288000" y="0"/>
                </a:lnTo>
                <a:lnTo>
                  <a:pt x="18288000" y="6451295"/>
                </a:lnTo>
                <a:lnTo>
                  <a:pt x="0" y="64512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5837" b="-62133"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24656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progettualità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131692" y="4840797"/>
            <a:ext cx="16127608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Attività di gruppo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Attività individuali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Attività in presenza delle Asine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Attività aperte all’esterno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24656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obiettivi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028700" y="4038399"/>
            <a:ext cx="16230600" cy="598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Miglioramento della qualità di vita e del tono dell’umore dei residenti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Promozione di momenti di socialità di gruppo 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Creazione di un nuovo ventaglio di attività socio-educative per i residenti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Fare in modo che Ivonne e Matilde diventino un elemento attrattivo e qualitativo per l’immagine della Fondazione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  <a:p>
            <a:pPr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  <a:p>
            <a:pPr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  <a:p>
            <a:pPr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  <a:p>
            <a:pPr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290553" y="1569177"/>
            <a:ext cx="19902626" cy="6939278"/>
            <a:chOff x="0" y="0"/>
            <a:chExt cx="2323403" cy="8100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3403" cy="810081"/>
            </a:xfrm>
            <a:custGeom>
              <a:avLst/>
              <a:gdLst/>
              <a:ahLst/>
              <a:cxnLst/>
              <a:rect l="l" t="t" r="r" b="b"/>
              <a:pathLst>
                <a:path w="2323403" h="810081">
                  <a:moveTo>
                    <a:pt x="8947" y="0"/>
                  </a:moveTo>
                  <a:lnTo>
                    <a:pt x="2314457" y="0"/>
                  </a:lnTo>
                  <a:cubicBezTo>
                    <a:pt x="2319398" y="0"/>
                    <a:pt x="2323403" y="4006"/>
                    <a:pt x="2323403" y="8947"/>
                  </a:cubicBezTo>
                  <a:lnTo>
                    <a:pt x="2323403" y="801134"/>
                  </a:lnTo>
                  <a:cubicBezTo>
                    <a:pt x="2323403" y="806076"/>
                    <a:pt x="2319398" y="810081"/>
                    <a:pt x="2314457" y="810081"/>
                  </a:cubicBezTo>
                  <a:lnTo>
                    <a:pt x="8947" y="810081"/>
                  </a:lnTo>
                  <a:cubicBezTo>
                    <a:pt x="4006" y="810081"/>
                    <a:pt x="0" y="806076"/>
                    <a:pt x="0" y="801134"/>
                  </a:cubicBezTo>
                  <a:lnTo>
                    <a:pt x="0" y="8947"/>
                  </a:lnTo>
                  <a:cubicBezTo>
                    <a:pt x="0" y="4006"/>
                    <a:pt x="4006" y="0"/>
                    <a:pt x="8947" y="0"/>
                  </a:cubicBezTo>
                  <a:close/>
                </a:path>
              </a:pathLst>
            </a:custGeom>
            <a:solidFill>
              <a:srgbClr val="E3D6D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864302" y="3019742"/>
            <a:ext cx="8732565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 Italics"/>
              </a:rPr>
              <a:t>“Esco sempre tutti i giorni a trovarli, non passa una giornata senza avergli portato mezzo panino che metto via durante il pranzo... Solo per loro. È il nostro momento e ci tengo tantissimo.”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 Italics"/>
            </a:endParaRP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 Italics"/>
              </a:rPr>
              <a:t>Elda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81297" y="1833135"/>
            <a:ext cx="7594878" cy="6411363"/>
            <a:chOff x="0" y="0"/>
            <a:chExt cx="959619" cy="8100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9619" cy="810081"/>
            </a:xfrm>
            <a:custGeom>
              <a:avLst/>
              <a:gdLst/>
              <a:ahLst/>
              <a:cxnLst/>
              <a:rect l="l" t="t" r="r" b="b"/>
              <a:pathLst>
                <a:path w="959619" h="810081">
                  <a:moveTo>
                    <a:pt x="23445" y="0"/>
                  </a:moveTo>
                  <a:lnTo>
                    <a:pt x="936174" y="0"/>
                  </a:lnTo>
                  <a:cubicBezTo>
                    <a:pt x="949122" y="0"/>
                    <a:pt x="959619" y="10497"/>
                    <a:pt x="959619" y="23445"/>
                  </a:cubicBezTo>
                  <a:lnTo>
                    <a:pt x="959619" y="786636"/>
                  </a:lnTo>
                  <a:cubicBezTo>
                    <a:pt x="959619" y="799584"/>
                    <a:pt x="949122" y="810081"/>
                    <a:pt x="936174" y="810081"/>
                  </a:cubicBezTo>
                  <a:lnTo>
                    <a:pt x="23445" y="810081"/>
                  </a:lnTo>
                  <a:cubicBezTo>
                    <a:pt x="10497" y="810081"/>
                    <a:pt x="0" y="799584"/>
                    <a:pt x="0" y="786636"/>
                  </a:cubicBezTo>
                  <a:lnTo>
                    <a:pt x="0" y="23445"/>
                  </a:lnTo>
                  <a:cubicBezTo>
                    <a:pt x="0" y="10497"/>
                    <a:pt x="10497" y="0"/>
                    <a:pt x="23445" y="0"/>
                  </a:cubicBezTo>
                  <a:close/>
                </a:path>
              </a:pathLst>
            </a:custGeom>
            <a:blipFill>
              <a:blip r:embed="rId4"/>
              <a:stretch>
                <a:fillRect l="-13503" t="-41310" r="-2454" b="-4183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290553" y="1569177"/>
            <a:ext cx="19902626" cy="6939278"/>
            <a:chOff x="0" y="0"/>
            <a:chExt cx="2323403" cy="8100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3403" cy="810081"/>
            </a:xfrm>
            <a:custGeom>
              <a:avLst/>
              <a:gdLst/>
              <a:ahLst/>
              <a:cxnLst/>
              <a:rect l="l" t="t" r="r" b="b"/>
              <a:pathLst>
                <a:path w="2323403" h="810081">
                  <a:moveTo>
                    <a:pt x="8947" y="0"/>
                  </a:moveTo>
                  <a:lnTo>
                    <a:pt x="2314457" y="0"/>
                  </a:lnTo>
                  <a:cubicBezTo>
                    <a:pt x="2319398" y="0"/>
                    <a:pt x="2323403" y="4006"/>
                    <a:pt x="2323403" y="8947"/>
                  </a:cubicBezTo>
                  <a:lnTo>
                    <a:pt x="2323403" y="801134"/>
                  </a:lnTo>
                  <a:cubicBezTo>
                    <a:pt x="2323403" y="806076"/>
                    <a:pt x="2319398" y="810081"/>
                    <a:pt x="2314457" y="810081"/>
                  </a:cubicBezTo>
                  <a:lnTo>
                    <a:pt x="8947" y="810081"/>
                  </a:lnTo>
                  <a:cubicBezTo>
                    <a:pt x="4006" y="810081"/>
                    <a:pt x="0" y="806076"/>
                    <a:pt x="0" y="801134"/>
                  </a:cubicBezTo>
                  <a:lnTo>
                    <a:pt x="0" y="8947"/>
                  </a:lnTo>
                  <a:cubicBezTo>
                    <a:pt x="0" y="4006"/>
                    <a:pt x="4006" y="0"/>
                    <a:pt x="8947" y="0"/>
                  </a:cubicBezTo>
                  <a:close/>
                </a:path>
              </a:pathLst>
            </a:custGeom>
            <a:solidFill>
              <a:srgbClr val="E3D6D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436822" y="1833135"/>
            <a:ext cx="7594878" cy="6411363"/>
            <a:chOff x="0" y="0"/>
            <a:chExt cx="959619" cy="8100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59619" cy="810081"/>
            </a:xfrm>
            <a:custGeom>
              <a:avLst/>
              <a:gdLst/>
              <a:ahLst/>
              <a:cxnLst/>
              <a:rect l="l" t="t" r="r" b="b"/>
              <a:pathLst>
                <a:path w="959619" h="810081">
                  <a:moveTo>
                    <a:pt x="23445" y="0"/>
                  </a:moveTo>
                  <a:lnTo>
                    <a:pt x="936174" y="0"/>
                  </a:lnTo>
                  <a:cubicBezTo>
                    <a:pt x="949122" y="0"/>
                    <a:pt x="959619" y="10497"/>
                    <a:pt x="959619" y="23445"/>
                  </a:cubicBezTo>
                  <a:lnTo>
                    <a:pt x="959619" y="786636"/>
                  </a:lnTo>
                  <a:cubicBezTo>
                    <a:pt x="959619" y="799584"/>
                    <a:pt x="949122" y="810081"/>
                    <a:pt x="936174" y="810081"/>
                  </a:cubicBezTo>
                  <a:lnTo>
                    <a:pt x="23445" y="810081"/>
                  </a:lnTo>
                  <a:cubicBezTo>
                    <a:pt x="10497" y="810081"/>
                    <a:pt x="0" y="799584"/>
                    <a:pt x="0" y="786636"/>
                  </a:cubicBezTo>
                  <a:lnTo>
                    <a:pt x="0" y="23445"/>
                  </a:lnTo>
                  <a:cubicBezTo>
                    <a:pt x="0" y="10497"/>
                    <a:pt x="10497" y="0"/>
                    <a:pt x="23445" y="0"/>
                  </a:cubicBezTo>
                  <a:close/>
                </a:path>
              </a:pathLst>
            </a:custGeom>
            <a:blipFill>
              <a:blip r:embed="rId4"/>
              <a:stretch>
                <a:fillRect t="-28973" b="-28973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24073" y="2817211"/>
            <a:ext cx="8732565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 Italics"/>
              </a:rPr>
              <a:t>“Da quando sono arrivate Ivonne e Matilde il parco della Casa di Riposo è un’altra cosa. Appena esci si avvicinano e si lasciano accarezzare. Da lontano vedi le loro orecchie e già ti mettono di buonumore.”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 Italics"/>
            </a:endParaRP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 Italics"/>
              </a:rPr>
              <a:t>Mario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290553" y="1569177"/>
            <a:ext cx="19902626" cy="6939278"/>
            <a:chOff x="0" y="0"/>
            <a:chExt cx="2323403" cy="8100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3403" cy="810081"/>
            </a:xfrm>
            <a:custGeom>
              <a:avLst/>
              <a:gdLst/>
              <a:ahLst/>
              <a:cxnLst/>
              <a:rect l="l" t="t" r="r" b="b"/>
              <a:pathLst>
                <a:path w="2323403" h="810081">
                  <a:moveTo>
                    <a:pt x="8947" y="0"/>
                  </a:moveTo>
                  <a:lnTo>
                    <a:pt x="2314457" y="0"/>
                  </a:lnTo>
                  <a:cubicBezTo>
                    <a:pt x="2319398" y="0"/>
                    <a:pt x="2323403" y="4006"/>
                    <a:pt x="2323403" y="8947"/>
                  </a:cubicBezTo>
                  <a:lnTo>
                    <a:pt x="2323403" y="801134"/>
                  </a:lnTo>
                  <a:cubicBezTo>
                    <a:pt x="2323403" y="806076"/>
                    <a:pt x="2319398" y="810081"/>
                    <a:pt x="2314457" y="810081"/>
                  </a:cubicBezTo>
                  <a:lnTo>
                    <a:pt x="8947" y="810081"/>
                  </a:lnTo>
                  <a:cubicBezTo>
                    <a:pt x="4006" y="810081"/>
                    <a:pt x="0" y="806076"/>
                    <a:pt x="0" y="801134"/>
                  </a:cubicBezTo>
                  <a:lnTo>
                    <a:pt x="0" y="8947"/>
                  </a:lnTo>
                  <a:cubicBezTo>
                    <a:pt x="0" y="4006"/>
                    <a:pt x="4006" y="0"/>
                    <a:pt x="8947" y="0"/>
                  </a:cubicBezTo>
                  <a:close/>
                </a:path>
              </a:pathLst>
            </a:custGeom>
            <a:solidFill>
              <a:srgbClr val="E3D6D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526735" y="2419667"/>
            <a:ext cx="8732565" cy="538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 Italics"/>
              </a:rPr>
              <a:t>“Io ho la camera al primo piano, sono fortunatissima perché dal davanzale vedo il recinto. Ogni mattina prima di andare a fare colazione do un’occhiata, le chiamo e spesso loro rispondono con un </a:t>
            </a:r>
            <a:r>
              <a:rPr lang="en-US" sz="3399">
                <a:solidFill>
                  <a:srgbClr val="B1827F"/>
                </a:solidFill>
                <a:latin typeface="Open Sans Bold Italics"/>
              </a:rPr>
              <a:t>ih-oh</a:t>
            </a:r>
            <a:r>
              <a:rPr lang="en-US" sz="3399">
                <a:solidFill>
                  <a:srgbClr val="B1827F"/>
                </a:solidFill>
                <a:latin typeface="Open Sans Italics"/>
              </a:rPr>
              <a:t>.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 Italics"/>
              </a:rPr>
              <a:t>È il nostro modo di salutarci. 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 Italics"/>
              </a:rPr>
              <a:t>Sono sicura che si senta in tutto il paese.”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 Italics"/>
            </a:endParaRP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 Italics"/>
              </a:rPr>
              <a:t>Amelia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81297" y="1833135"/>
            <a:ext cx="7594878" cy="6411363"/>
            <a:chOff x="0" y="0"/>
            <a:chExt cx="959619" cy="8100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9619" cy="810081"/>
            </a:xfrm>
            <a:custGeom>
              <a:avLst/>
              <a:gdLst/>
              <a:ahLst/>
              <a:cxnLst/>
              <a:rect l="l" t="t" r="r" b="b"/>
              <a:pathLst>
                <a:path w="959619" h="810081">
                  <a:moveTo>
                    <a:pt x="23445" y="0"/>
                  </a:moveTo>
                  <a:lnTo>
                    <a:pt x="936174" y="0"/>
                  </a:lnTo>
                  <a:cubicBezTo>
                    <a:pt x="949122" y="0"/>
                    <a:pt x="959619" y="10497"/>
                    <a:pt x="959619" y="23445"/>
                  </a:cubicBezTo>
                  <a:lnTo>
                    <a:pt x="959619" y="786636"/>
                  </a:lnTo>
                  <a:cubicBezTo>
                    <a:pt x="959619" y="799584"/>
                    <a:pt x="949122" y="810081"/>
                    <a:pt x="936174" y="810081"/>
                  </a:cubicBezTo>
                  <a:lnTo>
                    <a:pt x="23445" y="810081"/>
                  </a:lnTo>
                  <a:cubicBezTo>
                    <a:pt x="10497" y="810081"/>
                    <a:pt x="0" y="799584"/>
                    <a:pt x="0" y="786636"/>
                  </a:cubicBezTo>
                  <a:lnTo>
                    <a:pt x="0" y="23445"/>
                  </a:lnTo>
                  <a:cubicBezTo>
                    <a:pt x="0" y="10497"/>
                    <a:pt x="10497" y="0"/>
                    <a:pt x="23445" y="0"/>
                  </a:cubicBezTo>
                  <a:close/>
                </a:path>
              </a:pathLst>
            </a:custGeom>
            <a:blipFill>
              <a:blip r:embed="rId4"/>
              <a:stretch>
                <a:fillRect t="-28973" b="-28973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290553" y="1569177"/>
            <a:ext cx="19902626" cy="6939278"/>
            <a:chOff x="0" y="0"/>
            <a:chExt cx="2323403" cy="8100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3403" cy="810081"/>
            </a:xfrm>
            <a:custGeom>
              <a:avLst/>
              <a:gdLst/>
              <a:ahLst/>
              <a:cxnLst/>
              <a:rect l="l" t="t" r="r" b="b"/>
              <a:pathLst>
                <a:path w="2323403" h="810081">
                  <a:moveTo>
                    <a:pt x="8947" y="0"/>
                  </a:moveTo>
                  <a:lnTo>
                    <a:pt x="2314457" y="0"/>
                  </a:lnTo>
                  <a:cubicBezTo>
                    <a:pt x="2319398" y="0"/>
                    <a:pt x="2323403" y="4006"/>
                    <a:pt x="2323403" y="8947"/>
                  </a:cubicBezTo>
                  <a:lnTo>
                    <a:pt x="2323403" y="801134"/>
                  </a:lnTo>
                  <a:cubicBezTo>
                    <a:pt x="2323403" y="806076"/>
                    <a:pt x="2319398" y="810081"/>
                    <a:pt x="2314457" y="810081"/>
                  </a:cubicBezTo>
                  <a:lnTo>
                    <a:pt x="8947" y="810081"/>
                  </a:lnTo>
                  <a:cubicBezTo>
                    <a:pt x="4006" y="810081"/>
                    <a:pt x="0" y="806076"/>
                    <a:pt x="0" y="801134"/>
                  </a:cubicBezTo>
                  <a:lnTo>
                    <a:pt x="0" y="8947"/>
                  </a:lnTo>
                  <a:cubicBezTo>
                    <a:pt x="0" y="4006"/>
                    <a:pt x="4006" y="0"/>
                    <a:pt x="8947" y="0"/>
                  </a:cubicBezTo>
                  <a:close/>
                </a:path>
              </a:pathLst>
            </a:custGeom>
            <a:solidFill>
              <a:srgbClr val="E3D6D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027608" y="4765675"/>
            <a:ext cx="672196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B1827F"/>
                </a:solidFill>
                <a:latin typeface="Open Sans Italics"/>
              </a:rPr>
              <a:t>E ora gli asini ci aspettano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81297" y="1833135"/>
            <a:ext cx="7594878" cy="6411363"/>
            <a:chOff x="0" y="0"/>
            <a:chExt cx="959619" cy="8100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9619" cy="810081"/>
            </a:xfrm>
            <a:custGeom>
              <a:avLst/>
              <a:gdLst/>
              <a:ahLst/>
              <a:cxnLst/>
              <a:rect l="l" t="t" r="r" b="b"/>
              <a:pathLst>
                <a:path w="959619" h="810081">
                  <a:moveTo>
                    <a:pt x="23445" y="0"/>
                  </a:moveTo>
                  <a:lnTo>
                    <a:pt x="936174" y="0"/>
                  </a:lnTo>
                  <a:cubicBezTo>
                    <a:pt x="949122" y="0"/>
                    <a:pt x="959619" y="10497"/>
                    <a:pt x="959619" y="23445"/>
                  </a:cubicBezTo>
                  <a:lnTo>
                    <a:pt x="959619" y="786636"/>
                  </a:lnTo>
                  <a:cubicBezTo>
                    <a:pt x="959619" y="799584"/>
                    <a:pt x="949122" y="810081"/>
                    <a:pt x="936174" y="810081"/>
                  </a:cubicBezTo>
                  <a:lnTo>
                    <a:pt x="23445" y="810081"/>
                  </a:lnTo>
                  <a:cubicBezTo>
                    <a:pt x="10497" y="810081"/>
                    <a:pt x="0" y="799584"/>
                    <a:pt x="0" y="786636"/>
                  </a:cubicBezTo>
                  <a:lnTo>
                    <a:pt x="0" y="23445"/>
                  </a:lnTo>
                  <a:cubicBezTo>
                    <a:pt x="0" y="10497"/>
                    <a:pt x="10497" y="0"/>
                    <a:pt x="23445" y="0"/>
                  </a:cubicBezTo>
                  <a:close/>
                </a:path>
              </a:pathLst>
            </a:custGeom>
            <a:blipFill>
              <a:blip r:embed="rId4"/>
              <a:stretch>
                <a:fillRect t="-56251" r="-8322" b="-1483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2990" y="3630351"/>
            <a:ext cx="27097407" cy="3086100"/>
            <a:chOff x="0" y="0"/>
            <a:chExt cx="713676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36766" cy="812800"/>
            </a:xfrm>
            <a:custGeom>
              <a:avLst/>
              <a:gdLst/>
              <a:ahLst/>
              <a:cxnLst/>
              <a:rect l="l" t="t" r="r" b="b"/>
              <a:pathLst>
                <a:path w="7136766" h="812800">
                  <a:moveTo>
                    <a:pt x="0" y="0"/>
                  </a:moveTo>
                  <a:lnTo>
                    <a:pt x="7136766" y="0"/>
                  </a:lnTo>
                  <a:lnTo>
                    <a:pt x="713676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136766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785505" y="4347470"/>
            <a:ext cx="4794159" cy="1592060"/>
          </a:xfrm>
          <a:custGeom>
            <a:avLst/>
            <a:gdLst/>
            <a:ahLst/>
            <a:cxnLst/>
            <a:rect l="l" t="t" r="r" b="b"/>
            <a:pathLst>
              <a:path w="4794159" h="1592060">
                <a:moveTo>
                  <a:pt x="0" y="0"/>
                </a:moveTo>
                <a:lnTo>
                  <a:pt x="4794159" y="0"/>
                </a:lnTo>
                <a:lnTo>
                  <a:pt x="4794159" y="1592060"/>
                </a:lnTo>
                <a:lnTo>
                  <a:pt x="0" y="1592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866782" y="0"/>
            <a:ext cx="771525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9887571" y="8784927"/>
            <a:ext cx="1788990" cy="1475917"/>
          </a:xfrm>
          <a:custGeom>
            <a:avLst/>
            <a:gdLst/>
            <a:ahLst/>
            <a:cxnLst/>
            <a:rect l="l" t="t" r="r" b="b"/>
            <a:pathLst>
              <a:path w="1788990" h="1475917">
                <a:moveTo>
                  <a:pt x="0" y="0"/>
                </a:moveTo>
                <a:lnTo>
                  <a:pt x="1788990" y="0"/>
                </a:lnTo>
                <a:lnTo>
                  <a:pt x="1788990" y="1475917"/>
                </a:lnTo>
                <a:lnTo>
                  <a:pt x="0" y="1475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114318">
            <a:off x="8844753" y="8944719"/>
            <a:ext cx="1595303" cy="1316125"/>
          </a:xfrm>
          <a:custGeom>
            <a:avLst/>
            <a:gdLst/>
            <a:ahLst/>
            <a:cxnLst/>
            <a:rect l="l" t="t" r="r" b="b"/>
            <a:pathLst>
              <a:path w="1595303" h="1316125">
                <a:moveTo>
                  <a:pt x="0" y="0"/>
                </a:moveTo>
                <a:lnTo>
                  <a:pt x="1595303" y="0"/>
                </a:lnTo>
                <a:lnTo>
                  <a:pt x="1595303" y="1316125"/>
                </a:lnTo>
                <a:lnTo>
                  <a:pt x="0" y="1316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7331798" y="9956409"/>
            <a:ext cx="4621213" cy="323485"/>
          </a:xfrm>
          <a:custGeom>
            <a:avLst/>
            <a:gdLst/>
            <a:ahLst/>
            <a:cxnLst/>
            <a:rect l="l" t="t" r="r" b="b"/>
            <a:pathLst>
              <a:path w="4621213" h="323485">
                <a:moveTo>
                  <a:pt x="0" y="0"/>
                </a:moveTo>
                <a:lnTo>
                  <a:pt x="4621213" y="0"/>
                </a:lnTo>
                <a:lnTo>
                  <a:pt x="4621213" y="323485"/>
                </a:lnTo>
                <a:lnTo>
                  <a:pt x="0" y="3234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2870628" y="9956409"/>
            <a:ext cx="4621213" cy="323485"/>
          </a:xfrm>
          <a:custGeom>
            <a:avLst/>
            <a:gdLst/>
            <a:ahLst/>
            <a:cxnLst/>
            <a:rect l="l" t="t" r="r" b="b"/>
            <a:pathLst>
              <a:path w="4621213" h="323485">
                <a:moveTo>
                  <a:pt x="0" y="0"/>
                </a:moveTo>
                <a:lnTo>
                  <a:pt x="4621212" y="0"/>
                </a:lnTo>
                <a:lnTo>
                  <a:pt x="4621212" y="323485"/>
                </a:lnTo>
                <a:lnTo>
                  <a:pt x="0" y="3234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-1456244" y="9963515"/>
            <a:ext cx="4621213" cy="323485"/>
          </a:xfrm>
          <a:custGeom>
            <a:avLst/>
            <a:gdLst/>
            <a:ahLst/>
            <a:cxnLst/>
            <a:rect l="l" t="t" r="r" b="b"/>
            <a:pathLst>
              <a:path w="4621213" h="323485">
                <a:moveTo>
                  <a:pt x="0" y="0"/>
                </a:moveTo>
                <a:lnTo>
                  <a:pt x="4621213" y="0"/>
                </a:lnTo>
                <a:lnTo>
                  <a:pt x="4621213" y="323485"/>
                </a:lnTo>
                <a:lnTo>
                  <a:pt x="0" y="3234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0" y="2941190"/>
            <a:ext cx="18288000" cy="339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4"/>
              </a:lnSpc>
            </a:pPr>
            <a:r>
              <a:rPr lang="en-US" sz="22866" spc="-1143">
                <a:solidFill>
                  <a:srgbClr val="B1827F"/>
                </a:solidFill>
                <a:latin typeface="League Spartan"/>
              </a:rPr>
              <a:t>grazie</a:t>
            </a:r>
          </a:p>
        </p:txBody>
      </p:sp>
      <p:sp>
        <p:nvSpPr>
          <p:cNvPr id="9" name="Freeform 9"/>
          <p:cNvSpPr/>
          <p:nvPr/>
        </p:nvSpPr>
        <p:spPr>
          <a:xfrm>
            <a:off x="12674388" y="8462270"/>
            <a:ext cx="4794159" cy="1592060"/>
          </a:xfrm>
          <a:custGeom>
            <a:avLst/>
            <a:gdLst/>
            <a:ahLst/>
            <a:cxnLst/>
            <a:rect l="l" t="t" r="r" b="b"/>
            <a:pathLst>
              <a:path w="4794159" h="1592060">
                <a:moveTo>
                  <a:pt x="0" y="0"/>
                </a:moveTo>
                <a:lnTo>
                  <a:pt x="4794159" y="0"/>
                </a:lnTo>
                <a:lnTo>
                  <a:pt x="4794159" y="1592060"/>
                </a:lnTo>
                <a:lnTo>
                  <a:pt x="0" y="15920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34181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cos’è il tempo?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028700" y="4651757"/>
            <a:ext cx="16230600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“Successione di </a:t>
            </a:r>
            <a:r>
              <a:rPr lang="en-US" sz="3399">
                <a:solidFill>
                  <a:srgbClr val="B1827F"/>
                </a:solidFill>
                <a:latin typeface="Open Sans Bold"/>
              </a:rPr>
              <a:t>istanti</a:t>
            </a:r>
            <a:r>
              <a:rPr lang="en-US" sz="3399">
                <a:solidFill>
                  <a:srgbClr val="B1827F"/>
                </a:solidFill>
                <a:latin typeface="Open Sans"/>
              </a:rPr>
              <a:t>, intesa sempre come una estensione illimitata, ma tuttavia capace di essere suddivisa, misurata, e distinta, in ogni sua frazione o momento.”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“Intervallo nel quale </a:t>
            </a:r>
            <a:r>
              <a:rPr lang="en-US" sz="3399">
                <a:solidFill>
                  <a:srgbClr val="B1827F"/>
                </a:solidFill>
                <a:latin typeface="Open Sans Bold"/>
              </a:rPr>
              <a:t>qualche cosa va fatta</a:t>
            </a:r>
            <a:r>
              <a:rPr lang="en-US" sz="3399">
                <a:solidFill>
                  <a:srgbClr val="B1827F"/>
                </a:solidFill>
                <a:latin typeface="Open Sans"/>
              </a:rPr>
              <a:t>.”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34181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cos’è il tempo?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028700" y="4651757"/>
            <a:ext cx="16230600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Anche nell’arte, seppur la concezione e la rappresentazione sia cambiata, spesso c’è un fattore comune: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tempo come aspetto incontrollabile, relativo, intangibile. 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Tempo come attesa.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34181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cos’è il tempo?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grpSp>
        <p:nvGrpSpPr>
          <p:cNvPr id="5" name="Group 5"/>
          <p:cNvGrpSpPr/>
          <p:nvPr/>
        </p:nvGrpSpPr>
        <p:grpSpPr>
          <a:xfrm>
            <a:off x="-1036151" y="8492094"/>
            <a:ext cx="22116042" cy="3086100"/>
            <a:chOff x="0" y="0"/>
            <a:chExt cx="5824801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24801" cy="812800"/>
            </a:xfrm>
            <a:custGeom>
              <a:avLst/>
              <a:gdLst/>
              <a:ahLst/>
              <a:cxnLst/>
              <a:rect l="l" t="t" r="r" b="b"/>
              <a:pathLst>
                <a:path w="5824801" h="812800">
                  <a:moveTo>
                    <a:pt x="0" y="0"/>
                  </a:moveTo>
                  <a:lnTo>
                    <a:pt x="5824801" y="0"/>
                  </a:lnTo>
                  <a:lnTo>
                    <a:pt x="582480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24801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6709" y="3823730"/>
            <a:ext cx="4238721" cy="6136756"/>
            <a:chOff x="0" y="0"/>
            <a:chExt cx="4013200" cy="5810250"/>
          </a:xfrm>
        </p:grpSpPr>
        <p:sp>
          <p:nvSpPr>
            <p:cNvPr id="9" name="Freeform 9"/>
            <p:cNvSpPr/>
            <p:nvPr/>
          </p:nvSpPr>
          <p:spPr>
            <a:xfrm>
              <a:off x="270510" y="270510"/>
              <a:ext cx="3473450" cy="5269230"/>
            </a:xfrm>
            <a:custGeom>
              <a:avLst/>
              <a:gdLst/>
              <a:ahLst/>
              <a:cxnLst/>
              <a:rect l="l" t="t" r="r" b="b"/>
              <a:pathLst>
                <a:path w="3473450" h="5269230">
                  <a:moveTo>
                    <a:pt x="0" y="0"/>
                  </a:moveTo>
                  <a:lnTo>
                    <a:pt x="3473450" y="0"/>
                  </a:lnTo>
                  <a:lnTo>
                    <a:pt x="3473450" y="5269230"/>
                  </a:lnTo>
                  <a:lnTo>
                    <a:pt x="0" y="5269230"/>
                  </a:lnTo>
                  <a:close/>
                </a:path>
              </a:pathLst>
            </a:custGeom>
            <a:blipFill>
              <a:blip r:embed="rId4"/>
              <a:stretch>
                <a:fillRect l="-152645" r="-50754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740505" y="3823730"/>
            <a:ext cx="4238721" cy="6136756"/>
            <a:chOff x="0" y="0"/>
            <a:chExt cx="4013200" cy="5810250"/>
          </a:xfrm>
        </p:grpSpPr>
        <p:sp>
          <p:nvSpPr>
            <p:cNvPr id="11" name="Freeform 11"/>
            <p:cNvSpPr/>
            <p:nvPr/>
          </p:nvSpPr>
          <p:spPr>
            <a:xfrm>
              <a:off x="270510" y="270510"/>
              <a:ext cx="3473450" cy="5269230"/>
            </a:xfrm>
            <a:custGeom>
              <a:avLst/>
              <a:gdLst/>
              <a:ahLst/>
              <a:cxnLst/>
              <a:rect l="l" t="t" r="r" b="b"/>
              <a:pathLst>
                <a:path w="3473450" h="5269230">
                  <a:moveTo>
                    <a:pt x="0" y="0"/>
                  </a:moveTo>
                  <a:lnTo>
                    <a:pt x="3473450" y="0"/>
                  </a:lnTo>
                  <a:lnTo>
                    <a:pt x="3473450" y="5269230"/>
                  </a:lnTo>
                  <a:lnTo>
                    <a:pt x="0" y="5269230"/>
                  </a:lnTo>
                  <a:close/>
                </a:path>
              </a:pathLst>
            </a:custGeom>
            <a:blipFill>
              <a:blip r:embed="rId5"/>
              <a:stretch>
                <a:fillRect l="-59915" t="-10842" r="-105042" b="-5597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19749" y="3823730"/>
            <a:ext cx="4238721" cy="6136756"/>
            <a:chOff x="0" y="0"/>
            <a:chExt cx="4013200" cy="5810250"/>
          </a:xfrm>
        </p:grpSpPr>
        <p:sp>
          <p:nvSpPr>
            <p:cNvPr id="13" name="Freeform 13"/>
            <p:cNvSpPr/>
            <p:nvPr/>
          </p:nvSpPr>
          <p:spPr>
            <a:xfrm>
              <a:off x="270510" y="270510"/>
              <a:ext cx="3473450" cy="5269230"/>
            </a:xfrm>
            <a:custGeom>
              <a:avLst/>
              <a:gdLst/>
              <a:ahLst/>
              <a:cxnLst/>
              <a:rect l="l" t="t" r="r" b="b"/>
              <a:pathLst>
                <a:path w="3473450" h="5269230">
                  <a:moveTo>
                    <a:pt x="0" y="0"/>
                  </a:moveTo>
                  <a:lnTo>
                    <a:pt x="3473450" y="0"/>
                  </a:lnTo>
                  <a:lnTo>
                    <a:pt x="3473450" y="5269230"/>
                  </a:lnTo>
                  <a:lnTo>
                    <a:pt x="0" y="5269230"/>
                  </a:lnTo>
                  <a:close/>
                </a:path>
              </a:pathLst>
            </a:custGeom>
            <a:blipFill>
              <a:blip r:embed="rId6"/>
              <a:stretch>
                <a:fillRect l="-49419" r="-27806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98994" y="3823730"/>
            <a:ext cx="4238721" cy="6136756"/>
            <a:chOff x="0" y="0"/>
            <a:chExt cx="4013200" cy="5810250"/>
          </a:xfrm>
        </p:grpSpPr>
        <p:sp>
          <p:nvSpPr>
            <p:cNvPr id="15" name="Freeform 15"/>
            <p:cNvSpPr/>
            <p:nvPr/>
          </p:nvSpPr>
          <p:spPr>
            <a:xfrm>
              <a:off x="270510" y="270510"/>
              <a:ext cx="3473450" cy="5269230"/>
            </a:xfrm>
            <a:custGeom>
              <a:avLst/>
              <a:gdLst/>
              <a:ahLst/>
              <a:cxnLst/>
              <a:rect l="l" t="t" r="r" b="b"/>
              <a:pathLst>
                <a:path w="3473450" h="5269230">
                  <a:moveTo>
                    <a:pt x="0" y="0"/>
                  </a:moveTo>
                  <a:lnTo>
                    <a:pt x="3473450" y="0"/>
                  </a:lnTo>
                  <a:lnTo>
                    <a:pt x="3473450" y="5269230"/>
                  </a:lnTo>
                  <a:lnTo>
                    <a:pt x="0" y="5269230"/>
                  </a:lnTo>
                  <a:close/>
                </a:path>
              </a:pathLst>
            </a:custGeom>
            <a:blipFill>
              <a:blip r:embed="rId7"/>
              <a:stretch>
                <a:fillRect l="-51133" r="-51133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34181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cos’è il tempo?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028700" y="4651757"/>
            <a:ext cx="16230600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Il tempo ha altri significati?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Opportunità, momento favorevole. Occasione propizia…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Al plurale anche: VICENDE DELLA VITA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34181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e lento?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028700" y="4850278"/>
            <a:ext cx="16230600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E lento? Cosa significa?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Ora ha assunto un’accezione negativa ma...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B1827F"/>
              </a:solidFill>
              <a:latin typeface="Open Sans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Dal latino: </a:t>
            </a:r>
            <a:r>
              <a:rPr lang="en-US" sz="3399">
                <a:solidFill>
                  <a:srgbClr val="B1827F"/>
                </a:solidFill>
                <a:latin typeface="Open Sans Bold"/>
              </a:rPr>
              <a:t>tenace, resistente, flessibile</a:t>
            </a:r>
            <a:r>
              <a:rPr lang="en-US" sz="3399">
                <a:solidFill>
                  <a:srgbClr val="B1827F"/>
                </a:solidFill>
                <a:latin typeface="Open Sans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234683" y="2134181"/>
            <a:ext cx="16024617" cy="184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613"/>
              </a:lnSpc>
            </a:pPr>
            <a:r>
              <a:rPr lang="en-US" sz="14330" spc="-716">
                <a:solidFill>
                  <a:srgbClr val="B1827F"/>
                </a:solidFill>
                <a:latin typeface="League Spartan"/>
              </a:rPr>
              <a:t>un tempo lento</a:t>
            </a:r>
          </a:p>
        </p:txBody>
      </p:sp>
      <p:sp>
        <p:nvSpPr>
          <p:cNvPr id="4" name="AutoShape 4"/>
          <p:cNvSpPr/>
          <p:nvPr/>
        </p:nvSpPr>
        <p:spPr>
          <a:xfrm>
            <a:off x="-776601" y="3418961"/>
            <a:ext cx="19064601" cy="0"/>
          </a:xfrm>
          <a:prstGeom prst="line">
            <a:avLst/>
          </a:prstGeom>
          <a:ln w="38100" cap="flat">
            <a:solidFill>
              <a:srgbClr val="E3D6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028700" y="4536152"/>
            <a:ext cx="16230600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Negli ultimi anni il concetto di tempo si è vestito e spogliato di molteplici significati, quello che però rimane il filo conduttore, è la necessità di rivedere il nostro pensiero legato al tempo e con esso il nostro approccio all’assistenza.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B1827F"/>
                </a:solidFill>
                <a:latin typeface="Open Sans"/>
              </a:rPr>
              <a:t>Da questi presupposti nasce la ricerca di un tempo lento, un tempo che rallenta, ma che possa anche riempirsi di nuova profondità.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1242</Words>
  <Application>Microsoft Office PowerPoint</Application>
  <PresentationFormat>Personalizzato</PresentationFormat>
  <Paragraphs>161</Paragraphs>
  <Slides>38</Slides>
  <Notes>38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7" baseType="lpstr">
      <vt:lpstr>Calibri</vt:lpstr>
      <vt:lpstr>Open Sans Italics</vt:lpstr>
      <vt:lpstr>Aptos</vt:lpstr>
      <vt:lpstr>Open Sans</vt:lpstr>
      <vt:lpstr>Open Sans Bold Italics</vt:lpstr>
      <vt:lpstr>Open Sans Bold</vt:lpstr>
      <vt:lpstr>League Spartan</vt:lpstr>
      <vt:lpstr>Arial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ASINI</dc:title>
  <cp:lastModifiedBy>Rocco Girelli</cp:lastModifiedBy>
  <cp:revision>2</cp:revision>
  <cp:lastPrinted>2024-03-18T13:39:34Z</cp:lastPrinted>
  <dcterms:created xsi:type="dcterms:W3CDTF">2006-08-16T00:00:00Z</dcterms:created>
  <dcterms:modified xsi:type="dcterms:W3CDTF">2024-03-18T14:41:15Z</dcterms:modified>
  <dc:identifier>DAF9_rgLjjE</dc:identifier>
</cp:coreProperties>
</file>