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258" r:id="rId6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B15DC-1B0D-4D94-9C1A-D6A3FED71257}" type="datetimeFigureOut">
              <a:rPr lang="it-IT" smtClean="0"/>
              <a:t>20/03/2024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D0BF6-3F64-4E19-9772-1BAD16C710E4}" type="slidenum">
              <a:rPr lang="it-IT" smtClean="0"/>
              <a:t>‹N›</a:t>
            </a:fld>
            <a:endParaRPr lang="it-IT"/>
          </a:p>
        </p:txBody>
      </p:sp>
    </p:spTree>
    <p:extLst>
      <p:ext uri="{BB962C8B-B14F-4D97-AF65-F5344CB8AC3E}">
        <p14:creationId xmlns:p14="http://schemas.microsoft.com/office/powerpoint/2010/main" val="363344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2: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37" name="Google Shape;37;p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3561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1: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91" name="Google Shape;91;p1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63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2: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97" name="Google Shape;97;p1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69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3: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03" name="Google Shape;103;p1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328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4: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09" name="Google Shape;109;p1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2847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5: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15" name="Google Shape;115;p1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9352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6: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21" name="Google Shape;121;p1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03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7: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27" name="Google Shape;127;p1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667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8: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33" name="Google Shape;133;p1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133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9: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39" name="Google Shape;139;p1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63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0: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45" name="Google Shape;145;p2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781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43" name="Google Shape;43;p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171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1: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51" name="Google Shape;151;p2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801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2: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57" name="Google Shape;157;p2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727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3: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63" name="Google Shape;163;p2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473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4: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69" name="Google Shape;169;p2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898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5: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75" name="Google Shape;175;p2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30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6: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81" name="Google Shape;181;p2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2715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7: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187" name="Google Shape;187;p2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813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p28: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94" name="Google Shape;194;p28: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96479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1" name="Google Shape;201;p29: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02" name="Google Shape;202;p29:notes"/>
          <p:cNvSpPr txBox="1">
            <a:spLocks noGrp="1"/>
          </p:cNvSpPr>
          <p:nvPr>
            <p:ph type="sldNum" idx="12"/>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89315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3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9" name="Google Shape;209;p30: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10" name="Google Shape;210;p30: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5939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4: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49" name="Google Shape;49;p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616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6" name="Google Shape;216;p31: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17" name="Google Shape;217;p31: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45394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3" name="Google Shape;223;p32: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24" name="Google Shape;224;p32: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67931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0" name="Google Shape;230;p33: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31" name="Google Shape;231;p33: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01502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7" name="Google Shape;237;p34: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38" name="Google Shape;238;p34: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86123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4" name="Google Shape;244;p35: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45" name="Google Shape;245;p35: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1873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1" name="Google Shape;251;p36: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52" name="Google Shape;252;p36: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56057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8" name="Google Shape;258;p37: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59" name="Google Shape;259;p37: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02094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6" name="Google Shape;266;p38: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67" name="Google Shape;267;p38: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8983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3" name="Google Shape;273;p39: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74" name="Google Shape;274;p39: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70263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4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0" name="Google Shape;280;p40: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81" name="Google Shape;281;p40: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033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5: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55" name="Google Shape;55;p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106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7" name="Google Shape;287;p41: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88" name="Google Shape;288;p41: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81444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4" name="Google Shape;294;p42: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95" name="Google Shape;295;p42: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70193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9" name="Google Shape;309;p44: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310" name="Google Shape;310;p44: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85146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6" name="Google Shape;316;p45: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317" name="Google Shape;317;p45: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130611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3" name="Google Shape;323;p46: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324" name="Google Shape;324;p46: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405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p47: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331" name="Google Shape;331;p47: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2683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7" name="Google Shape;337;p48: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338" name="Google Shape;338;p48: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7263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4" name="Google Shape;344;p49: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345" name="Google Shape;345;p49: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98222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0: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351" name="Google Shape;351;p5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7421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2" name="Google Shape;392;p56: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393" name="Google Shape;393;p56: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5951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61" name="Google Shape;61;p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3978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6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1" name="Google Shape;441;p63: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442" name="Google Shape;442;p63: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06511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8" name="Google Shape;448;p64: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449" name="Google Shape;449;p64: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61558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6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5" name="Google Shape;455;p65: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456" name="Google Shape;456;p65: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554635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6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2" name="Google Shape;462;p66: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463" name="Google Shape;463;p66: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830583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6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9" name="Google Shape;469;p67: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470" name="Google Shape;470;p67: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525939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6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6" name="Google Shape;476;p68: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477" name="Google Shape;477;p68: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035148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6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3" name="Google Shape;483;p69: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484" name="Google Shape;484;p69: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939643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7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7" name="Google Shape;497;p71: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498" name="Google Shape;498;p71: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876942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7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4" name="Google Shape;504;p72: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505" name="Google Shape;505;p72: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207163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7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1" name="Google Shape;511;p73: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512" name="Google Shape;512;p73: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5917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7: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67" name="Google Shape;67;p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2485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7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8" name="Google Shape;518;p74: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519" name="Google Shape;519;p74: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61</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458128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7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5" name="Google Shape;525;p75: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526" name="Google Shape;526;p75:notes"/>
          <p:cNvSpPr txBox="1"/>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62</a:t>
            </a:fld>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7491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8: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73" name="Google Shape;73;p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65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9: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79" name="Google Shape;79;p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997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0: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85" name="Google Shape;85;p1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49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Diapositiva titolo">
    <p:spTree>
      <p:nvGrpSpPr>
        <p:cNvPr id="1" name="Shape 15"/>
        <p:cNvGrpSpPr/>
        <p:nvPr/>
      </p:nvGrpSpPr>
      <p:grpSpPr>
        <a:xfrm>
          <a:off x="0" y="0"/>
          <a:ext cx="0" cy="0"/>
          <a:chOff x="0" y="0"/>
          <a:chExt cx="0" cy="0"/>
        </a:xfrm>
      </p:grpSpPr>
      <p:sp>
        <p:nvSpPr>
          <p:cNvPr id="16" name="Google Shape;16;p2"/>
          <p:cNvSpPr/>
          <p:nvPr/>
        </p:nvSpPr>
        <p:spPr>
          <a:xfrm>
            <a:off x="-12700" y="-7938"/>
            <a:ext cx="12217400" cy="1041401"/>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
          <p:cNvSpPr/>
          <p:nvPr/>
        </p:nvSpPr>
        <p:spPr>
          <a:xfrm>
            <a:off x="5842000" y="-7938"/>
            <a:ext cx="6350000" cy="638176"/>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8" name="Google Shape;18;p2"/>
          <p:cNvGrpSpPr/>
          <p:nvPr/>
        </p:nvGrpSpPr>
        <p:grpSpPr>
          <a:xfrm>
            <a:off x="-39103" y="-14808"/>
            <a:ext cx="12264293" cy="1083716"/>
            <a:chOff x="-29322" y="-1971"/>
            <a:chExt cx="9198255" cy="1086266"/>
          </a:xfrm>
        </p:grpSpPr>
        <p:sp>
          <p:nvSpPr>
            <p:cNvPr id="19" name="Google Shape;19;p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Arimo"/>
                <a:ea typeface="Arimo"/>
                <a:cs typeface="Arimo"/>
                <a:sym typeface="Arimo"/>
              </a:endParaRPr>
            </a:p>
          </p:txBody>
        </p:sp>
        <p:sp>
          <p:nvSpPr>
            <p:cNvPr id="20" name="Google Shape;20;p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Arimo"/>
                <a:ea typeface="Arimo"/>
                <a:cs typeface="Arimo"/>
                <a:sym typeface="Arimo"/>
              </a:endParaRPr>
            </a:p>
          </p:txBody>
        </p:sp>
      </p:grpSp>
      <p:sp>
        <p:nvSpPr>
          <p:cNvPr id="21" name="Google Shape;21;p2"/>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Arial"/>
              <a:buNone/>
              <a:defRPr sz="5600" b="1">
                <a:solidFill>
                  <a:srgbClr val="4CE0EA"/>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D1EAEE"/>
                </a:solidFill>
                <a:latin typeface="Arimo"/>
                <a:ea typeface="Arimo"/>
                <a:cs typeface="Arimo"/>
                <a:sym typeface="Arimo"/>
              </a:defRPr>
            </a:lvl1pPr>
            <a:lvl2pPr marL="0" marR="0" lvl="1" indent="0" algn="r">
              <a:spcBef>
                <a:spcPts val="0"/>
              </a:spcBef>
              <a:spcAft>
                <a:spcPts val="0"/>
              </a:spcAft>
              <a:buNone/>
              <a:defRPr sz="1200" b="0" i="0" u="none" strike="noStrike" cap="none">
                <a:solidFill>
                  <a:srgbClr val="D1EAEE"/>
                </a:solidFill>
                <a:latin typeface="Arimo"/>
                <a:ea typeface="Arimo"/>
                <a:cs typeface="Arimo"/>
                <a:sym typeface="Arimo"/>
              </a:defRPr>
            </a:lvl2pPr>
            <a:lvl3pPr marL="0" marR="0" lvl="2" indent="0" algn="r">
              <a:spcBef>
                <a:spcPts val="0"/>
              </a:spcBef>
              <a:spcAft>
                <a:spcPts val="0"/>
              </a:spcAft>
              <a:buNone/>
              <a:defRPr sz="1200" b="0" i="0" u="none" strike="noStrike" cap="none">
                <a:solidFill>
                  <a:srgbClr val="D1EAEE"/>
                </a:solidFill>
                <a:latin typeface="Arimo"/>
                <a:ea typeface="Arimo"/>
                <a:cs typeface="Arimo"/>
                <a:sym typeface="Arimo"/>
              </a:defRPr>
            </a:lvl3pPr>
            <a:lvl4pPr marL="0" marR="0" lvl="3" indent="0" algn="r">
              <a:spcBef>
                <a:spcPts val="0"/>
              </a:spcBef>
              <a:spcAft>
                <a:spcPts val="0"/>
              </a:spcAft>
              <a:buNone/>
              <a:defRPr sz="1200" b="0" i="0" u="none" strike="noStrike" cap="none">
                <a:solidFill>
                  <a:srgbClr val="D1EAEE"/>
                </a:solidFill>
                <a:latin typeface="Arimo"/>
                <a:ea typeface="Arimo"/>
                <a:cs typeface="Arimo"/>
                <a:sym typeface="Arimo"/>
              </a:defRPr>
            </a:lvl4pPr>
            <a:lvl5pPr marL="0" marR="0" lvl="4" indent="0" algn="r">
              <a:spcBef>
                <a:spcPts val="0"/>
              </a:spcBef>
              <a:spcAft>
                <a:spcPts val="0"/>
              </a:spcAft>
              <a:buNone/>
              <a:defRPr sz="1200" b="0" i="0" u="none" strike="noStrike" cap="none">
                <a:solidFill>
                  <a:srgbClr val="D1EAEE"/>
                </a:solidFill>
                <a:latin typeface="Arimo"/>
                <a:ea typeface="Arimo"/>
                <a:cs typeface="Arimo"/>
                <a:sym typeface="Arimo"/>
              </a:defRPr>
            </a:lvl5pPr>
            <a:lvl6pPr marL="0" marR="0" lvl="5" indent="0" algn="r">
              <a:spcBef>
                <a:spcPts val="0"/>
              </a:spcBef>
              <a:spcAft>
                <a:spcPts val="0"/>
              </a:spcAft>
              <a:buNone/>
              <a:defRPr sz="1200" b="0" i="0" u="none" strike="noStrike" cap="none">
                <a:solidFill>
                  <a:srgbClr val="D1EAEE"/>
                </a:solidFill>
                <a:latin typeface="Arimo"/>
                <a:ea typeface="Arimo"/>
                <a:cs typeface="Arimo"/>
                <a:sym typeface="Arimo"/>
              </a:defRPr>
            </a:lvl6pPr>
            <a:lvl7pPr marL="0" marR="0" lvl="6" indent="0" algn="r">
              <a:spcBef>
                <a:spcPts val="0"/>
              </a:spcBef>
              <a:spcAft>
                <a:spcPts val="0"/>
              </a:spcAft>
              <a:buNone/>
              <a:defRPr sz="1200" b="0" i="0" u="none" strike="noStrike" cap="none">
                <a:solidFill>
                  <a:srgbClr val="D1EAEE"/>
                </a:solidFill>
                <a:latin typeface="Arimo"/>
                <a:ea typeface="Arimo"/>
                <a:cs typeface="Arimo"/>
                <a:sym typeface="Arimo"/>
              </a:defRPr>
            </a:lvl7pPr>
            <a:lvl8pPr marL="0" marR="0" lvl="7" indent="0" algn="r">
              <a:spcBef>
                <a:spcPts val="0"/>
              </a:spcBef>
              <a:spcAft>
                <a:spcPts val="0"/>
              </a:spcAft>
              <a:buNone/>
              <a:defRPr sz="1200" b="0" i="0" u="none" strike="noStrike" cap="none">
                <a:solidFill>
                  <a:srgbClr val="D1EAEE"/>
                </a:solidFill>
                <a:latin typeface="Arimo"/>
                <a:ea typeface="Arimo"/>
                <a:cs typeface="Arimo"/>
                <a:sym typeface="Arimo"/>
              </a:defRPr>
            </a:lvl8pPr>
            <a:lvl9pPr marL="0" marR="0" lvl="8" indent="0" algn="r">
              <a:spcBef>
                <a:spcPts val="0"/>
              </a:spcBef>
              <a:spcAft>
                <a:spcPts val="0"/>
              </a:spcAft>
              <a:buNone/>
              <a:defRPr sz="1200" b="0" i="0" u="none" strike="noStrike" cap="none">
                <a:solidFill>
                  <a:srgbClr val="D1EAEE"/>
                </a:solidFill>
                <a:latin typeface="Arimo"/>
                <a:ea typeface="Arimo"/>
                <a:cs typeface="Arimo"/>
                <a:sym typeface="Arimo"/>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78017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F941DB-1358-5E66-D994-17927F933FF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68349C6-33E6-4151-24D3-7A842C634FE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88AACD7-8195-6B34-FD85-6ED851FC7D87}"/>
              </a:ext>
            </a:extLst>
          </p:cNvPr>
          <p:cNvSpPr>
            <a:spLocks noGrp="1"/>
          </p:cNvSpPr>
          <p:nvPr>
            <p:ph type="dt" sz="half" idx="10"/>
          </p:nvPr>
        </p:nvSpPr>
        <p:spPr/>
        <p:txBody>
          <a:bodyPr/>
          <a:lstStyle/>
          <a:p>
            <a:fld id="{7B0DA845-E641-4106-8F27-0E08A946EF3B}" type="datetimeFigureOut">
              <a:rPr lang="it-IT" smtClean="0"/>
              <a:t>20/03/2024</a:t>
            </a:fld>
            <a:endParaRPr lang="it-IT"/>
          </a:p>
        </p:txBody>
      </p:sp>
      <p:sp>
        <p:nvSpPr>
          <p:cNvPr id="5" name="Segnaposto piè di pagina 4">
            <a:extLst>
              <a:ext uri="{FF2B5EF4-FFF2-40B4-BE49-F238E27FC236}">
                <a16:creationId xmlns:a16="http://schemas.microsoft.com/office/drawing/2014/main" id="{97DE0EE0-F9D6-A2DE-ACC1-EB4FFDD9DE7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00246D1-59CC-6753-DB4E-EEA0023EB7EB}"/>
              </a:ext>
            </a:extLst>
          </p:cNvPr>
          <p:cNvSpPr>
            <a:spLocks noGrp="1"/>
          </p:cNvSpPr>
          <p:nvPr>
            <p:ph type="sldNum" sz="quarter" idx="12"/>
          </p:nvPr>
        </p:nvSpPr>
        <p:spPr/>
        <p:txBody>
          <a:bodyPr/>
          <a:lstStyle/>
          <a:p>
            <a:fld id="{B45008B8-5347-48FC-9149-29F2B4CF2D0D}" type="slidenum">
              <a:rPr lang="it-IT" smtClean="0"/>
              <a:t>‹N›</a:t>
            </a:fld>
            <a:endParaRPr lang="it-IT"/>
          </a:p>
        </p:txBody>
      </p:sp>
    </p:spTree>
    <p:extLst>
      <p:ext uri="{BB962C8B-B14F-4D97-AF65-F5344CB8AC3E}">
        <p14:creationId xmlns:p14="http://schemas.microsoft.com/office/powerpoint/2010/main" val="39970981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704850"/>
            <a:ext cx="109728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5000" b="0"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5000" b="0"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5000" b="0"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5000" b="0"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5000" b="0"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609600" y="1935164"/>
            <a:ext cx="10972800" cy="4389437"/>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rgbClr val="0BD0D9"/>
              </a:buClr>
              <a:buSzPts val="2470"/>
              <a:buFont typeface="Noto Sans Symbols"/>
              <a:buChar char="⚫"/>
              <a:defRPr sz="2600" b="0" i="0" u="none" strike="noStrike" cap="none">
                <a:solidFill>
                  <a:schemeClr val="lt1"/>
                </a:solidFill>
                <a:latin typeface="Arial"/>
                <a:ea typeface="Arial"/>
                <a:cs typeface="Arial"/>
                <a:sym typeface="Arial"/>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Arial"/>
                <a:ea typeface="Arial"/>
                <a:cs typeface="Arial"/>
                <a:sym typeface="Arial"/>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Arial"/>
                <a:ea typeface="Arial"/>
                <a:cs typeface="Arial"/>
                <a:sym typeface="Arial"/>
              </a:defRPr>
            </a:lvl3pPr>
            <a:lvl4pPr marL="1828800" marR="0" lvl="3" indent="-311150" algn="l" rtl="0">
              <a:spcBef>
                <a:spcPts val="400"/>
              </a:spcBef>
              <a:spcAft>
                <a:spcPts val="0"/>
              </a:spcAft>
              <a:buClr>
                <a:srgbClr val="0BD0D9"/>
              </a:buClr>
              <a:buSzPts val="1300"/>
              <a:buFont typeface="Noto Sans Symbols"/>
              <a:buChar char="⚫"/>
              <a:defRPr sz="2000" b="0" i="0" u="none" strike="noStrike" cap="none">
                <a:solidFill>
                  <a:schemeClr val="lt1"/>
                </a:solidFill>
                <a:latin typeface="Arial"/>
                <a:ea typeface="Arial"/>
                <a:cs typeface="Arial"/>
                <a:sym typeface="Arial"/>
              </a:defRPr>
            </a:lvl4pPr>
            <a:lvl5pPr marL="2286000" marR="0" lvl="4" indent="-311150" algn="l" rtl="0">
              <a:spcBef>
                <a:spcPts val="400"/>
              </a:spcBef>
              <a:spcAft>
                <a:spcPts val="0"/>
              </a:spcAft>
              <a:buClr>
                <a:srgbClr val="10CF9B"/>
              </a:buClr>
              <a:buSzPts val="1300"/>
              <a:buFont typeface="Noto Sans Symbols"/>
              <a:buChar char="⚫"/>
              <a:defRPr sz="2000" b="0" i="0" u="none" strike="noStrike" cap="none">
                <a:solidFill>
                  <a:schemeClr val="lt1"/>
                </a:solidFill>
                <a:latin typeface="Arial"/>
                <a:ea typeface="Arial"/>
                <a:cs typeface="Arial"/>
                <a:sym typeface="Arial"/>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Arial"/>
                <a:ea typeface="Arial"/>
                <a:cs typeface="Arial"/>
                <a:sym typeface="Arial"/>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17500" algn="l" rtl="0">
              <a:spcBef>
                <a:spcPts val="28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1EAEE"/>
                </a:solidFill>
                <a:latin typeface="Arimo"/>
                <a:ea typeface="Arimo"/>
                <a:cs typeface="Arimo"/>
                <a:sym typeface="Arimo"/>
              </a:defRPr>
            </a:lvl1pPr>
            <a:lvl2pPr marR="0" lvl="1"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1EAEE"/>
                </a:solidFill>
                <a:latin typeface="Arimo"/>
                <a:ea typeface="Arimo"/>
                <a:cs typeface="Arimo"/>
                <a:sym typeface="Arimo"/>
              </a:defRPr>
            </a:lvl1pPr>
            <a:lvl2pPr marR="0" lvl="1"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spcAft>
                <a:spcPts val="0"/>
              </a:spcAft>
              <a:buNone/>
              <a:defRPr sz="1200" b="0" i="0" u="none" strike="noStrike" cap="none">
                <a:solidFill>
                  <a:srgbClr val="D1EAEE"/>
                </a:solidFill>
                <a:latin typeface="Arimo"/>
                <a:ea typeface="Arimo"/>
                <a:cs typeface="Arimo"/>
                <a:sym typeface="Arimo"/>
              </a:defRPr>
            </a:lvl1pPr>
            <a:lvl2pPr marL="0" marR="0" lvl="1" indent="0" algn="r" rtl="0">
              <a:spcBef>
                <a:spcPts val="0"/>
              </a:spcBef>
              <a:spcAft>
                <a:spcPts val="0"/>
              </a:spcAft>
              <a:buNone/>
              <a:defRPr sz="1200" b="0" i="0" u="none" strike="noStrike" cap="none">
                <a:solidFill>
                  <a:srgbClr val="D1EAEE"/>
                </a:solidFill>
                <a:latin typeface="Arimo"/>
                <a:ea typeface="Arimo"/>
                <a:cs typeface="Arimo"/>
                <a:sym typeface="Arimo"/>
              </a:defRPr>
            </a:lvl2pPr>
            <a:lvl3pPr marL="0" marR="0" lvl="2" indent="0" algn="r" rtl="0">
              <a:spcBef>
                <a:spcPts val="0"/>
              </a:spcBef>
              <a:spcAft>
                <a:spcPts val="0"/>
              </a:spcAft>
              <a:buNone/>
              <a:defRPr sz="1200" b="0" i="0" u="none" strike="noStrike" cap="none">
                <a:solidFill>
                  <a:srgbClr val="D1EAEE"/>
                </a:solidFill>
                <a:latin typeface="Arimo"/>
                <a:ea typeface="Arimo"/>
                <a:cs typeface="Arimo"/>
                <a:sym typeface="Arimo"/>
              </a:defRPr>
            </a:lvl3pPr>
            <a:lvl4pPr marL="0" marR="0" lvl="3" indent="0" algn="r" rtl="0">
              <a:spcBef>
                <a:spcPts val="0"/>
              </a:spcBef>
              <a:spcAft>
                <a:spcPts val="0"/>
              </a:spcAft>
              <a:buNone/>
              <a:defRPr sz="1200" b="0" i="0" u="none" strike="noStrike" cap="none">
                <a:solidFill>
                  <a:srgbClr val="D1EAEE"/>
                </a:solidFill>
                <a:latin typeface="Arimo"/>
                <a:ea typeface="Arimo"/>
                <a:cs typeface="Arimo"/>
                <a:sym typeface="Arimo"/>
              </a:defRPr>
            </a:lvl4pPr>
            <a:lvl5pPr marL="0" marR="0" lvl="4" indent="0" algn="r" rtl="0">
              <a:spcBef>
                <a:spcPts val="0"/>
              </a:spcBef>
              <a:spcAft>
                <a:spcPts val="0"/>
              </a:spcAft>
              <a:buNone/>
              <a:defRPr sz="1200" b="0" i="0" u="none" strike="noStrike" cap="none">
                <a:solidFill>
                  <a:srgbClr val="D1EAEE"/>
                </a:solidFill>
                <a:latin typeface="Arimo"/>
                <a:ea typeface="Arimo"/>
                <a:cs typeface="Arimo"/>
                <a:sym typeface="Arimo"/>
              </a:defRPr>
            </a:lvl5pPr>
            <a:lvl6pPr marL="0" marR="0" lvl="5" indent="0" algn="r" rtl="0">
              <a:spcBef>
                <a:spcPts val="0"/>
              </a:spcBef>
              <a:spcAft>
                <a:spcPts val="0"/>
              </a:spcAft>
              <a:buNone/>
              <a:defRPr sz="1200" b="0" i="0" u="none" strike="noStrike" cap="none">
                <a:solidFill>
                  <a:srgbClr val="D1EAEE"/>
                </a:solidFill>
                <a:latin typeface="Arimo"/>
                <a:ea typeface="Arimo"/>
                <a:cs typeface="Arimo"/>
                <a:sym typeface="Arimo"/>
              </a:defRPr>
            </a:lvl6pPr>
            <a:lvl7pPr marL="0" marR="0" lvl="6" indent="0" algn="r" rtl="0">
              <a:spcBef>
                <a:spcPts val="0"/>
              </a:spcBef>
              <a:spcAft>
                <a:spcPts val="0"/>
              </a:spcAft>
              <a:buNone/>
              <a:defRPr sz="1200" b="0" i="0" u="none" strike="noStrike" cap="none">
                <a:solidFill>
                  <a:srgbClr val="D1EAEE"/>
                </a:solidFill>
                <a:latin typeface="Arimo"/>
                <a:ea typeface="Arimo"/>
                <a:cs typeface="Arimo"/>
                <a:sym typeface="Arimo"/>
              </a:defRPr>
            </a:lvl7pPr>
            <a:lvl8pPr marL="0" marR="0" lvl="7" indent="0" algn="r" rtl="0">
              <a:spcBef>
                <a:spcPts val="0"/>
              </a:spcBef>
              <a:spcAft>
                <a:spcPts val="0"/>
              </a:spcAft>
              <a:buNone/>
              <a:defRPr sz="1200" b="0" i="0" u="none" strike="noStrike" cap="none">
                <a:solidFill>
                  <a:srgbClr val="D1EAEE"/>
                </a:solidFill>
                <a:latin typeface="Arimo"/>
                <a:ea typeface="Arimo"/>
                <a:cs typeface="Arimo"/>
                <a:sym typeface="Arimo"/>
              </a:defRPr>
            </a:lvl8pPr>
            <a:lvl9pPr marL="0" marR="0" lvl="8" indent="0" algn="r" rtl="0">
              <a:spcBef>
                <a:spcPts val="0"/>
              </a:spcBef>
              <a:spcAft>
                <a:spcPts val="0"/>
              </a:spcAft>
              <a:buNone/>
              <a:defRPr sz="1200" b="0" i="0" u="none" strike="noStrike" cap="none">
                <a:solidFill>
                  <a:srgbClr val="D1EAEE"/>
                </a:solidFill>
                <a:latin typeface="Arimo"/>
                <a:ea typeface="Arimo"/>
                <a:cs typeface="Arimo"/>
                <a:sym typeface="Arimo"/>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4262472160"/>
      </p:ext>
    </p:extLst>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nurse24.it/studenti/tesi/ospedali-per-intensita-di-cura-risultati-dello-studio-sui-nuovi-modelli-assistenziali.html#leanthinkin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CAA4E8-16C3-CF1D-DFB6-D36DEB219F1E}"/>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0546F269-63DD-81AC-C28C-59509599010B}"/>
              </a:ext>
            </a:extLst>
          </p:cNvPr>
          <p:cNvSpPr>
            <a:spLocks noGrp="1"/>
          </p:cNvSpPr>
          <p:nvPr>
            <p:ph type="subTitle" idx="1"/>
          </p:nvPr>
        </p:nvSpPr>
        <p:spPr/>
        <p:txBody>
          <a:bodyPr/>
          <a:lstStyle/>
          <a:p>
            <a:endParaRPr lang="it-IT"/>
          </a:p>
        </p:txBody>
      </p:sp>
      <p:pic>
        <p:nvPicPr>
          <p:cNvPr id="5" name="Immagine 4">
            <a:extLst>
              <a:ext uri="{FF2B5EF4-FFF2-40B4-BE49-F238E27FC236}">
                <a16:creationId xmlns:a16="http://schemas.microsoft.com/office/drawing/2014/main" id="{5C710E0D-77DE-A8B2-7025-E598B585E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94291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title" idx="4294967295"/>
          </p:nvPr>
        </p:nvSpPr>
        <p:spPr>
          <a:xfrm>
            <a:off x="1981200" y="298450"/>
            <a:ext cx="8229600" cy="1143000"/>
          </a:xfrm>
          <a:prstGeom prst="rect">
            <a:avLst/>
          </a:prstGeom>
          <a:noFill/>
          <a:ln>
            <a:noFill/>
          </a:ln>
        </p:spPr>
        <p:txBody>
          <a:bodyPr spcFirstLastPara="1" wrap="square" lIns="0" tIns="45700" rIns="0" bIns="0" anchor="b" anchorCtr="0">
            <a:noAutofit/>
          </a:bodyPr>
          <a:lstStyle/>
          <a:p>
            <a:r>
              <a:rPr lang="it-IT" sz="3200" dirty="0">
                <a:solidFill>
                  <a:srgbClr val="FF0000"/>
                </a:solidFill>
              </a:rPr>
              <a:t>Dalla lean production al lean management</a:t>
            </a:r>
            <a:r>
              <a:rPr lang="it-IT" sz="4600" dirty="0">
                <a:solidFill>
                  <a:srgbClr val="FF0000"/>
                </a:solidFill>
              </a:rPr>
              <a:t> </a:t>
            </a:r>
            <a:endParaRPr dirty="0">
              <a:solidFill>
                <a:srgbClr val="FF0000"/>
              </a:solidFill>
            </a:endParaRPr>
          </a:p>
        </p:txBody>
      </p:sp>
      <p:sp>
        <p:nvSpPr>
          <p:cNvPr id="88" name="Google Shape;88;p12"/>
          <p:cNvSpPr txBox="1">
            <a:spLocks noGrp="1"/>
          </p:cNvSpPr>
          <p:nvPr>
            <p:ph type="body" idx="4294967295"/>
          </p:nvPr>
        </p:nvSpPr>
        <p:spPr>
          <a:xfrm>
            <a:off x="1750291" y="1944400"/>
            <a:ext cx="8229600" cy="4389437"/>
          </a:xfrm>
          <a:prstGeom prst="rect">
            <a:avLst/>
          </a:prstGeom>
          <a:noFill/>
          <a:ln>
            <a:noFill/>
          </a:ln>
        </p:spPr>
        <p:txBody>
          <a:bodyPr spcFirstLastPara="1" wrap="square" lIns="91425" tIns="45700" rIns="91425" bIns="45700" anchor="t" anchorCtr="0">
            <a:noAutofit/>
          </a:bodyPr>
          <a:lstStyle/>
          <a:p>
            <a:pPr marL="0" indent="0" algn="just">
              <a:spcBef>
                <a:spcPts val="0"/>
              </a:spcBef>
              <a:buSzPts val="2090"/>
              <a:buNone/>
            </a:pPr>
            <a:r>
              <a:rPr lang="it-IT" sz="2200" b="1" dirty="0"/>
              <a:t>Dal campo operativo, ovvero la lean production, al campo manageriale, ovvero il lean management, il modello lean ha con il tempo sempre più permeato tutti gli ambiti aziendali.</a:t>
            </a:r>
          </a:p>
          <a:p>
            <a:pPr marL="0" indent="0" algn="just">
              <a:spcBef>
                <a:spcPts val="0"/>
              </a:spcBef>
              <a:buSzPts val="2090"/>
              <a:buNone/>
            </a:pPr>
            <a:endParaRPr dirty="0"/>
          </a:p>
          <a:p>
            <a:pPr marL="0" indent="0" algn="just">
              <a:spcBef>
                <a:spcPts val="440"/>
              </a:spcBef>
              <a:buSzPts val="2090"/>
              <a:buNone/>
            </a:pPr>
            <a:r>
              <a:rPr lang="it-IT" sz="2200" b="1" dirty="0"/>
              <a:t>La filosofia di fondo è fare di più con meno di tutto: meno spazio, meno persone, meno macchinari, meno magazzini e di conseguenza meno capitali, ovvero in modo snello.</a:t>
            </a:r>
          </a:p>
          <a:p>
            <a:pPr marL="0" indent="0" algn="just">
              <a:spcBef>
                <a:spcPts val="440"/>
              </a:spcBef>
              <a:buSzPts val="2090"/>
              <a:buNone/>
            </a:pPr>
            <a:endParaRPr dirty="0"/>
          </a:p>
          <a:p>
            <a:pPr marL="0" indent="0" algn="just">
              <a:spcBef>
                <a:spcPts val="440"/>
              </a:spcBef>
              <a:buSzPts val="2090"/>
              <a:buNone/>
            </a:pPr>
            <a:r>
              <a:rPr lang="it-IT" sz="2200" b="1" dirty="0"/>
              <a:t>Questo ovviamente non rappresenta un vantaggio solo per la linea produttiva, bensì una struttura portante per tutti gli ambiti aziendali, dalla pianificazione e controllo, alle risorse umane, fino al management delle singole unità operative.</a:t>
            </a:r>
            <a:endParaRPr dirty="0"/>
          </a:p>
        </p:txBody>
      </p:sp>
    </p:spTree>
    <p:extLst>
      <p:ext uri="{BB962C8B-B14F-4D97-AF65-F5344CB8AC3E}">
        <p14:creationId xmlns:p14="http://schemas.microsoft.com/office/powerpoint/2010/main" val="3378520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idx="4294967295"/>
          </p:nvPr>
        </p:nvSpPr>
        <p:spPr>
          <a:xfrm>
            <a:off x="2073563" y="196850"/>
            <a:ext cx="8229600" cy="1143000"/>
          </a:xfrm>
          <a:prstGeom prst="rect">
            <a:avLst/>
          </a:prstGeom>
          <a:noFill/>
          <a:ln>
            <a:noFill/>
          </a:ln>
        </p:spPr>
        <p:txBody>
          <a:bodyPr spcFirstLastPara="1" wrap="square" lIns="0" tIns="45700" rIns="0" bIns="0" anchor="b" anchorCtr="0">
            <a:noAutofit/>
          </a:bodyPr>
          <a:lstStyle/>
          <a:p>
            <a:r>
              <a:rPr lang="it-IT" sz="3200" dirty="0">
                <a:solidFill>
                  <a:srgbClr val="FF0000"/>
                </a:solidFill>
              </a:rPr>
              <a:t>Dalla lean production al lean management</a:t>
            </a:r>
            <a:endParaRPr dirty="0">
              <a:solidFill>
                <a:srgbClr val="FF0000"/>
              </a:solidFill>
            </a:endParaRPr>
          </a:p>
        </p:txBody>
      </p:sp>
      <p:sp>
        <p:nvSpPr>
          <p:cNvPr id="94" name="Google Shape;94;p13"/>
          <p:cNvSpPr txBox="1">
            <a:spLocks noGrp="1"/>
          </p:cNvSpPr>
          <p:nvPr>
            <p:ph type="body" idx="4294967295"/>
          </p:nvPr>
        </p:nvSpPr>
        <p:spPr>
          <a:xfrm>
            <a:off x="1851891" y="1574945"/>
            <a:ext cx="8229600" cy="4389437"/>
          </a:xfrm>
          <a:prstGeom prst="rect">
            <a:avLst/>
          </a:prstGeom>
          <a:noFill/>
          <a:ln>
            <a:noFill/>
          </a:ln>
        </p:spPr>
        <p:txBody>
          <a:bodyPr spcFirstLastPara="1" wrap="square" lIns="91425" tIns="45700" rIns="91425" bIns="45700" anchor="t" anchorCtr="0">
            <a:noAutofit/>
          </a:bodyPr>
          <a:lstStyle/>
          <a:p>
            <a:pPr marL="273050" indent="-273050">
              <a:lnSpc>
                <a:spcPct val="90000"/>
              </a:lnSpc>
              <a:spcBef>
                <a:spcPts val="0"/>
              </a:spcBef>
              <a:buSzPts val="2090"/>
              <a:buNone/>
            </a:pPr>
            <a:r>
              <a:rPr lang="it-IT" sz="2200" b="1" dirty="0"/>
              <a:t>Generalmente i caratteri a cui si riconduce l’approccio lean nel ridisegnare i processi aziendali sono:</a:t>
            </a:r>
          </a:p>
          <a:p>
            <a:pPr marL="273050" indent="-273050">
              <a:lnSpc>
                <a:spcPct val="90000"/>
              </a:lnSpc>
              <a:spcBef>
                <a:spcPts val="0"/>
              </a:spcBef>
              <a:buSzPts val="2090"/>
              <a:buNone/>
            </a:pPr>
            <a:endParaRPr sz="2200" dirty="0"/>
          </a:p>
          <a:p>
            <a:pPr marL="273050" indent="-273050">
              <a:lnSpc>
                <a:spcPct val="90000"/>
              </a:lnSpc>
              <a:spcBef>
                <a:spcPts val="440"/>
              </a:spcBef>
              <a:buSzPts val="2090"/>
            </a:pPr>
            <a:r>
              <a:rPr lang="it-IT" sz="2200" dirty="0"/>
              <a:t>definizione del valore attribuito ad un dato prodotto/servizio </a:t>
            </a:r>
            <a:endParaRPr dirty="0"/>
          </a:p>
          <a:p>
            <a:pPr marL="273050" indent="-273050">
              <a:lnSpc>
                <a:spcPct val="90000"/>
              </a:lnSpc>
              <a:spcBef>
                <a:spcPts val="440"/>
              </a:spcBef>
              <a:buSzPts val="2090"/>
            </a:pPr>
            <a:r>
              <a:rPr lang="it-IT" sz="2200" dirty="0"/>
              <a:t>identificazione del flusso di valore (i processi primari e secondari) </a:t>
            </a:r>
            <a:endParaRPr dirty="0"/>
          </a:p>
          <a:p>
            <a:pPr marL="273050" indent="-273050">
              <a:lnSpc>
                <a:spcPct val="90000"/>
              </a:lnSpc>
              <a:spcBef>
                <a:spcPts val="440"/>
              </a:spcBef>
              <a:buSzPts val="2090"/>
            </a:pPr>
            <a:r>
              <a:rPr lang="it-IT" sz="2200" dirty="0"/>
              <a:t>agevolazione dello svolgimento del processo </a:t>
            </a:r>
            <a:endParaRPr dirty="0"/>
          </a:p>
          <a:p>
            <a:pPr marL="273050" indent="-273050">
              <a:lnSpc>
                <a:spcPct val="90000"/>
              </a:lnSpc>
              <a:spcBef>
                <a:spcPts val="440"/>
              </a:spcBef>
              <a:buSzPts val="2090"/>
            </a:pPr>
            <a:r>
              <a:rPr lang="it-IT" sz="2200" dirty="0"/>
              <a:t>ricerca del miglioramento continuo </a:t>
            </a:r>
            <a:endParaRPr dirty="0"/>
          </a:p>
          <a:p>
            <a:pPr marL="273050" indent="-273050">
              <a:lnSpc>
                <a:spcPct val="90000"/>
              </a:lnSpc>
              <a:spcBef>
                <a:spcPts val="440"/>
              </a:spcBef>
              <a:buSzPts val="2090"/>
            </a:pPr>
            <a:r>
              <a:rPr lang="it-IT" sz="2200" dirty="0"/>
              <a:t>adozione della prospettiva dello stakeholder per determinare in modo congruo quali siano gli sprechi e i bisogni. </a:t>
            </a:r>
          </a:p>
          <a:p>
            <a:pPr marL="0" indent="0">
              <a:lnSpc>
                <a:spcPct val="90000"/>
              </a:lnSpc>
              <a:spcBef>
                <a:spcPts val="440"/>
              </a:spcBef>
              <a:buSzPts val="2090"/>
              <a:buNone/>
            </a:pPr>
            <a:endParaRPr dirty="0"/>
          </a:p>
          <a:p>
            <a:pPr marL="273050" indent="-273050">
              <a:lnSpc>
                <a:spcPct val="90000"/>
              </a:lnSpc>
              <a:spcBef>
                <a:spcPts val="440"/>
              </a:spcBef>
              <a:buSzPts val="2090"/>
              <a:buNone/>
            </a:pPr>
            <a:r>
              <a:rPr lang="it-IT" sz="2200" b="1" dirty="0"/>
              <a:t>   In sintesi, tutto ciò si sostanzia in un’analisi costante degli sprechi da eliminare e del valore aggiunto da mettere in circolo.</a:t>
            </a:r>
            <a:endParaRPr dirty="0"/>
          </a:p>
        </p:txBody>
      </p:sp>
    </p:spTree>
    <p:extLst>
      <p:ext uri="{BB962C8B-B14F-4D97-AF65-F5344CB8AC3E}">
        <p14:creationId xmlns:p14="http://schemas.microsoft.com/office/powerpoint/2010/main" val="3403805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idx="4294967295"/>
          </p:nvPr>
        </p:nvSpPr>
        <p:spPr>
          <a:xfrm>
            <a:off x="1676400" y="1000414"/>
            <a:ext cx="8229600" cy="1143000"/>
          </a:xfrm>
          <a:prstGeom prst="rect">
            <a:avLst/>
          </a:prstGeom>
          <a:noFill/>
          <a:ln>
            <a:noFill/>
          </a:ln>
        </p:spPr>
        <p:txBody>
          <a:bodyPr spcFirstLastPara="1" wrap="square" lIns="0" tIns="45700" rIns="0" bIns="0" anchor="b" anchorCtr="0">
            <a:noAutofit/>
          </a:bodyPr>
          <a:lstStyle/>
          <a:p>
            <a:pPr algn="ctr"/>
            <a:r>
              <a:rPr lang="it-IT" sz="3600" dirty="0">
                <a:solidFill>
                  <a:srgbClr val="FF0000"/>
                </a:solidFill>
              </a:rPr>
              <a:t>Dall’azienda manifatturiera all’azienda sanitaria, il lean thinking in sanità</a:t>
            </a:r>
            <a:r>
              <a:rPr lang="it-IT" sz="4600" dirty="0">
                <a:solidFill>
                  <a:srgbClr val="FF0000"/>
                </a:solidFill>
              </a:rPr>
              <a:t> </a:t>
            </a:r>
            <a:endParaRPr dirty="0">
              <a:solidFill>
                <a:srgbClr val="FF0000"/>
              </a:solidFill>
            </a:endParaRPr>
          </a:p>
        </p:txBody>
      </p:sp>
      <p:sp>
        <p:nvSpPr>
          <p:cNvPr id="100" name="Google Shape;100;p14"/>
          <p:cNvSpPr txBox="1">
            <a:spLocks noGrp="1"/>
          </p:cNvSpPr>
          <p:nvPr>
            <p:ph type="body" idx="4294967295"/>
          </p:nvPr>
        </p:nvSpPr>
        <p:spPr>
          <a:xfrm>
            <a:off x="1574801" y="2581709"/>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None/>
            </a:pPr>
            <a:r>
              <a:rPr lang="it-IT" b="1" dirty="0"/>
              <a:t>   Le riforme dettate dai decreti 502/92 e 517/93 hanno iniziato nel comparto sanitario quel processo di aziendalizzazione che, equiparando le strutture territoriali e gli ospedali ad aziende di natura privata, ha portato la necessità anche di ridisegnare i modelli organizzativi e gestionali delle strutture sanitarie e sociosanitarie</a:t>
            </a:r>
            <a:endParaRPr dirty="0"/>
          </a:p>
          <a:p>
            <a:pPr marL="273050" indent="-273050">
              <a:buNone/>
            </a:pPr>
            <a:endParaRPr dirty="0"/>
          </a:p>
        </p:txBody>
      </p:sp>
    </p:spTree>
    <p:extLst>
      <p:ext uri="{BB962C8B-B14F-4D97-AF65-F5344CB8AC3E}">
        <p14:creationId xmlns:p14="http://schemas.microsoft.com/office/powerpoint/2010/main" val="3085632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idx="4294967295"/>
          </p:nvPr>
        </p:nvSpPr>
        <p:spPr>
          <a:xfrm>
            <a:off x="1981200" y="501650"/>
            <a:ext cx="8229600" cy="1143000"/>
          </a:xfrm>
          <a:prstGeom prst="rect">
            <a:avLst/>
          </a:prstGeom>
          <a:noFill/>
          <a:ln>
            <a:noFill/>
          </a:ln>
        </p:spPr>
        <p:txBody>
          <a:bodyPr spcFirstLastPara="1" wrap="square" lIns="0" tIns="45700" rIns="0" bIns="0" anchor="b" anchorCtr="0">
            <a:noAutofit/>
          </a:bodyPr>
          <a:lstStyle/>
          <a:p>
            <a:pPr algn="ctr"/>
            <a:r>
              <a:rPr lang="it-IT" sz="3600" dirty="0">
                <a:solidFill>
                  <a:srgbClr val="FF0000"/>
                </a:solidFill>
              </a:rPr>
              <a:t>Dall’azienda manifatturiera all’azienda sanitaria, il lean thinking in sanità</a:t>
            </a:r>
            <a:endParaRPr dirty="0">
              <a:solidFill>
                <a:srgbClr val="FF0000"/>
              </a:solidFill>
            </a:endParaRPr>
          </a:p>
        </p:txBody>
      </p:sp>
      <p:sp>
        <p:nvSpPr>
          <p:cNvPr id="106" name="Google Shape;106;p15"/>
          <p:cNvSpPr txBox="1">
            <a:spLocks noGrp="1"/>
          </p:cNvSpPr>
          <p:nvPr>
            <p:ph type="body" idx="4294967295"/>
          </p:nvPr>
        </p:nvSpPr>
        <p:spPr>
          <a:xfrm>
            <a:off x="1842655" y="1935164"/>
            <a:ext cx="8229600" cy="4389437"/>
          </a:xfrm>
          <a:prstGeom prst="rect">
            <a:avLst/>
          </a:prstGeom>
          <a:noFill/>
          <a:ln>
            <a:noFill/>
          </a:ln>
        </p:spPr>
        <p:txBody>
          <a:bodyPr spcFirstLastPara="1" wrap="square" lIns="91425" tIns="45700" rIns="91425" bIns="45700" anchor="t" anchorCtr="0">
            <a:noAutofit/>
          </a:bodyPr>
          <a:lstStyle/>
          <a:p>
            <a:pPr marL="273050" indent="-273050">
              <a:lnSpc>
                <a:spcPct val="90000"/>
              </a:lnSpc>
              <a:spcBef>
                <a:spcPts val="0"/>
              </a:spcBef>
              <a:buNone/>
            </a:pPr>
            <a:r>
              <a:rPr lang="it-IT" b="1" dirty="0"/>
              <a:t>   Nonostante i tentativi di razionalizzazione ed i progressi positivi raggiunti negli ultimi anni, continuano a permanere una serie di nodi irrisolti:</a:t>
            </a:r>
          </a:p>
          <a:p>
            <a:pPr marL="273050" indent="-273050">
              <a:lnSpc>
                <a:spcPct val="90000"/>
              </a:lnSpc>
              <a:spcBef>
                <a:spcPts val="0"/>
              </a:spcBef>
              <a:buNone/>
            </a:pPr>
            <a:endParaRPr dirty="0"/>
          </a:p>
          <a:p>
            <a:pPr marL="273050" indent="-273050">
              <a:lnSpc>
                <a:spcPct val="90000"/>
              </a:lnSpc>
            </a:pPr>
            <a:r>
              <a:rPr lang="it-IT" dirty="0"/>
              <a:t>lievitazione della spesa sanitaria </a:t>
            </a:r>
            <a:endParaRPr dirty="0"/>
          </a:p>
          <a:p>
            <a:pPr marL="273050" indent="-273050">
              <a:lnSpc>
                <a:spcPct val="90000"/>
              </a:lnSpc>
            </a:pPr>
            <a:r>
              <a:rPr lang="it-IT" dirty="0"/>
              <a:t>mancata integrazione dei servizi</a:t>
            </a:r>
            <a:endParaRPr dirty="0"/>
          </a:p>
          <a:p>
            <a:pPr marL="273050" indent="-273050">
              <a:lnSpc>
                <a:spcPct val="90000"/>
              </a:lnSpc>
            </a:pPr>
            <a:r>
              <a:rPr lang="it-IT" dirty="0"/>
              <a:t>demotivazione del personale </a:t>
            </a:r>
            <a:endParaRPr dirty="0"/>
          </a:p>
          <a:p>
            <a:pPr marL="273050" indent="-273050">
              <a:lnSpc>
                <a:spcPct val="90000"/>
              </a:lnSpc>
            </a:pPr>
            <a:r>
              <a:rPr lang="it-IT" dirty="0"/>
              <a:t>percorsi di cura disorganizzati </a:t>
            </a:r>
            <a:endParaRPr dirty="0"/>
          </a:p>
          <a:p>
            <a:pPr marL="273050" indent="-273050">
              <a:lnSpc>
                <a:spcPct val="90000"/>
              </a:lnSpc>
            </a:pPr>
            <a:r>
              <a:rPr lang="it-IT" dirty="0"/>
              <a:t>mancanza di partecipazione e comunicazione tra i vari livelli organizzativi. </a:t>
            </a:r>
            <a:endParaRPr dirty="0"/>
          </a:p>
          <a:p>
            <a:pPr marL="273050" indent="-273050">
              <a:lnSpc>
                <a:spcPct val="90000"/>
              </a:lnSpc>
              <a:buNone/>
            </a:pPr>
            <a:endParaRPr dirty="0"/>
          </a:p>
        </p:txBody>
      </p:sp>
    </p:spTree>
    <p:extLst>
      <p:ext uri="{BB962C8B-B14F-4D97-AF65-F5344CB8AC3E}">
        <p14:creationId xmlns:p14="http://schemas.microsoft.com/office/powerpoint/2010/main" val="3414024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1981200" y="501650"/>
            <a:ext cx="8229600" cy="1143000"/>
          </a:xfrm>
          <a:prstGeom prst="rect">
            <a:avLst/>
          </a:prstGeom>
          <a:noFill/>
          <a:ln>
            <a:noFill/>
          </a:ln>
        </p:spPr>
        <p:txBody>
          <a:bodyPr spcFirstLastPara="1" wrap="square" lIns="0" tIns="45700" rIns="0" bIns="0" anchor="b" anchorCtr="0">
            <a:noAutofit/>
          </a:bodyPr>
          <a:lstStyle/>
          <a:p>
            <a:pPr algn="ctr"/>
            <a:r>
              <a:rPr lang="it-IT" sz="3600" dirty="0">
                <a:solidFill>
                  <a:srgbClr val="FF0000"/>
                </a:solidFill>
              </a:rPr>
              <a:t>Dall’azienda manifatturiera all’azienda sanitaria, il lean thinking in sanità</a:t>
            </a:r>
            <a:endParaRPr dirty="0">
              <a:solidFill>
                <a:srgbClr val="FF0000"/>
              </a:solidFill>
            </a:endParaRPr>
          </a:p>
        </p:txBody>
      </p:sp>
      <p:sp>
        <p:nvSpPr>
          <p:cNvPr id="112" name="Google Shape;112;p16"/>
          <p:cNvSpPr txBox="1">
            <a:spLocks noGrp="1"/>
          </p:cNvSpPr>
          <p:nvPr>
            <p:ph type="body" idx="4294967295"/>
          </p:nvPr>
        </p:nvSpPr>
        <p:spPr>
          <a:xfrm>
            <a:off x="1136073" y="1981346"/>
            <a:ext cx="9656618" cy="4389437"/>
          </a:xfrm>
          <a:prstGeom prst="rect">
            <a:avLst/>
          </a:prstGeom>
          <a:noFill/>
          <a:ln>
            <a:noFill/>
          </a:ln>
        </p:spPr>
        <p:txBody>
          <a:bodyPr spcFirstLastPara="1" wrap="square" lIns="91425" tIns="45700" rIns="91425" bIns="45700" anchor="t" anchorCtr="0">
            <a:noAutofit/>
          </a:bodyPr>
          <a:lstStyle/>
          <a:p>
            <a:pPr marL="273050" indent="-273050" algn="just">
              <a:lnSpc>
                <a:spcPct val="90000"/>
              </a:lnSpc>
              <a:spcBef>
                <a:spcPts val="0"/>
              </a:spcBef>
              <a:buSzPts val="2090"/>
            </a:pPr>
            <a:r>
              <a:rPr lang="it-IT" sz="2200" b="1" dirty="0"/>
              <a:t>Tutto ciò ha portato alcune aziende sanitarie e sociosanitarie ad intraprendere il percorso della lean organization con ottimi risultati. Ma come trasporre un modello lean in un contesto sociosanitario?</a:t>
            </a:r>
          </a:p>
          <a:p>
            <a:pPr marL="273050" indent="-273050" algn="just">
              <a:lnSpc>
                <a:spcPct val="90000"/>
              </a:lnSpc>
              <a:spcBef>
                <a:spcPts val="0"/>
              </a:spcBef>
              <a:buSzPts val="2090"/>
            </a:pPr>
            <a:endParaRPr dirty="0"/>
          </a:p>
          <a:p>
            <a:pPr marL="273050" indent="-273050" algn="just">
              <a:lnSpc>
                <a:spcPct val="90000"/>
              </a:lnSpc>
              <a:spcBef>
                <a:spcPts val="440"/>
              </a:spcBef>
              <a:buSzPts val="2090"/>
            </a:pPr>
            <a:r>
              <a:rPr lang="it-IT" sz="2200" b="1" dirty="0"/>
              <a:t>Il </a:t>
            </a:r>
            <a:r>
              <a:rPr lang="it-IT" sz="2200" b="1" u="sng" dirty="0">
                <a:solidFill>
                  <a:schemeClr val="bg1"/>
                </a:solidFill>
                <a:hlinkClick r:id="rId3"/>
              </a:rPr>
              <a:t>lean thinking</a:t>
            </a:r>
            <a:r>
              <a:rPr lang="it-IT" sz="2200" b="1" dirty="0"/>
              <a:t>, come abbiamo detto, è una filosofia che mette al centro della propria riflessione il cliente/utente e su di esso individua le attività necessarie per la sua soddisfazione eliminando le attività superflue.</a:t>
            </a:r>
          </a:p>
          <a:p>
            <a:pPr marL="0" indent="0" algn="just">
              <a:lnSpc>
                <a:spcPct val="90000"/>
              </a:lnSpc>
              <a:spcBef>
                <a:spcPts val="440"/>
              </a:spcBef>
              <a:buSzPts val="2090"/>
              <a:buNone/>
            </a:pPr>
            <a:endParaRPr dirty="0"/>
          </a:p>
          <a:p>
            <a:pPr marL="273050" indent="-273050" algn="just">
              <a:lnSpc>
                <a:spcPct val="90000"/>
              </a:lnSpc>
              <a:spcBef>
                <a:spcPts val="440"/>
              </a:spcBef>
              <a:buSzPts val="2090"/>
            </a:pPr>
            <a:r>
              <a:rPr lang="it-IT" sz="2200" b="1" dirty="0"/>
              <a:t>Questo concetto ben si adatta al mondo delle RSA e si traduce nell’individuazione del miglior servizio per l’utente, identificando, nei percorsi assistenziali che lo vedono coinvolto i "processi produttivi" dove si generano ritardi, sprechi, ed errori.</a:t>
            </a:r>
            <a:endParaRPr dirty="0"/>
          </a:p>
        </p:txBody>
      </p:sp>
    </p:spTree>
    <p:extLst>
      <p:ext uri="{BB962C8B-B14F-4D97-AF65-F5344CB8AC3E}">
        <p14:creationId xmlns:p14="http://schemas.microsoft.com/office/powerpoint/2010/main" val="441361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idx="4294967295"/>
          </p:nvPr>
        </p:nvSpPr>
        <p:spPr>
          <a:xfrm>
            <a:off x="1741055" y="741795"/>
            <a:ext cx="8229600" cy="1143000"/>
          </a:xfrm>
          <a:prstGeom prst="rect">
            <a:avLst/>
          </a:prstGeom>
          <a:noFill/>
          <a:ln>
            <a:noFill/>
          </a:ln>
        </p:spPr>
        <p:txBody>
          <a:bodyPr spcFirstLastPara="1" wrap="square" lIns="0" tIns="45700" rIns="0" bIns="0" anchor="b" anchorCtr="0">
            <a:noAutofit/>
          </a:bodyPr>
          <a:lstStyle/>
          <a:p>
            <a:pPr algn="ctr"/>
            <a:r>
              <a:rPr lang="it-IT" sz="3600" dirty="0">
                <a:solidFill>
                  <a:srgbClr val="FF0000"/>
                </a:solidFill>
              </a:rPr>
              <a:t>Dall’azienda manifatturiera all’azienda sanitaria, il lean thinking in sanità</a:t>
            </a:r>
            <a:endParaRPr dirty="0">
              <a:solidFill>
                <a:srgbClr val="FF0000"/>
              </a:solidFill>
            </a:endParaRPr>
          </a:p>
        </p:txBody>
      </p:sp>
      <p:sp>
        <p:nvSpPr>
          <p:cNvPr id="118" name="Google Shape;118;p17"/>
          <p:cNvSpPr txBox="1">
            <a:spLocks noGrp="1"/>
          </p:cNvSpPr>
          <p:nvPr>
            <p:ph type="body" idx="4294967295"/>
          </p:nvPr>
        </p:nvSpPr>
        <p:spPr>
          <a:xfrm>
            <a:off x="1565563" y="2323091"/>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None/>
            </a:pPr>
            <a:r>
              <a:rPr lang="it-IT" b="1" dirty="0"/>
              <a:t>   L’applicazione del modello lean si traduce quindi, da un lato, nel trovare il servizio per il cliente più appropriato, dall’altro nel tenere in considerazione il contenimento dei costi. Per fare questo bisogna però cambiare totalmente prospettiva e guardare all'azienda sanitaria non più con gli occhi del manager, bensì con gli occhi dell'utente.</a:t>
            </a:r>
            <a:endParaRPr dirty="0"/>
          </a:p>
        </p:txBody>
      </p:sp>
    </p:spTree>
    <p:extLst>
      <p:ext uri="{BB962C8B-B14F-4D97-AF65-F5344CB8AC3E}">
        <p14:creationId xmlns:p14="http://schemas.microsoft.com/office/powerpoint/2010/main" val="386808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idx="4294967295"/>
          </p:nvPr>
        </p:nvSpPr>
        <p:spPr>
          <a:xfrm>
            <a:off x="1380836" y="769504"/>
            <a:ext cx="8400473" cy="1143000"/>
          </a:xfrm>
          <a:prstGeom prst="rect">
            <a:avLst/>
          </a:prstGeom>
          <a:noFill/>
          <a:ln>
            <a:noFill/>
          </a:ln>
        </p:spPr>
        <p:txBody>
          <a:bodyPr spcFirstLastPara="1" wrap="square" lIns="0" tIns="45700" rIns="0" bIns="0" anchor="b" anchorCtr="0">
            <a:noAutofit/>
          </a:bodyPr>
          <a:lstStyle/>
          <a:p>
            <a:pPr algn="ctr"/>
            <a:r>
              <a:rPr lang="it-IT" sz="3600" dirty="0">
                <a:solidFill>
                  <a:srgbClr val="FF0000"/>
                </a:solidFill>
              </a:rPr>
              <a:t>Dalla visione verticale a quella trasversale</a:t>
            </a:r>
            <a:r>
              <a:rPr lang="it-IT" sz="4600" dirty="0">
                <a:solidFill>
                  <a:srgbClr val="FF0000"/>
                </a:solidFill>
              </a:rPr>
              <a:t> </a:t>
            </a:r>
            <a:endParaRPr dirty="0">
              <a:solidFill>
                <a:srgbClr val="FF0000"/>
              </a:solidFill>
            </a:endParaRPr>
          </a:p>
        </p:txBody>
      </p:sp>
      <p:sp>
        <p:nvSpPr>
          <p:cNvPr id="124" name="Google Shape;124;p18"/>
          <p:cNvSpPr txBox="1">
            <a:spLocks noGrp="1"/>
          </p:cNvSpPr>
          <p:nvPr>
            <p:ph type="body" idx="4294967295"/>
          </p:nvPr>
        </p:nvSpPr>
        <p:spPr>
          <a:xfrm>
            <a:off x="1380836" y="2055237"/>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None/>
            </a:pPr>
            <a:r>
              <a:rPr lang="it-IT" b="1" dirty="0"/>
              <a:t>   Le strutture sociosanitarie generalmente sono organizzate secondo il cosiddetto modello del centro servizi, ramificandosi verticalmente in nuclei cioè tutte le diverse unità operative che li compongono.</a:t>
            </a:r>
            <a:endParaRPr dirty="0"/>
          </a:p>
          <a:p>
            <a:pPr marL="273050" indent="-273050" algn="just">
              <a:buNone/>
            </a:pPr>
            <a:r>
              <a:rPr lang="it-IT" b="1" dirty="0"/>
              <a:t>   Contrariamente all'organizzazione strutturale dell'azienda sociosanitaria, il paziente però sviluppa il suo percorso di cura in maniera spesso trasversale ai servizi con un bisogno di integrazione crescente</a:t>
            </a:r>
            <a:endParaRPr dirty="0"/>
          </a:p>
        </p:txBody>
      </p:sp>
    </p:spTree>
    <p:extLst>
      <p:ext uri="{BB962C8B-B14F-4D97-AF65-F5344CB8AC3E}">
        <p14:creationId xmlns:p14="http://schemas.microsoft.com/office/powerpoint/2010/main" val="1534782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idx="4294967295"/>
          </p:nvPr>
        </p:nvSpPr>
        <p:spPr>
          <a:xfrm>
            <a:off x="1584036" y="381576"/>
            <a:ext cx="8797636" cy="1143000"/>
          </a:xfrm>
          <a:prstGeom prst="rect">
            <a:avLst/>
          </a:prstGeom>
          <a:noFill/>
          <a:ln>
            <a:noFill/>
          </a:ln>
        </p:spPr>
        <p:txBody>
          <a:bodyPr spcFirstLastPara="1" wrap="square" lIns="0" tIns="45700" rIns="0" bIns="0" anchor="b" anchorCtr="0">
            <a:noAutofit/>
          </a:bodyPr>
          <a:lstStyle/>
          <a:p>
            <a:r>
              <a:rPr lang="it-IT" sz="3600" dirty="0">
                <a:solidFill>
                  <a:srgbClr val="FF0000"/>
                </a:solidFill>
              </a:rPr>
              <a:t>Dalla visione verticale a quella trasversale</a:t>
            </a:r>
            <a:endParaRPr dirty="0">
              <a:solidFill>
                <a:srgbClr val="FF0000"/>
              </a:solidFill>
            </a:endParaRPr>
          </a:p>
        </p:txBody>
      </p:sp>
      <p:sp>
        <p:nvSpPr>
          <p:cNvPr id="130" name="Google Shape;130;p19"/>
          <p:cNvSpPr txBox="1">
            <a:spLocks noGrp="1"/>
          </p:cNvSpPr>
          <p:nvPr>
            <p:ph type="body" idx="4294967295"/>
          </p:nvPr>
        </p:nvSpPr>
        <p:spPr>
          <a:xfrm>
            <a:off x="1584036" y="1999819"/>
            <a:ext cx="8229600" cy="4389437"/>
          </a:xfrm>
          <a:prstGeom prst="rect">
            <a:avLst/>
          </a:prstGeom>
          <a:noFill/>
          <a:ln>
            <a:noFill/>
          </a:ln>
        </p:spPr>
        <p:txBody>
          <a:bodyPr spcFirstLastPara="1" wrap="square" lIns="91425" tIns="45700" rIns="91425" bIns="45700" anchor="t" anchorCtr="0">
            <a:noAutofit/>
          </a:bodyPr>
          <a:lstStyle/>
          <a:p>
            <a:pPr marL="273050" indent="-273050" algn="just">
              <a:lnSpc>
                <a:spcPct val="90000"/>
              </a:lnSpc>
              <a:spcBef>
                <a:spcPts val="0"/>
              </a:spcBef>
              <a:buNone/>
            </a:pPr>
            <a:r>
              <a:rPr lang="it-IT" b="1" dirty="0"/>
              <a:t>   La strategia lean comporta dunque l’abbandono dei vecchi modelli organizzativi che frazionano i processi interni, rendendo difficile l'integrazione orizzontale e diminuendo la visione globale degli obiettivi aziendali da parte dei professionisti coinvolti.</a:t>
            </a:r>
          </a:p>
          <a:p>
            <a:pPr marL="273050" indent="-273050" algn="just">
              <a:lnSpc>
                <a:spcPct val="90000"/>
              </a:lnSpc>
              <a:spcBef>
                <a:spcPts val="0"/>
              </a:spcBef>
              <a:buNone/>
            </a:pPr>
            <a:endParaRPr dirty="0"/>
          </a:p>
          <a:p>
            <a:pPr marL="273050" indent="-273050" algn="just">
              <a:lnSpc>
                <a:spcPct val="90000"/>
              </a:lnSpc>
              <a:buNone/>
            </a:pPr>
            <a:r>
              <a:rPr lang="it-IT" b="1" dirty="0"/>
              <a:t>   Di fatto, si contravviene alla visione a compartimenti stagni dell'organizzazione classica per garantire un sistema dove sia il percorso di cura dell’utente a definire le dinamiche gestionali da mettere in atto.</a:t>
            </a:r>
            <a:endParaRPr dirty="0"/>
          </a:p>
        </p:txBody>
      </p:sp>
    </p:spTree>
    <p:extLst>
      <p:ext uri="{BB962C8B-B14F-4D97-AF65-F5344CB8AC3E}">
        <p14:creationId xmlns:p14="http://schemas.microsoft.com/office/powerpoint/2010/main" val="315314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idx="4294967295"/>
          </p:nvPr>
        </p:nvSpPr>
        <p:spPr>
          <a:xfrm>
            <a:off x="1773381" y="473941"/>
            <a:ext cx="9259455" cy="1143000"/>
          </a:xfrm>
          <a:prstGeom prst="rect">
            <a:avLst/>
          </a:prstGeom>
          <a:noFill/>
          <a:ln>
            <a:noFill/>
          </a:ln>
        </p:spPr>
        <p:txBody>
          <a:bodyPr spcFirstLastPara="1" wrap="square" lIns="0" tIns="45700" rIns="0" bIns="0" anchor="b" anchorCtr="0">
            <a:noAutofit/>
          </a:bodyPr>
          <a:lstStyle/>
          <a:p>
            <a:r>
              <a:rPr lang="it-IT" sz="3600" dirty="0">
                <a:solidFill>
                  <a:srgbClr val="FF0000"/>
                </a:solidFill>
              </a:rPr>
              <a:t>Dalla visione verticale a quella trasversale</a:t>
            </a:r>
            <a:endParaRPr dirty="0">
              <a:solidFill>
                <a:srgbClr val="FF0000"/>
              </a:solidFill>
            </a:endParaRPr>
          </a:p>
        </p:txBody>
      </p:sp>
      <p:sp>
        <p:nvSpPr>
          <p:cNvPr id="136" name="Google Shape;136;p20"/>
          <p:cNvSpPr txBox="1">
            <a:spLocks noGrp="1"/>
          </p:cNvSpPr>
          <p:nvPr>
            <p:ph type="body" idx="4294967295"/>
          </p:nvPr>
        </p:nvSpPr>
        <p:spPr>
          <a:xfrm>
            <a:off x="1851891" y="1962873"/>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SzPts val="2090"/>
            </a:pPr>
            <a:r>
              <a:rPr lang="it-IT" sz="2200" b="1" dirty="0"/>
              <a:t>In questo modo, la </a:t>
            </a:r>
            <a:r>
              <a:rPr lang="it-IT" sz="2200" b="1" u="sng" dirty="0">
                <a:solidFill>
                  <a:schemeClr val="hlink"/>
                </a:solidFill>
              </a:rPr>
              <a:t>presa in carico dell’utente</a:t>
            </a:r>
            <a:r>
              <a:rPr lang="it-IT" sz="2200" b="1" dirty="0"/>
              <a:t> potrebbe non dipendere più dai singoli nuclei, ma dai percorsi assistenziali condivisi come ad esempio il percorso per persona con demenza, il percorso per il fine vita, il percorso per gli alti livelli assistenziali</a:t>
            </a:r>
          </a:p>
          <a:p>
            <a:pPr marL="0" indent="0" algn="just">
              <a:spcBef>
                <a:spcPts val="0"/>
              </a:spcBef>
              <a:buSzPts val="2090"/>
              <a:buNone/>
            </a:pPr>
            <a:endParaRPr dirty="0"/>
          </a:p>
          <a:p>
            <a:pPr marL="273050" indent="-273050" algn="just">
              <a:spcBef>
                <a:spcPts val="440"/>
              </a:spcBef>
              <a:buSzPts val="2090"/>
            </a:pPr>
            <a:r>
              <a:rPr lang="it-IT" sz="2200" b="1" dirty="0"/>
              <a:t>Percorsi che non dipendono più a livello gerarchico del servizio specifico, ma che rappresentano un concatenarsi di prestazioni che nella loro globalità questa volta organizzata trasversalmente, descrivono l'iter assistenziale dell’utente, condividendone il piano di cura e il percorso di vita</a:t>
            </a:r>
            <a:endParaRPr dirty="0"/>
          </a:p>
        </p:txBody>
      </p:sp>
    </p:spTree>
    <p:extLst>
      <p:ext uri="{BB962C8B-B14F-4D97-AF65-F5344CB8AC3E}">
        <p14:creationId xmlns:p14="http://schemas.microsoft.com/office/powerpoint/2010/main" val="194405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idx="4294967295"/>
          </p:nvPr>
        </p:nvSpPr>
        <p:spPr>
          <a:xfrm>
            <a:off x="1570182" y="353868"/>
            <a:ext cx="8751454" cy="1143000"/>
          </a:xfrm>
          <a:prstGeom prst="rect">
            <a:avLst/>
          </a:prstGeom>
          <a:noFill/>
          <a:ln>
            <a:noFill/>
          </a:ln>
        </p:spPr>
        <p:txBody>
          <a:bodyPr spcFirstLastPara="1" wrap="square" lIns="0" tIns="45700" rIns="0" bIns="0" anchor="b" anchorCtr="0">
            <a:noAutofit/>
          </a:bodyPr>
          <a:lstStyle/>
          <a:p>
            <a:r>
              <a:rPr lang="it-IT" sz="3600" dirty="0">
                <a:solidFill>
                  <a:srgbClr val="FF0000"/>
                </a:solidFill>
              </a:rPr>
              <a:t>Dalla visione verticale a quella trasversale</a:t>
            </a:r>
            <a:endParaRPr dirty="0">
              <a:solidFill>
                <a:srgbClr val="FF0000"/>
              </a:solidFill>
            </a:endParaRPr>
          </a:p>
        </p:txBody>
      </p:sp>
      <p:sp>
        <p:nvSpPr>
          <p:cNvPr id="142" name="Google Shape;142;p21"/>
          <p:cNvSpPr txBox="1">
            <a:spLocks noGrp="1"/>
          </p:cNvSpPr>
          <p:nvPr>
            <p:ph type="body" idx="4294967295"/>
          </p:nvPr>
        </p:nvSpPr>
        <p:spPr>
          <a:xfrm>
            <a:off x="1648691" y="1842800"/>
            <a:ext cx="8229600" cy="4389437"/>
          </a:xfrm>
          <a:prstGeom prst="rect">
            <a:avLst/>
          </a:prstGeom>
          <a:noFill/>
          <a:ln>
            <a:noFill/>
          </a:ln>
        </p:spPr>
        <p:txBody>
          <a:bodyPr spcFirstLastPara="1" wrap="square" lIns="91425" tIns="45700" rIns="91425" bIns="45700" anchor="t" anchorCtr="0">
            <a:noAutofit/>
          </a:bodyPr>
          <a:lstStyle/>
          <a:p>
            <a:pPr marL="273050" indent="-273050" algn="just">
              <a:lnSpc>
                <a:spcPct val="90000"/>
              </a:lnSpc>
              <a:spcBef>
                <a:spcPts val="0"/>
              </a:spcBef>
              <a:buSzPts val="2090"/>
              <a:buNone/>
            </a:pPr>
            <a:r>
              <a:rPr lang="it-IT" sz="2200" b="1" dirty="0"/>
              <a:t>   Quanto concerne invece alle risorse umane, tra i principi cardine del Lean Thinking vi è quello secondo il quale non si realizzano mai tagli alle risorse liberate grazie ad una migliore disposizione. Queste devono essere riutilizzate per altre attività che possano aggiungere ulteriormente valore alla produzione di servizi.</a:t>
            </a:r>
          </a:p>
          <a:p>
            <a:pPr marL="273050" indent="-273050" algn="just">
              <a:lnSpc>
                <a:spcPct val="90000"/>
              </a:lnSpc>
              <a:spcBef>
                <a:spcPts val="0"/>
              </a:spcBef>
              <a:buSzPts val="2090"/>
              <a:buNone/>
            </a:pPr>
            <a:endParaRPr dirty="0"/>
          </a:p>
          <a:p>
            <a:pPr marL="273050" indent="-273050" algn="just">
              <a:lnSpc>
                <a:spcPct val="90000"/>
              </a:lnSpc>
              <a:spcBef>
                <a:spcPts val="440"/>
              </a:spcBef>
              <a:buSzPts val="2090"/>
              <a:buNone/>
            </a:pPr>
            <a:r>
              <a:rPr lang="it-IT" sz="2200" b="1" dirty="0"/>
              <a:t>   Come tutti i cambiamenti questi possono essere però accettati o meno da parte dei dipendenti, sarà quindi compito fondamentale del manager d’azienda adoperare scelte operative bottom up e non top down, al fine di massimizzare l’adesione ad un modello che, almeno sulla carta, può apportare solo benefici all’azienda e all’utenza finale.</a:t>
            </a:r>
            <a:endParaRPr dirty="0"/>
          </a:p>
        </p:txBody>
      </p:sp>
    </p:spTree>
    <p:extLst>
      <p:ext uri="{BB962C8B-B14F-4D97-AF65-F5344CB8AC3E}">
        <p14:creationId xmlns:p14="http://schemas.microsoft.com/office/powerpoint/2010/main" val="106916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4"/>
          <p:cNvSpPr txBox="1">
            <a:spLocks noGrp="1"/>
          </p:cNvSpPr>
          <p:nvPr>
            <p:ph type="title" idx="4294967295"/>
          </p:nvPr>
        </p:nvSpPr>
        <p:spPr>
          <a:xfrm>
            <a:off x="1768764" y="446232"/>
            <a:ext cx="8229600" cy="1143000"/>
          </a:xfrm>
          <a:prstGeom prst="rect">
            <a:avLst/>
          </a:prstGeom>
          <a:noFill/>
          <a:ln>
            <a:noFill/>
          </a:ln>
        </p:spPr>
        <p:txBody>
          <a:bodyPr spcFirstLastPara="1" wrap="square" lIns="0" tIns="45700" rIns="0" bIns="0" anchor="b" anchorCtr="0">
            <a:noAutofit/>
          </a:bodyPr>
          <a:lstStyle/>
          <a:p>
            <a:pPr algn="ctr"/>
            <a:r>
              <a:rPr lang="it-IT" dirty="0">
                <a:solidFill>
                  <a:srgbClr val="FF0000"/>
                </a:solidFill>
              </a:rPr>
              <a:t>Modello Lean Thinking</a:t>
            </a:r>
            <a:endParaRPr dirty="0">
              <a:solidFill>
                <a:srgbClr val="FF0000"/>
              </a:solidFill>
            </a:endParaRPr>
          </a:p>
        </p:txBody>
      </p:sp>
      <p:sp>
        <p:nvSpPr>
          <p:cNvPr id="40" name="Google Shape;40;p4"/>
          <p:cNvSpPr txBox="1">
            <a:spLocks noGrp="1"/>
          </p:cNvSpPr>
          <p:nvPr>
            <p:ph type="body" idx="4294967295"/>
          </p:nvPr>
        </p:nvSpPr>
        <p:spPr>
          <a:xfrm>
            <a:off x="1768764" y="1999818"/>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None/>
            </a:pPr>
            <a:r>
              <a:rPr lang="it-IT" b="1" dirty="0"/>
              <a:t>   Il modello della Lean Organization ha come presupposto principale il miglioramento continuo – Kaizen - da cui deriva la possibilità di personalizzare i servizi erogati in funzione della domanda. La Lean utilizza una serie di tecniche per la gestione dei processi operativi con lo scopo di aumentare il valore percepito dall’utente finale e garantire una riduzione sistematica degli sprechi che possono generarsi durante i processi stessi.</a:t>
            </a:r>
            <a:endParaRPr dirty="0"/>
          </a:p>
        </p:txBody>
      </p:sp>
    </p:spTree>
    <p:extLst>
      <p:ext uri="{BB962C8B-B14F-4D97-AF65-F5344CB8AC3E}">
        <p14:creationId xmlns:p14="http://schemas.microsoft.com/office/powerpoint/2010/main" val="444118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idx="4294967295"/>
          </p:nvPr>
        </p:nvSpPr>
        <p:spPr>
          <a:xfrm>
            <a:off x="1981200" y="704850"/>
            <a:ext cx="8229600" cy="1143000"/>
          </a:xfrm>
          <a:prstGeom prst="rect">
            <a:avLst/>
          </a:prstGeom>
          <a:noFill/>
          <a:ln>
            <a:noFill/>
          </a:ln>
        </p:spPr>
        <p:txBody>
          <a:bodyPr spcFirstLastPara="1" wrap="square" lIns="0" tIns="45700" rIns="0" bIns="0" anchor="b" anchorCtr="0">
            <a:noAutofit/>
          </a:bodyPr>
          <a:lstStyle/>
          <a:p>
            <a:r>
              <a:rPr lang="it-IT" sz="3600" dirty="0">
                <a:solidFill>
                  <a:srgbClr val="FF0000"/>
                </a:solidFill>
              </a:rPr>
              <a:t>I costi e la gestione delle risorse umane</a:t>
            </a:r>
            <a:br>
              <a:rPr lang="it-IT" sz="3600" dirty="0"/>
            </a:br>
            <a:endParaRPr sz="3600" dirty="0"/>
          </a:p>
        </p:txBody>
      </p:sp>
      <p:sp>
        <p:nvSpPr>
          <p:cNvPr id="148" name="Google Shape;148;p22"/>
          <p:cNvSpPr txBox="1">
            <a:spLocks noGrp="1"/>
          </p:cNvSpPr>
          <p:nvPr>
            <p:ph type="body" idx="4294967295"/>
          </p:nvPr>
        </p:nvSpPr>
        <p:spPr>
          <a:xfrm>
            <a:off x="1694873" y="1759673"/>
            <a:ext cx="8229600" cy="4389437"/>
          </a:xfrm>
          <a:prstGeom prst="rect">
            <a:avLst/>
          </a:prstGeom>
          <a:noFill/>
          <a:ln>
            <a:noFill/>
          </a:ln>
        </p:spPr>
        <p:txBody>
          <a:bodyPr spcFirstLastPara="1" wrap="square" lIns="91425" tIns="45700" rIns="91425" bIns="45700" anchor="t" anchorCtr="0">
            <a:noAutofit/>
          </a:bodyPr>
          <a:lstStyle/>
          <a:p>
            <a:pPr marL="273050" indent="-273050" algn="just">
              <a:lnSpc>
                <a:spcPct val="90000"/>
              </a:lnSpc>
              <a:spcBef>
                <a:spcPts val="0"/>
              </a:spcBef>
              <a:buSzPts val="2090"/>
              <a:buNone/>
            </a:pPr>
            <a:r>
              <a:rPr lang="it-IT" sz="2200" b="1" dirty="0"/>
              <a:t>   Come per tutti i cambiamenti importanti, le questioni che i manager sollevano prima di intraprendere un percorso del genere riguardano il rapporto costo/beneficio che questi comportano e come affrontare la gestione delle risorse umane in un’operazione di snellimento aziendale.</a:t>
            </a:r>
          </a:p>
          <a:p>
            <a:pPr marL="273050" indent="-273050" algn="just">
              <a:lnSpc>
                <a:spcPct val="90000"/>
              </a:lnSpc>
              <a:spcBef>
                <a:spcPts val="0"/>
              </a:spcBef>
              <a:buSzPts val="2090"/>
              <a:buNone/>
            </a:pPr>
            <a:endParaRPr dirty="0"/>
          </a:p>
          <a:p>
            <a:pPr marL="273050" indent="-273050" algn="just">
              <a:lnSpc>
                <a:spcPct val="90000"/>
              </a:lnSpc>
              <a:spcBef>
                <a:spcPts val="440"/>
              </a:spcBef>
              <a:buSzPts val="2090"/>
              <a:buNone/>
            </a:pPr>
            <a:r>
              <a:rPr lang="it-IT" sz="2200" b="1" dirty="0"/>
              <a:t>   Quanto concerne il rapporto costi/benefici l’ago della bilancia non può che propendere verso i secondi. Infatti, se dal lato costi il modello lean introduce semplicemente quelli riguardanti la formazione iniziale, per quanto riguarda i benefici l’eliminazione degli sprechi, l’aumento del valore dei servizi e la maggiore efficacia ed efficienza determinano un bilancio fortemente positivo e incoraggiante.</a:t>
            </a:r>
            <a:endParaRPr dirty="0"/>
          </a:p>
        </p:txBody>
      </p:sp>
    </p:spTree>
    <p:extLst>
      <p:ext uri="{BB962C8B-B14F-4D97-AF65-F5344CB8AC3E}">
        <p14:creationId xmlns:p14="http://schemas.microsoft.com/office/powerpoint/2010/main" val="452072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idx="4294967295"/>
          </p:nvPr>
        </p:nvSpPr>
        <p:spPr>
          <a:xfrm>
            <a:off x="2138218" y="621723"/>
            <a:ext cx="8229600" cy="1143000"/>
          </a:xfrm>
          <a:prstGeom prst="rect">
            <a:avLst/>
          </a:prstGeom>
          <a:noFill/>
          <a:ln>
            <a:noFill/>
          </a:ln>
        </p:spPr>
        <p:txBody>
          <a:bodyPr spcFirstLastPara="1" wrap="square" lIns="0" tIns="45700" rIns="0" bIns="0" anchor="b" anchorCtr="0">
            <a:noAutofit/>
          </a:bodyPr>
          <a:lstStyle/>
          <a:p>
            <a:r>
              <a:rPr lang="it-IT" sz="3600" b="1" dirty="0">
                <a:solidFill>
                  <a:srgbClr val="FF0000"/>
                </a:solidFill>
              </a:rPr>
              <a:t>Quali sono gli Sprechi più diffusi?</a:t>
            </a:r>
            <a:endParaRPr dirty="0">
              <a:solidFill>
                <a:srgbClr val="FF0000"/>
              </a:solidFill>
            </a:endParaRPr>
          </a:p>
        </p:txBody>
      </p:sp>
      <p:sp>
        <p:nvSpPr>
          <p:cNvPr id="154" name="Google Shape;154;p23"/>
          <p:cNvSpPr txBox="1">
            <a:spLocks noGrp="1"/>
          </p:cNvSpPr>
          <p:nvPr>
            <p:ph type="body" idx="4294967295"/>
          </p:nvPr>
        </p:nvSpPr>
        <p:spPr>
          <a:xfrm>
            <a:off x="1731819" y="2193782"/>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SzPts val="2090"/>
            </a:pPr>
            <a:r>
              <a:rPr lang="it-IT" sz="2200" b="1" dirty="0"/>
              <a:t>Sovrautilizzo di interventi inefficaci e inappropriati (26%)</a:t>
            </a:r>
            <a:r>
              <a:rPr lang="it-IT" sz="2200" dirty="0"/>
              <a:t>. Gli Overtreatment sono dovuti alla convinzione professionale e sociale che in assistenza l’imperativo sia more is better, alla base del fenomeno della medicina difensiva. </a:t>
            </a:r>
          </a:p>
          <a:p>
            <a:pPr marL="0" indent="0" algn="just">
              <a:spcBef>
                <a:spcPts val="0"/>
              </a:spcBef>
              <a:buSzPts val="2090"/>
              <a:buNone/>
            </a:pPr>
            <a:endParaRPr dirty="0"/>
          </a:p>
          <a:p>
            <a:pPr marL="273050" indent="-273050" algn="just">
              <a:spcBef>
                <a:spcPts val="440"/>
              </a:spcBef>
              <a:buSzPts val="2090"/>
            </a:pPr>
            <a:r>
              <a:rPr lang="it-IT" sz="2200" dirty="0"/>
              <a:t>Si tratta della categoria più consistente di sprechi che incrementa sia il rischio clinico degli utenti sia i costi: procedure diagnostiche ripetitive per rassicurare i famigliari, accanimenti terapeutici sul fine vita, uso indiscriminato (misuse) di farmaci, terapie di efficacia non documentata, etc.</a:t>
            </a:r>
            <a:endParaRPr dirty="0"/>
          </a:p>
        </p:txBody>
      </p:sp>
    </p:spTree>
    <p:extLst>
      <p:ext uri="{BB962C8B-B14F-4D97-AF65-F5344CB8AC3E}">
        <p14:creationId xmlns:p14="http://schemas.microsoft.com/office/powerpoint/2010/main" val="369550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idx="4294967295"/>
          </p:nvPr>
        </p:nvSpPr>
        <p:spPr>
          <a:xfrm>
            <a:off x="1981200" y="704850"/>
            <a:ext cx="8229600" cy="1143000"/>
          </a:xfrm>
          <a:prstGeom prst="rect">
            <a:avLst/>
          </a:prstGeom>
          <a:noFill/>
          <a:ln>
            <a:noFill/>
          </a:ln>
        </p:spPr>
        <p:txBody>
          <a:bodyPr spcFirstLastPara="1" wrap="square" lIns="0" tIns="45700" rIns="0" bIns="0" anchor="b" anchorCtr="0">
            <a:noAutofit/>
          </a:bodyPr>
          <a:lstStyle/>
          <a:p>
            <a:r>
              <a:rPr lang="it-IT" sz="3600" b="1" dirty="0">
                <a:solidFill>
                  <a:srgbClr val="FF0000"/>
                </a:solidFill>
              </a:rPr>
              <a:t>Quali sono gli Sprechi più diffusi?</a:t>
            </a:r>
            <a:endParaRPr dirty="0">
              <a:solidFill>
                <a:srgbClr val="FF0000"/>
              </a:solidFill>
            </a:endParaRPr>
          </a:p>
        </p:txBody>
      </p:sp>
      <p:sp>
        <p:nvSpPr>
          <p:cNvPr id="160" name="Google Shape;160;p24"/>
          <p:cNvSpPr txBox="1">
            <a:spLocks noGrp="1"/>
          </p:cNvSpPr>
          <p:nvPr>
            <p:ph type="body" idx="4294967295"/>
          </p:nvPr>
        </p:nvSpPr>
        <p:spPr>
          <a:xfrm>
            <a:off x="1704109" y="2468563"/>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None/>
            </a:pPr>
            <a:r>
              <a:rPr lang="it-IT" b="1" dirty="0"/>
              <a:t>   Sottoutilizzo di interventi efficaci e appropriati (12%)</a:t>
            </a:r>
            <a:r>
              <a:rPr lang="it-IT" dirty="0"/>
              <a:t>. Consegue principalmente ai gap tra ricerca e pratica: può ritardare o impedire la presa in carico, aumentare le complicanze, richiedere ricoveri ospedalieri e interventi sanitari più costosi, causare aumento di disabilità</a:t>
            </a:r>
            <a:endParaRPr dirty="0"/>
          </a:p>
        </p:txBody>
      </p:sp>
    </p:spTree>
    <p:extLst>
      <p:ext uri="{BB962C8B-B14F-4D97-AF65-F5344CB8AC3E}">
        <p14:creationId xmlns:p14="http://schemas.microsoft.com/office/powerpoint/2010/main" val="225531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idx="4294967295"/>
          </p:nvPr>
        </p:nvSpPr>
        <p:spPr>
          <a:xfrm>
            <a:off x="1981200" y="704850"/>
            <a:ext cx="8229600" cy="1143000"/>
          </a:xfrm>
          <a:prstGeom prst="rect">
            <a:avLst/>
          </a:prstGeom>
          <a:noFill/>
          <a:ln>
            <a:noFill/>
          </a:ln>
        </p:spPr>
        <p:txBody>
          <a:bodyPr spcFirstLastPara="1" wrap="square" lIns="0" tIns="45700" rIns="0" bIns="0" anchor="b" anchorCtr="0">
            <a:noAutofit/>
          </a:bodyPr>
          <a:lstStyle/>
          <a:p>
            <a:r>
              <a:rPr lang="it-IT" sz="3600" b="1" dirty="0">
                <a:solidFill>
                  <a:srgbClr val="FF0000"/>
                </a:solidFill>
              </a:rPr>
              <a:t>Quali sono gli Sprechi più diffusi?</a:t>
            </a:r>
            <a:endParaRPr dirty="0">
              <a:solidFill>
                <a:srgbClr val="FF0000"/>
              </a:solidFill>
            </a:endParaRPr>
          </a:p>
        </p:txBody>
      </p:sp>
      <p:sp>
        <p:nvSpPr>
          <p:cNvPr id="166" name="Google Shape;166;p25"/>
          <p:cNvSpPr txBox="1">
            <a:spLocks noGrp="1"/>
          </p:cNvSpPr>
          <p:nvPr>
            <p:ph type="body" idx="4294967295"/>
          </p:nvPr>
        </p:nvSpPr>
        <p:spPr>
          <a:xfrm>
            <a:off x="1584037" y="2073710"/>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None/>
            </a:pPr>
            <a:r>
              <a:rPr lang="it-IT" b="1" dirty="0"/>
              <a:t>   Inadeguato coordinamento dell’assistenza (10%).</a:t>
            </a:r>
            <a:r>
              <a:rPr lang="it-IT" dirty="0"/>
              <a:t> </a:t>
            </a:r>
            <a:endParaRPr dirty="0"/>
          </a:p>
          <a:p>
            <a:pPr marL="273050" indent="-273050" algn="just">
              <a:buNone/>
            </a:pPr>
            <a:r>
              <a:rPr lang="it-IT" dirty="0"/>
              <a:t>   Sono gli sprechi conseguenti al “rimbalzo” dell’utente tra setting assistenziali diversi, in particolare tra ospedale e territorio. Il coordinamento dell’assistenza è particolarmente critico nei pazienti con malattie croniche, nei quali l’assistenza a livello di cure primarie deve essere integrata con interventi specialistici, utilizzando tutte le strategie della transitional care.</a:t>
            </a:r>
            <a:endParaRPr dirty="0"/>
          </a:p>
        </p:txBody>
      </p:sp>
    </p:spTree>
    <p:extLst>
      <p:ext uri="{BB962C8B-B14F-4D97-AF65-F5344CB8AC3E}">
        <p14:creationId xmlns:p14="http://schemas.microsoft.com/office/powerpoint/2010/main" val="81727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idx="4294967295"/>
          </p:nvPr>
        </p:nvSpPr>
        <p:spPr>
          <a:xfrm>
            <a:off x="2027382" y="686377"/>
            <a:ext cx="8229600" cy="1143000"/>
          </a:xfrm>
          <a:prstGeom prst="rect">
            <a:avLst/>
          </a:prstGeom>
          <a:noFill/>
          <a:ln>
            <a:noFill/>
          </a:ln>
        </p:spPr>
        <p:txBody>
          <a:bodyPr spcFirstLastPara="1" wrap="square" lIns="0" tIns="45700" rIns="0" bIns="0" anchor="b" anchorCtr="0">
            <a:noAutofit/>
          </a:bodyPr>
          <a:lstStyle/>
          <a:p>
            <a:r>
              <a:rPr lang="it-IT" sz="3600" b="1" dirty="0">
                <a:solidFill>
                  <a:srgbClr val="FF0000"/>
                </a:solidFill>
              </a:rPr>
              <a:t>Quali sono gli Sprechi più diffusi?</a:t>
            </a:r>
            <a:endParaRPr dirty="0">
              <a:solidFill>
                <a:srgbClr val="FF0000"/>
              </a:solidFill>
            </a:endParaRPr>
          </a:p>
        </p:txBody>
      </p:sp>
      <p:sp>
        <p:nvSpPr>
          <p:cNvPr id="172" name="Google Shape;172;p26"/>
          <p:cNvSpPr txBox="1">
            <a:spLocks noGrp="1"/>
          </p:cNvSpPr>
          <p:nvPr>
            <p:ph type="body" idx="4294967295"/>
          </p:nvPr>
        </p:nvSpPr>
        <p:spPr>
          <a:xfrm>
            <a:off x="1704109" y="2221491"/>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None/>
            </a:pPr>
            <a:r>
              <a:rPr lang="it-IT" b="1" dirty="0"/>
              <a:t>   Tecnologie acquistate a costi eccessivi (19%).</a:t>
            </a:r>
            <a:r>
              <a:rPr lang="it-IT" dirty="0"/>
              <a:t> </a:t>
            </a:r>
            <a:endParaRPr dirty="0"/>
          </a:p>
          <a:p>
            <a:pPr marL="273050" indent="-273050" algn="just">
              <a:buNone/>
            </a:pPr>
            <a:r>
              <a:rPr lang="it-IT" dirty="0"/>
              <a:t>   La mancata definizione di costi standard e l’assenza di regole ben definite fanno sì che le tecnologie vengano acquistate a prezzi molto più alti del loro valore reale, con differenze regionali assolutamente ingiustificate. In particolare, si assiste a una continua ascesa dei prezzi che, in un mercato regolamentato, dovrebbero risultare dai costi effettivi di produzione più un equo profitto.</a:t>
            </a:r>
            <a:endParaRPr dirty="0"/>
          </a:p>
        </p:txBody>
      </p:sp>
    </p:spTree>
    <p:extLst>
      <p:ext uri="{BB962C8B-B14F-4D97-AF65-F5344CB8AC3E}">
        <p14:creationId xmlns:p14="http://schemas.microsoft.com/office/powerpoint/2010/main" val="520642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idx="4294967295"/>
          </p:nvPr>
        </p:nvSpPr>
        <p:spPr>
          <a:xfrm>
            <a:off x="2304473" y="483178"/>
            <a:ext cx="8229600" cy="1143000"/>
          </a:xfrm>
          <a:prstGeom prst="rect">
            <a:avLst/>
          </a:prstGeom>
          <a:noFill/>
          <a:ln>
            <a:noFill/>
          </a:ln>
        </p:spPr>
        <p:txBody>
          <a:bodyPr spcFirstLastPara="1" wrap="square" lIns="0" tIns="45700" rIns="0" bIns="0" anchor="b" anchorCtr="0">
            <a:noAutofit/>
          </a:bodyPr>
          <a:lstStyle/>
          <a:p>
            <a:r>
              <a:rPr lang="it-IT" sz="3600" b="1" dirty="0">
                <a:solidFill>
                  <a:srgbClr val="FF0000"/>
                </a:solidFill>
              </a:rPr>
              <a:t>Quali sono gli Sprechi più diffusi?</a:t>
            </a:r>
            <a:endParaRPr dirty="0">
              <a:solidFill>
                <a:srgbClr val="FF0000"/>
              </a:solidFill>
            </a:endParaRPr>
          </a:p>
        </p:txBody>
      </p:sp>
      <p:sp>
        <p:nvSpPr>
          <p:cNvPr id="178" name="Google Shape;178;p27"/>
          <p:cNvSpPr txBox="1">
            <a:spLocks noGrp="1"/>
          </p:cNvSpPr>
          <p:nvPr>
            <p:ph type="body" idx="4294967295"/>
          </p:nvPr>
        </p:nvSpPr>
        <p:spPr>
          <a:xfrm>
            <a:off x="1981200" y="1935164"/>
            <a:ext cx="8229600" cy="4389437"/>
          </a:xfrm>
          <a:prstGeom prst="rect">
            <a:avLst/>
          </a:prstGeom>
          <a:noFill/>
          <a:ln>
            <a:noFill/>
          </a:ln>
        </p:spPr>
        <p:txBody>
          <a:bodyPr spcFirstLastPara="1" wrap="square" lIns="91425" tIns="45700" rIns="91425" bIns="45700" anchor="t" anchorCtr="0">
            <a:noAutofit/>
          </a:bodyPr>
          <a:lstStyle/>
          <a:p>
            <a:pPr marL="273050" indent="-273050">
              <a:spcBef>
                <a:spcPts val="0"/>
              </a:spcBef>
              <a:buNone/>
            </a:pPr>
            <a:r>
              <a:rPr lang="it-IT" b="1" dirty="0"/>
              <a:t>   Complessità amministrative (12%).</a:t>
            </a:r>
            <a:r>
              <a:rPr lang="it-IT" dirty="0"/>
              <a:t> </a:t>
            </a:r>
            <a:endParaRPr dirty="0"/>
          </a:p>
          <a:p>
            <a:pPr marL="273050" indent="-273050" algn="just">
              <a:buNone/>
            </a:pPr>
            <a:r>
              <a:rPr lang="it-IT" dirty="0"/>
              <a:t>   Il sovraccarico di obblighi burocratici sottrae tempo prezioso ai professionisti in un contesto dove, paradossalmente, i costi del personale amministrativo rappresentano una consistente voce di spesa. Una categoria di sprechi generata dunque da un mix tra eccessiva burocratizzazione, scarsa informatizzazione e ipertrofia del comparto amministrativo.</a:t>
            </a:r>
            <a:endParaRPr dirty="0"/>
          </a:p>
        </p:txBody>
      </p:sp>
    </p:spTree>
    <p:extLst>
      <p:ext uri="{BB962C8B-B14F-4D97-AF65-F5344CB8AC3E}">
        <p14:creationId xmlns:p14="http://schemas.microsoft.com/office/powerpoint/2010/main" val="3956378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idx="4294967295"/>
          </p:nvPr>
        </p:nvSpPr>
        <p:spPr>
          <a:xfrm>
            <a:off x="1981200" y="704850"/>
            <a:ext cx="8229600" cy="1143000"/>
          </a:xfrm>
          <a:prstGeom prst="rect">
            <a:avLst/>
          </a:prstGeom>
          <a:noFill/>
          <a:ln>
            <a:noFill/>
          </a:ln>
        </p:spPr>
        <p:txBody>
          <a:bodyPr spcFirstLastPara="1" wrap="square" lIns="0" tIns="45700" rIns="0" bIns="0" anchor="b" anchorCtr="0">
            <a:noAutofit/>
          </a:bodyPr>
          <a:lstStyle/>
          <a:p>
            <a:r>
              <a:rPr lang="it-IT" sz="3600" b="1" dirty="0">
                <a:solidFill>
                  <a:srgbClr val="FF0000"/>
                </a:solidFill>
              </a:rPr>
              <a:t>Quali sono gli Sprechi più diffusi?</a:t>
            </a:r>
            <a:endParaRPr dirty="0">
              <a:solidFill>
                <a:srgbClr val="FF0000"/>
              </a:solidFill>
            </a:endParaRPr>
          </a:p>
        </p:txBody>
      </p:sp>
      <p:sp>
        <p:nvSpPr>
          <p:cNvPr id="184" name="Google Shape;184;p28"/>
          <p:cNvSpPr txBox="1">
            <a:spLocks noGrp="1"/>
          </p:cNvSpPr>
          <p:nvPr>
            <p:ph type="body" idx="4294967295"/>
          </p:nvPr>
        </p:nvSpPr>
        <p:spPr>
          <a:xfrm>
            <a:off x="1787236" y="2468563"/>
            <a:ext cx="8229600" cy="4389437"/>
          </a:xfrm>
          <a:prstGeom prst="rect">
            <a:avLst/>
          </a:prstGeom>
          <a:noFill/>
          <a:ln>
            <a:noFill/>
          </a:ln>
        </p:spPr>
        <p:txBody>
          <a:bodyPr spcFirstLastPara="1" wrap="square" lIns="91425" tIns="45700" rIns="91425" bIns="45700" anchor="t" anchorCtr="0">
            <a:noAutofit/>
          </a:bodyPr>
          <a:lstStyle/>
          <a:p>
            <a:pPr marL="273050" indent="-273050">
              <a:spcBef>
                <a:spcPts val="0"/>
              </a:spcBef>
              <a:buNone/>
            </a:pPr>
            <a:r>
              <a:rPr lang="it-IT" b="1" dirty="0"/>
              <a:t>   Frodi e abusi (21%).</a:t>
            </a:r>
            <a:r>
              <a:rPr lang="it-IT" dirty="0"/>
              <a:t> </a:t>
            </a:r>
            <a:endParaRPr dirty="0"/>
          </a:p>
          <a:p>
            <a:pPr marL="273050" indent="-273050">
              <a:buNone/>
            </a:pPr>
            <a:r>
              <a:rPr lang="it-IT" dirty="0"/>
              <a:t>   Oltre che alle azioni fraudolente (fatture false, truffe), gli sprechi conseguono anche alle leggi, ai regolamenti e ai controlli cui tutti devono sottostare.</a:t>
            </a:r>
            <a:endParaRPr dirty="0"/>
          </a:p>
        </p:txBody>
      </p:sp>
    </p:spTree>
    <p:extLst>
      <p:ext uri="{BB962C8B-B14F-4D97-AF65-F5344CB8AC3E}">
        <p14:creationId xmlns:p14="http://schemas.microsoft.com/office/powerpoint/2010/main" val="196973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idx="4294967295"/>
          </p:nvPr>
        </p:nvSpPr>
        <p:spPr>
          <a:xfrm>
            <a:off x="2073564" y="704850"/>
            <a:ext cx="8229600" cy="1143000"/>
          </a:xfrm>
          <a:prstGeom prst="rect">
            <a:avLst/>
          </a:prstGeom>
          <a:noFill/>
          <a:ln>
            <a:noFill/>
          </a:ln>
        </p:spPr>
        <p:txBody>
          <a:bodyPr spcFirstLastPara="1" wrap="square" lIns="0" tIns="45700" rIns="0" bIns="0" anchor="b" anchorCtr="0">
            <a:noAutofit/>
          </a:bodyPr>
          <a:lstStyle/>
          <a:p>
            <a:r>
              <a:rPr lang="it-IT" sz="3600" b="1" dirty="0">
                <a:solidFill>
                  <a:srgbClr val="FF0000"/>
                </a:solidFill>
              </a:rPr>
              <a:t>Tecniche di Lean Thinking</a:t>
            </a:r>
            <a:endParaRPr dirty="0">
              <a:solidFill>
                <a:srgbClr val="FF0000"/>
              </a:solidFill>
            </a:endParaRPr>
          </a:p>
        </p:txBody>
      </p:sp>
      <p:sp>
        <p:nvSpPr>
          <p:cNvPr id="190" name="Google Shape;190;p29"/>
          <p:cNvSpPr txBox="1">
            <a:spLocks noGrp="1"/>
          </p:cNvSpPr>
          <p:nvPr>
            <p:ph type="body" idx="4294967295"/>
          </p:nvPr>
        </p:nvSpPr>
        <p:spPr>
          <a:xfrm>
            <a:off x="1750291" y="2221491"/>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None/>
            </a:pPr>
            <a:r>
              <a:rPr lang="it-IT" dirty="0"/>
              <a:t>   L’approccio all’azione è ispirato a due stili di azione legati alla necessità di vedere e di essere rapidi per poter eliminare i sette tipi di spreco (muda) individuati dal modello: sovrapproduzione, tempistiche, trasporti, processo, scorte, movimenti, difetti.</a:t>
            </a:r>
            <a:endParaRPr dirty="0"/>
          </a:p>
        </p:txBody>
      </p:sp>
    </p:spTree>
    <p:extLst>
      <p:ext uri="{BB962C8B-B14F-4D97-AF65-F5344CB8AC3E}">
        <p14:creationId xmlns:p14="http://schemas.microsoft.com/office/powerpoint/2010/main" val="1953705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30"/>
          <p:cNvSpPr/>
          <p:nvPr/>
        </p:nvSpPr>
        <p:spPr>
          <a:xfrm>
            <a:off x="3759200" y="78510"/>
            <a:ext cx="9144000" cy="1016000"/>
          </a:xfrm>
          <a:prstGeom prst="rect">
            <a:avLst/>
          </a:prstGeom>
          <a:noFill/>
          <a:ln>
            <a:noFill/>
          </a:ln>
        </p:spPr>
        <p:txBody>
          <a:bodyPr spcFirstLastPara="1" wrap="square" lIns="91425" tIns="45700" rIns="91425" bIns="45700" anchor="t" anchorCtr="0">
            <a:noAutofit/>
          </a:bodyPr>
          <a:lstStyle/>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285750" algn="just">
              <a:buClr>
                <a:srgbClr val="000000"/>
              </a:buClr>
            </a:pPr>
            <a:r>
              <a:rPr lang="it-IT" sz="2000" kern="0" dirty="0">
                <a:solidFill>
                  <a:srgbClr val="FF0000"/>
                </a:solidFill>
                <a:latin typeface="Arimo"/>
                <a:ea typeface="Arimo"/>
                <a:cs typeface="Arimo"/>
                <a:sym typeface="Arimo"/>
              </a:rPr>
              <a:t>I 7 tipi di spreco – Lean Thinking</a:t>
            </a:r>
            <a:endParaRPr sz="1400" kern="0" dirty="0">
              <a:solidFill>
                <a:srgbClr val="FF0000"/>
              </a:solidFill>
              <a:latin typeface="Arial"/>
              <a:cs typeface="Arial"/>
              <a:sym typeface="Arial"/>
            </a:endParaRPr>
          </a:p>
        </p:txBody>
      </p:sp>
      <p:pic>
        <p:nvPicPr>
          <p:cNvPr id="198" name="Google Shape;198;p30"/>
          <p:cNvPicPr preferRelativeResize="0"/>
          <p:nvPr/>
        </p:nvPicPr>
        <p:blipFill rotWithShape="1">
          <a:blip r:embed="rId3">
            <a:alphaModFix/>
          </a:blip>
          <a:srcRect/>
          <a:stretch/>
        </p:blipFill>
        <p:spPr>
          <a:xfrm>
            <a:off x="2078183" y="1293092"/>
            <a:ext cx="8007927" cy="5209309"/>
          </a:xfrm>
          <a:prstGeom prst="rect">
            <a:avLst/>
          </a:prstGeom>
          <a:noFill/>
          <a:ln>
            <a:noFill/>
          </a:ln>
        </p:spPr>
      </p:pic>
    </p:spTree>
    <p:extLst>
      <p:ext uri="{BB962C8B-B14F-4D97-AF65-F5344CB8AC3E}">
        <p14:creationId xmlns:p14="http://schemas.microsoft.com/office/powerpoint/2010/main" val="3138448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5" name="Google Shape;205;p31"/>
          <p:cNvPicPr preferRelativeResize="0"/>
          <p:nvPr/>
        </p:nvPicPr>
        <p:blipFill rotWithShape="1">
          <a:blip r:embed="rId3">
            <a:alphaModFix/>
          </a:blip>
          <a:srcRect/>
          <a:stretch/>
        </p:blipFill>
        <p:spPr>
          <a:xfrm>
            <a:off x="1902691" y="406401"/>
            <a:ext cx="8386618" cy="5237163"/>
          </a:xfrm>
          <a:prstGeom prst="rect">
            <a:avLst/>
          </a:prstGeom>
          <a:noFill/>
          <a:ln>
            <a:noFill/>
          </a:ln>
        </p:spPr>
      </p:pic>
      <p:sp>
        <p:nvSpPr>
          <p:cNvPr id="206" name="Google Shape;206;p31"/>
          <p:cNvSpPr/>
          <p:nvPr/>
        </p:nvSpPr>
        <p:spPr>
          <a:xfrm>
            <a:off x="2166938" y="5786439"/>
            <a:ext cx="7643812" cy="708025"/>
          </a:xfrm>
          <a:prstGeom prst="rect">
            <a:avLst/>
          </a:prstGeom>
          <a:noFill/>
          <a:ln>
            <a:noFill/>
          </a:ln>
        </p:spPr>
        <p:txBody>
          <a:bodyPr spcFirstLastPara="1" wrap="square" lIns="91425" tIns="45700" rIns="91425" bIns="45700" anchor="t" anchorCtr="0">
            <a:noAutofit/>
          </a:bodyPr>
          <a:lstStyle/>
          <a:p>
            <a:pPr algn="ctr">
              <a:buClr>
                <a:srgbClr val="000000"/>
              </a:buClr>
            </a:pPr>
            <a:r>
              <a:rPr lang="it-IT" sz="2000" kern="0">
                <a:solidFill>
                  <a:srgbClr val="FFFFFF"/>
                </a:solidFill>
                <a:latin typeface="Arimo"/>
                <a:ea typeface="Arimo"/>
                <a:cs typeface="Arimo"/>
                <a:sym typeface="Arimo"/>
              </a:rPr>
              <a:t>JIT just in time, Jidoca bloccare e risolvere, TPM manutenzione produttiva, WO organizzazione del posto di lavoro</a:t>
            </a:r>
            <a:endParaRPr sz="2000"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1047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5"/>
          <p:cNvSpPr txBox="1">
            <a:spLocks noGrp="1"/>
          </p:cNvSpPr>
          <p:nvPr>
            <p:ph type="title" idx="4294967295"/>
          </p:nvPr>
        </p:nvSpPr>
        <p:spPr>
          <a:xfrm>
            <a:off x="1851891" y="533546"/>
            <a:ext cx="8229600" cy="1143000"/>
          </a:xfrm>
          <a:prstGeom prst="rect">
            <a:avLst/>
          </a:prstGeom>
          <a:noFill/>
          <a:ln>
            <a:noFill/>
          </a:ln>
        </p:spPr>
        <p:txBody>
          <a:bodyPr spcFirstLastPara="1" wrap="square" lIns="0" tIns="45700" rIns="0" bIns="0" anchor="b" anchorCtr="0">
            <a:noAutofit/>
          </a:bodyPr>
          <a:lstStyle/>
          <a:p>
            <a:r>
              <a:rPr lang="it-IT" sz="3600" dirty="0">
                <a:solidFill>
                  <a:srgbClr val="FF0000"/>
                </a:solidFill>
              </a:rPr>
              <a:t>Come e perché è nato il Pensiero Lean</a:t>
            </a:r>
            <a:endParaRPr dirty="0">
              <a:solidFill>
                <a:srgbClr val="FF0000"/>
              </a:solidFill>
            </a:endParaRPr>
          </a:p>
        </p:txBody>
      </p:sp>
      <p:sp>
        <p:nvSpPr>
          <p:cNvPr id="46" name="Google Shape;46;p5"/>
          <p:cNvSpPr txBox="1">
            <a:spLocks noGrp="1"/>
          </p:cNvSpPr>
          <p:nvPr>
            <p:ph type="body" idx="4294967295"/>
          </p:nvPr>
        </p:nvSpPr>
        <p:spPr>
          <a:xfrm>
            <a:off x="1537854" y="2046000"/>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None/>
            </a:pPr>
            <a:r>
              <a:rPr lang="it-IT" b="1" dirty="0"/>
              <a:t>   Nell’epoca dove la politica aziendale è determinata dalla costante rincorsa al risparmio e dove la ricerca della performance in relazione ad efficacia ed efficienza è onnipresente, l’attuale situazione del settore dei servizi sanitari non poteva che essere approfondita da studiosi e ricercatori per trovare i modelli organizzativi che meglio possano rispondere a queste esigenze.</a:t>
            </a:r>
            <a:endParaRPr dirty="0"/>
          </a:p>
        </p:txBody>
      </p:sp>
    </p:spTree>
    <p:extLst>
      <p:ext uri="{BB962C8B-B14F-4D97-AF65-F5344CB8AC3E}">
        <p14:creationId xmlns:p14="http://schemas.microsoft.com/office/powerpoint/2010/main" val="1818360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32"/>
          <p:cNvSpPr/>
          <p:nvPr/>
        </p:nvSpPr>
        <p:spPr>
          <a:xfrm>
            <a:off x="2298124" y="1311420"/>
            <a:ext cx="7643813" cy="4114800"/>
          </a:xfrm>
          <a:prstGeom prst="rect">
            <a:avLst/>
          </a:prstGeom>
          <a:noFill/>
          <a:ln>
            <a:noFill/>
          </a:ln>
        </p:spPr>
        <p:txBody>
          <a:bodyPr spcFirstLastPara="1" wrap="square" lIns="91425" tIns="45700" rIns="91425" bIns="45700" anchor="t" anchorCtr="0">
            <a:noAutofit/>
          </a:bodyPr>
          <a:lstStyle/>
          <a:p>
            <a:pPr algn="ctr">
              <a:buClr>
                <a:srgbClr val="000000"/>
              </a:buClr>
            </a:pPr>
            <a:r>
              <a:rPr lang="it-IT" sz="2400" b="1" kern="0" dirty="0">
                <a:solidFill>
                  <a:srgbClr val="FF0000"/>
                </a:solidFill>
                <a:latin typeface="Arimo"/>
                <a:ea typeface="Arimo"/>
                <a:cs typeface="Arimo"/>
                <a:sym typeface="Arimo"/>
              </a:rPr>
              <a:t>Esempi di sovrapproduzione</a:t>
            </a:r>
            <a:endParaRPr sz="1400" b="1" kern="0" dirty="0">
              <a:solidFill>
                <a:srgbClr val="FF0000"/>
              </a:solidFill>
              <a:latin typeface="Arial"/>
              <a:cs typeface="Arial"/>
              <a:sym typeface="Arial"/>
            </a:endParaRPr>
          </a:p>
          <a:p>
            <a:pPr algn="ct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Calibri"/>
                <a:ea typeface="Calibri"/>
                <a:cs typeface="Calibri"/>
                <a:sym typeface="Calibri"/>
              </a:rPr>
              <a:t>-</a:t>
            </a:r>
            <a:r>
              <a:rPr lang="it-IT" sz="2000" kern="0" dirty="0">
                <a:solidFill>
                  <a:srgbClr val="FFFFFF"/>
                </a:solidFill>
                <a:latin typeface="Arimo"/>
                <a:ea typeface="Arimo"/>
                <a:cs typeface="Arimo"/>
                <a:sym typeface="Arimo"/>
              </a:rPr>
              <a:t>Preparare troppi farmaci </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-Pianificare troppi interventi nella giornata/periodo</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-Portare gli utenti troppo spesso in diagnostica strumentale</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Conseguenze negative della sovrapproduzione:</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-Aumento scorte di farmaci e/o dispositivi medici</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-Aumento delle attese</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-Rallentamento generale dei percorsi assistenziali</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-Disservizi</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-Aumento di costi indiretti quali trasporti e movimentazioni </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134570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33"/>
          <p:cNvSpPr/>
          <p:nvPr/>
        </p:nvSpPr>
        <p:spPr>
          <a:xfrm>
            <a:off x="2372015" y="1095520"/>
            <a:ext cx="7643813" cy="5029200"/>
          </a:xfrm>
          <a:prstGeom prst="rect">
            <a:avLst/>
          </a:prstGeom>
          <a:noFill/>
          <a:ln>
            <a:noFill/>
          </a:ln>
        </p:spPr>
        <p:txBody>
          <a:bodyPr spcFirstLastPara="1" wrap="square" lIns="91425" tIns="45700" rIns="91425" bIns="45700" anchor="t" anchorCtr="0">
            <a:noAutofit/>
          </a:bodyPr>
          <a:lstStyle/>
          <a:p>
            <a:pPr algn="ctr">
              <a:buClr>
                <a:srgbClr val="000000"/>
              </a:buClr>
            </a:pPr>
            <a:r>
              <a:rPr lang="it-IT" sz="2400" b="1" kern="0" dirty="0">
                <a:solidFill>
                  <a:srgbClr val="FF0000"/>
                </a:solidFill>
                <a:latin typeface="Arimo"/>
                <a:ea typeface="Arimo"/>
                <a:cs typeface="Arimo"/>
                <a:sym typeface="Arimo"/>
              </a:rPr>
              <a:t>Scorte inutili</a:t>
            </a:r>
            <a:endParaRPr sz="1400" b="1" kern="0" dirty="0">
              <a:solidFill>
                <a:srgbClr val="FF0000"/>
              </a:solidFill>
              <a:latin typeface="Arial"/>
              <a:cs typeface="Arial"/>
              <a:sym typeface="Arial"/>
            </a:endParaRPr>
          </a:p>
          <a:p>
            <a:pPr algn="ctr">
              <a:buClr>
                <a:srgbClr val="000000"/>
              </a:buClr>
            </a:pPr>
            <a:endParaRPr sz="2000" kern="0" dirty="0">
              <a:solidFill>
                <a:srgbClr val="FFFFFF"/>
              </a:solidFill>
              <a:latin typeface="Arimo"/>
              <a:ea typeface="Arimo"/>
              <a:cs typeface="Arimo"/>
              <a:sym typeface="Arimo"/>
            </a:endParaRPr>
          </a:p>
          <a:p>
            <a:pPr algn="just">
              <a:buClr>
                <a:srgbClr val="000000"/>
              </a:buClr>
            </a:pPr>
            <a:r>
              <a:rPr lang="it-IT" sz="2000" kern="0" dirty="0">
                <a:solidFill>
                  <a:srgbClr val="FFFFFF"/>
                </a:solidFill>
                <a:latin typeface="Arimo"/>
                <a:ea typeface="Arimo"/>
                <a:cs typeface="Arimo"/>
                <a:sym typeface="Arimo"/>
              </a:rPr>
              <a:t>Scorta può essere un insieme di farmaci in un magazzino, di presidi in un armadio di nucleo, così come un insieme di documenti, file e perfino una coda di utenti in attesa.</a:t>
            </a:r>
            <a:endParaRPr sz="1400" kern="0" dirty="0">
              <a:solidFill>
                <a:srgbClr val="000000"/>
              </a:solidFill>
              <a:latin typeface="Arial"/>
              <a:cs typeface="Arial"/>
              <a:sym typeface="Arial"/>
            </a:endParaRPr>
          </a:p>
          <a:p>
            <a:pPr algn="just">
              <a:buClr>
                <a:srgbClr val="000000"/>
              </a:buClr>
            </a:pPr>
            <a:endParaRPr sz="2000" kern="0" dirty="0">
              <a:solidFill>
                <a:srgbClr val="FFFFFF"/>
              </a:solidFill>
              <a:latin typeface="Arimo"/>
              <a:ea typeface="Arimo"/>
              <a:cs typeface="Arimo"/>
              <a:sym typeface="Arimo"/>
            </a:endParaRPr>
          </a:p>
          <a:p>
            <a:pPr algn="just">
              <a:buClr>
                <a:srgbClr val="000000"/>
              </a:buClr>
            </a:pPr>
            <a:r>
              <a:rPr lang="it-IT" sz="2000" kern="0" dirty="0">
                <a:solidFill>
                  <a:srgbClr val="FFFFFF"/>
                </a:solidFill>
                <a:latin typeface="Arimo"/>
                <a:ea typeface="Arimo"/>
                <a:cs typeface="Arimo"/>
                <a:sym typeface="Arimo"/>
              </a:rPr>
              <a:t>Cause tipiche delle scorte:</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-Sincronizzazione lungo i processi (sovrapproduzione)</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-Lunghi tempi di change-over  </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-Colli di bottiglia nel flusso/percorso/processo</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-Parti del processo che introducono difettosità</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-Mentalità di accettare come fisiologica la scorta o le code</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-Credere che le scorte di prodotti possano dare più servizio ai pazienti</a:t>
            </a:r>
            <a:endParaRPr sz="1400" kern="0" dirty="0">
              <a:solidFill>
                <a:srgbClr val="000000"/>
              </a:solidFill>
              <a:latin typeface="Arial"/>
              <a:cs typeface="Arial"/>
              <a:sym typeface="Arial"/>
            </a:endParaRPr>
          </a:p>
          <a:p>
            <a:pPr algn="just">
              <a:buClr>
                <a:srgbClr val="000000"/>
              </a:buClr>
            </a:pPr>
            <a:r>
              <a:rPr lang="it-IT" sz="2000" i="1" kern="0" dirty="0">
                <a:solidFill>
                  <a:srgbClr val="FFFFFF"/>
                </a:solidFill>
                <a:latin typeface="Arimo"/>
                <a:ea typeface="Arimo"/>
                <a:cs typeface="Arimo"/>
                <a:sym typeface="Arimo"/>
              </a:rPr>
              <a:t>La troppa scorta nasconde i problemi non li risolve</a:t>
            </a:r>
            <a:endParaRPr sz="1400" kern="0" dirty="0">
              <a:solidFill>
                <a:srgbClr val="000000"/>
              </a:solidFill>
              <a:latin typeface="Arial"/>
              <a:cs typeface="Arial"/>
              <a:sym typeface="Arial"/>
            </a:endParaRPr>
          </a:p>
          <a:p>
            <a:pPr algn="just">
              <a:buClr>
                <a:srgbClr val="000000"/>
              </a:buClr>
            </a:pPr>
            <a:endParaRPr sz="2000" i="1"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4261883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34"/>
          <p:cNvSpPr/>
          <p:nvPr/>
        </p:nvSpPr>
        <p:spPr>
          <a:xfrm>
            <a:off x="2279651" y="1557338"/>
            <a:ext cx="7643813" cy="3505200"/>
          </a:xfrm>
          <a:prstGeom prst="rect">
            <a:avLst/>
          </a:prstGeom>
          <a:noFill/>
          <a:ln>
            <a:noFill/>
          </a:ln>
        </p:spPr>
        <p:txBody>
          <a:bodyPr spcFirstLastPara="1" wrap="square" lIns="91425" tIns="45700" rIns="91425" bIns="45700" anchor="t" anchorCtr="0">
            <a:noAutofit/>
          </a:bodyPr>
          <a:lstStyle/>
          <a:p>
            <a:pPr algn="ctr">
              <a:buClr>
                <a:srgbClr val="000000"/>
              </a:buClr>
            </a:pPr>
            <a:r>
              <a:rPr lang="it-IT" sz="2400" b="1" kern="0" dirty="0">
                <a:solidFill>
                  <a:srgbClr val="FF0000"/>
                </a:solidFill>
                <a:latin typeface="Arimo"/>
                <a:ea typeface="Arimo"/>
                <a:cs typeface="Arimo"/>
                <a:sym typeface="Arimo"/>
              </a:rPr>
              <a:t>Trasporti</a:t>
            </a:r>
            <a:endParaRPr sz="1400" b="1" kern="0" dirty="0">
              <a:solidFill>
                <a:srgbClr val="FF0000"/>
              </a:solidFill>
              <a:latin typeface="Arial"/>
              <a:cs typeface="Arial"/>
              <a:sym typeface="Arial"/>
            </a:endParaRPr>
          </a:p>
          <a:p>
            <a:pPr algn="ct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Un eccesso di scorte o attese porta ad un aumento dei trasporti</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I trasporti riguardano:</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-Spostamenti di farmacie dispostivi all’interno/esterno del servizio</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-Trasporti di utenti da un servizio o nucleo ad un altro</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-Trasporti di documentazione/ invio files</a:t>
            </a:r>
            <a:endParaRPr sz="1400" kern="0" dirty="0">
              <a:solidFill>
                <a:srgbClr val="000000"/>
              </a:solidFill>
              <a:latin typeface="Arial"/>
              <a:cs typeface="Arial"/>
              <a:sym typeface="Arial"/>
            </a:endParaRPr>
          </a:p>
          <a:p>
            <a:pPr>
              <a:buClr>
                <a:srgbClr val="000000"/>
              </a:buClr>
            </a:pPr>
            <a:endParaRPr sz="2000" i="1"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580032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35"/>
          <p:cNvSpPr/>
          <p:nvPr/>
        </p:nvSpPr>
        <p:spPr>
          <a:xfrm>
            <a:off x="2279651" y="1557339"/>
            <a:ext cx="7643813" cy="4664075"/>
          </a:xfrm>
          <a:prstGeom prst="rect">
            <a:avLst/>
          </a:prstGeom>
          <a:noFill/>
          <a:ln>
            <a:noFill/>
          </a:ln>
        </p:spPr>
        <p:txBody>
          <a:bodyPr spcFirstLastPara="1" wrap="square" lIns="91425" tIns="45700" rIns="91425" bIns="45700" anchor="t" anchorCtr="0">
            <a:noAutofit/>
          </a:bodyPr>
          <a:lstStyle/>
          <a:p>
            <a:pPr algn="ctr">
              <a:buClr>
                <a:srgbClr val="000000"/>
              </a:buClr>
            </a:pPr>
            <a:r>
              <a:rPr lang="it-IT" sz="2000" b="1" kern="0" dirty="0">
                <a:solidFill>
                  <a:srgbClr val="FF0000"/>
                </a:solidFill>
                <a:latin typeface="Arimo"/>
                <a:ea typeface="Arimo"/>
                <a:cs typeface="Arimo"/>
                <a:sym typeface="Arimo"/>
              </a:rPr>
              <a:t>Esempi di Difetti</a:t>
            </a:r>
            <a:endParaRPr sz="1400" b="1" kern="0" dirty="0">
              <a:solidFill>
                <a:srgbClr val="FF0000"/>
              </a:solidFill>
              <a:latin typeface="Arial"/>
              <a:cs typeface="Arial"/>
              <a:sym typeface="Arial"/>
            </a:endParaRPr>
          </a:p>
          <a:p>
            <a:pPr algn="ct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Infezioni correlate all’assistenza</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Rifacimenti di percorsi assistenziali, terapie, etc. </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Diagnosi sbagliate</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Scarti di farmaci e dispositivi monouso per errori </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Briefing e riunioni inefficaci </a:t>
            </a:r>
          </a:p>
          <a:p>
            <a:pPr>
              <a:buClr>
                <a:srgbClr val="000000"/>
              </a:buClr>
            </a:pPr>
            <a:endParaRPr lang="it-IT"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Formazione non pertinente</a:t>
            </a:r>
            <a:endParaRPr sz="1400" kern="0" dirty="0">
              <a:solidFill>
                <a:srgbClr val="000000"/>
              </a:solidFill>
              <a:latin typeface="Arial"/>
              <a:cs typeface="Arial"/>
              <a:sym typeface="Arial"/>
            </a:endParaRPr>
          </a:p>
          <a:p>
            <a:pPr algn="ctr">
              <a:buClr>
                <a:srgbClr val="000000"/>
              </a:buClr>
            </a:pPr>
            <a:endParaRPr sz="2000" kern="0" dirty="0">
              <a:solidFill>
                <a:srgbClr val="FFFFFF"/>
              </a:solidFill>
              <a:latin typeface="Arimo"/>
              <a:ea typeface="Arimo"/>
              <a:cs typeface="Arimo"/>
              <a:sym typeface="Arimo"/>
            </a:endParaRPr>
          </a:p>
          <a:p>
            <a:pPr algn="ctr">
              <a:buClr>
                <a:srgbClr val="000000"/>
              </a:buClr>
            </a:pPr>
            <a:endParaRPr sz="2000" kern="0" dirty="0">
              <a:solidFill>
                <a:srgbClr val="FFFFFF"/>
              </a:solidFill>
              <a:latin typeface="Arimo"/>
              <a:ea typeface="Arimo"/>
              <a:cs typeface="Arimo"/>
              <a:sym typeface="Arimo"/>
            </a:endParaRPr>
          </a:p>
          <a:p>
            <a:pPr algn="ctr">
              <a:buClr>
                <a:srgbClr val="000000"/>
              </a:buClr>
            </a:pPr>
            <a:endParaRPr sz="2000" kern="0" dirty="0">
              <a:solidFill>
                <a:srgbClr val="FFFFFF"/>
              </a:solidFill>
              <a:latin typeface="Arimo"/>
              <a:ea typeface="Arimo"/>
              <a:cs typeface="Arimo"/>
              <a:sym typeface="Arimo"/>
            </a:endParaRPr>
          </a:p>
          <a:p>
            <a:pPr>
              <a:buClr>
                <a:srgbClr val="000000"/>
              </a:buClr>
            </a:pPr>
            <a:endParaRPr sz="2000" i="1"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560331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36"/>
          <p:cNvSpPr/>
          <p:nvPr/>
        </p:nvSpPr>
        <p:spPr>
          <a:xfrm>
            <a:off x="2408960" y="799957"/>
            <a:ext cx="7643813" cy="5334000"/>
          </a:xfrm>
          <a:prstGeom prst="rect">
            <a:avLst/>
          </a:prstGeom>
          <a:noFill/>
          <a:ln>
            <a:noFill/>
          </a:ln>
        </p:spPr>
        <p:txBody>
          <a:bodyPr spcFirstLastPara="1" wrap="square" lIns="91425" tIns="45700" rIns="91425" bIns="45700" anchor="t" anchorCtr="0">
            <a:noAutofit/>
          </a:bodyPr>
          <a:lstStyle/>
          <a:p>
            <a:pPr algn="ctr">
              <a:buClr>
                <a:srgbClr val="000000"/>
              </a:buClr>
            </a:pPr>
            <a:r>
              <a:rPr lang="it-IT" sz="2400" b="1" kern="0" dirty="0">
                <a:solidFill>
                  <a:srgbClr val="FF0000"/>
                </a:solidFill>
                <a:latin typeface="Arimo"/>
                <a:ea typeface="Arimo"/>
                <a:cs typeface="Arimo"/>
                <a:sym typeface="Arimo"/>
              </a:rPr>
              <a:t>Movimenti inutili</a:t>
            </a:r>
          </a:p>
          <a:p>
            <a:pPr algn="ctr">
              <a:buClr>
                <a:srgbClr val="000000"/>
              </a:buClr>
            </a:pP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Spreco legato all’eccessivo movimento del personale</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Esempi:</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-Personale che va da una parte all’altra alla ricerca di strumenti, presidi, etc.</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-Personale che si muove troppo attorno all’utente (es. sollevatori mal riposti, contenzioni).</a:t>
            </a:r>
            <a:endParaRPr sz="1400" kern="0" dirty="0">
              <a:solidFill>
                <a:srgbClr val="000000"/>
              </a:solidFill>
              <a:latin typeface="Arial"/>
              <a:cs typeface="Arial"/>
              <a:sym typeface="Arial"/>
            </a:endParaRPr>
          </a:p>
          <a:p>
            <a:pPr algn="just">
              <a:buClr>
                <a:srgbClr val="000000"/>
              </a:buClr>
            </a:pPr>
            <a:endParaRPr sz="2000" kern="0" dirty="0">
              <a:solidFill>
                <a:srgbClr val="FFFFFF"/>
              </a:solidFill>
              <a:latin typeface="Arimo"/>
              <a:ea typeface="Arimo"/>
              <a:cs typeface="Arimo"/>
              <a:sym typeface="Arimo"/>
            </a:endParaRPr>
          </a:p>
          <a:p>
            <a:pPr algn="just">
              <a:buClr>
                <a:srgbClr val="000000"/>
              </a:buClr>
            </a:pPr>
            <a:r>
              <a:rPr lang="it-IT" sz="2000" b="1" i="1" kern="0" dirty="0">
                <a:solidFill>
                  <a:srgbClr val="FFFFFF"/>
                </a:solidFill>
                <a:latin typeface="Arimo"/>
                <a:ea typeface="Arimo"/>
                <a:cs typeface="Arimo"/>
                <a:sym typeface="Arimo"/>
              </a:rPr>
              <a:t>Movimenti sbagliati possono mettere a rischio</a:t>
            </a:r>
            <a:r>
              <a:rPr lang="it-IT" sz="2000" kern="0" dirty="0">
                <a:solidFill>
                  <a:srgbClr val="FFFFFF"/>
                </a:solidFill>
                <a:latin typeface="Arimo"/>
                <a:ea typeface="Arimo"/>
                <a:cs typeface="Arimo"/>
                <a:sym typeface="Arimo"/>
              </a:rPr>
              <a:t> </a:t>
            </a:r>
            <a:r>
              <a:rPr lang="it-IT" sz="2000" b="1" i="1" kern="0" dirty="0">
                <a:solidFill>
                  <a:srgbClr val="FFFFFF"/>
                </a:solidFill>
                <a:latin typeface="Arimo"/>
                <a:ea typeface="Arimo"/>
                <a:cs typeface="Arimo"/>
                <a:sym typeface="Arimo"/>
              </a:rPr>
              <a:t>sia la sicurezza del personale sia dell’utente</a:t>
            </a:r>
            <a:endParaRPr sz="2000" kern="0" dirty="0">
              <a:solidFill>
                <a:srgbClr val="FFFFFF"/>
              </a:solidFill>
              <a:latin typeface="Arimo"/>
              <a:ea typeface="Arimo"/>
              <a:cs typeface="Arimo"/>
              <a:sym typeface="Arimo"/>
            </a:endParaRPr>
          </a:p>
          <a:p>
            <a:pPr algn="just">
              <a:buClr>
                <a:srgbClr val="000000"/>
              </a:buClr>
            </a:pPr>
            <a:r>
              <a:rPr lang="it-IT" sz="2000" kern="0" dirty="0">
                <a:solidFill>
                  <a:srgbClr val="FFFFFF"/>
                </a:solidFill>
                <a:latin typeface="Arimo"/>
                <a:ea typeface="Arimo"/>
                <a:cs typeface="Arimo"/>
                <a:sym typeface="Arimo"/>
              </a:rPr>
              <a:t>Cause:</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-Scarsa progettazione del servizio: PAI ???</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-Personale con scarso training e skills</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-Scarso coinvolgimento del personale</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-Scarso ordine</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-Attività svolte in aeree isolate o non pertinenti</a:t>
            </a:r>
            <a:endParaRPr sz="2000" kern="0" dirty="0">
              <a:solidFill>
                <a:srgbClr val="FFFFFF"/>
              </a:solidFill>
              <a:latin typeface="Arimo"/>
              <a:ea typeface="Arimo"/>
              <a:cs typeface="Arimo"/>
              <a:sym typeface="Arimo"/>
            </a:endParaRPr>
          </a:p>
          <a:p>
            <a:pPr>
              <a:buClr>
                <a:srgbClr val="000000"/>
              </a:buClr>
            </a:pPr>
            <a:endParaRPr sz="2000" i="1"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2185779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37"/>
          <p:cNvSpPr/>
          <p:nvPr/>
        </p:nvSpPr>
        <p:spPr>
          <a:xfrm>
            <a:off x="2038494" y="902424"/>
            <a:ext cx="8280400" cy="5089525"/>
          </a:xfrm>
          <a:prstGeom prst="rect">
            <a:avLst/>
          </a:prstGeom>
          <a:noFill/>
          <a:ln>
            <a:noFill/>
          </a:ln>
        </p:spPr>
        <p:txBody>
          <a:bodyPr spcFirstLastPara="1" wrap="square" lIns="91425" tIns="45700" rIns="91425" bIns="45700" anchor="t" anchorCtr="0">
            <a:noAutofit/>
          </a:bodyPr>
          <a:lstStyle/>
          <a:p>
            <a:pPr algn="ctr">
              <a:buClr>
                <a:srgbClr val="000000"/>
              </a:buClr>
            </a:pPr>
            <a:r>
              <a:rPr lang="it-IT" sz="2400" b="1" kern="0" dirty="0">
                <a:solidFill>
                  <a:srgbClr val="FF0000"/>
                </a:solidFill>
                <a:latin typeface="Arimo"/>
                <a:ea typeface="Arimo"/>
                <a:cs typeface="Arimo"/>
                <a:sym typeface="Arimo"/>
              </a:rPr>
              <a:t>JIT just in time</a:t>
            </a:r>
            <a:endParaRPr sz="1400" b="1" kern="0" dirty="0">
              <a:solidFill>
                <a:srgbClr val="FF0000"/>
              </a:solidFill>
              <a:latin typeface="Arial"/>
              <a:cs typeface="Arial"/>
              <a:sym typeface="Arial"/>
            </a:endParaRPr>
          </a:p>
          <a:p>
            <a:pPr algn="ctr">
              <a:buClr>
                <a:srgbClr val="000000"/>
              </a:buClr>
            </a:pPr>
            <a:endParaRPr sz="2400" kern="0" dirty="0">
              <a:solidFill>
                <a:srgbClr val="FFFFFF"/>
              </a:solidFill>
              <a:latin typeface="Arimo"/>
              <a:ea typeface="Arimo"/>
              <a:cs typeface="Arimo"/>
              <a:sym typeface="Arimo"/>
            </a:endParaRPr>
          </a:p>
          <a:p>
            <a:pPr algn="just">
              <a:buClr>
                <a:srgbClr val="000000"/>
              </a:buClr>
            </a:pPr>
            <a:r>
              <a:rPr lang="it-IT" sz="2000" kern="0" dirty="0">
                <a:solidFill>
                  <a:srgbClr val="FFFFFF"/>
                </a:solidFill>
                <a:latin typeface="Arimo"/>
                <a:ea typeface="Arimo"/>
                <a:cs typeface="Arimo"/>
                <a:sym typeface="Arimo"/>
              </a:rPr>
              <a:t>Il Primo passo da compiere per la messa a punto del sistema riguarda la rimozione dall’area di servizio della prestazione di tutto ciò che non serve al processo produttivo in corso.</a:t>
            </a:r>
            <a:endParaRPr sz="1400" kern="0" dirty="0">
              <a:solidFill>
                <a:srgbClr val="000000"/>
              </a:solidFill>
              <a:latin typeface="Arial"/>
              <a:cs typeface="Arial"/>
              <a:sym typeface="Arial"/>
            </a:endParaRPr>
          </a:p>
          <a:p>
            <a:pPr algn="just">
              <a:buClr>
                <a:srgbClr val="000000"/>
              </a:buClr>
            </a:pPr>
            <a:endParaRPr sz="2000" kern="0" dirty="0">
              <a:solidFill>
                <a:srgbClr val="FFFFFF"/>
              </a:solidFill>
              <a:latin typeface="Arimo"/>
              <a:ea typeface="Arimo"/>
              <a:cs typeface="Arimo"/>
              <a:sym typeface="Arimo"/>
            </a:endParaRPr>
          </a:p>
          <a:p>
            <a:pPr algn="just">
              <a:buClr>
                <a:srgbClr val="000000"/>
              </a:buClr>
            </a:pPr>
            <a:r>
              <a:rPr lang="it-IT" sz="2000" kern="0" dirty="0">
                <a:solidFill>
                  <a:srgbClr val="FFFFFF"/>
                </a:solidFill>
                <a:latin typeface="Arimo"/>
                <a:ea typeface="Arimo"/>
                <a:cs typeface="Arimo"/>
                <a:sym typeface="Arimo"/>
              </a:rPr>
              <a:t>La corretta applicazione di questo punto permette di utilizzare in modo ottimale lo spazio disponibile, ridurre le perdite di tempo per la ricerca dei materiali, delle attrezzature e dei presidi; inoltre garantisce il rispetto dei principi del JIT, cioè disporre di ciò che serve al momento giusto. </a:t>
            </a:r>
            <a:endParaRPr sz="1400" kern="0" dirty="0">
              <a:solidFill>
                <a:srgbClr val="000000"/>
              </a:solidFill>
              <a:latin typeface="Arial"/>
              <a:cs typeface="Arial"/>
              <a:sym typeface="Arial"/>
            </a:endParaRPr>
          </a:p>
          <a:p>
            <a:pPr algn="just">
              <a:buClr>
                <a:srgbClr val="000000"/>
              </a:buClr>
            </a:pPr>
            <a:endParaRPr sz="2000" kern="0" dirty="0">
              <a:solidFill>
                <a:srgbClr val="FFFFFF"/>
              </a:solidFill>
              <a:latin typeface="Arimo"/>
              <a:ea typeface="Arimo"/>
              <a:cs typeface="Arimo"/>
              <a:sym typeface="Arimo"/>
            </a:endParaRPr>
          </a:p>
          <a:p>
            <a:pPr algn="just">
              <a:buClr>
                <a:srgbClr val="000000"/>
              </a:buClr>
            </a:pPr>
            <a:r>
              <a:rPr lang="it-IT" sz="2000" kern="0" dirty="0">
                <a:solidFill>
                  <a:srgbClr val="FFFFFF"/>
                </a:solidFill>
                <a:latin typeface="Arimo"/>
                <a:ea typeface="Arimo"/>
                <a:cs typeface="Arimo"/>
                <a:sym typeface="Arimo"/>
              </a:rPr>
              <a:t>Di conseguenza si ottiene una riduzione di problemi e interferenze nel flusso lavorativo, una maggiore qualità del servizio e un aumento della produttività. </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177149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38"/>
          <p:cNvSpPr/>
          <p:nvPr/>
        </p:nvSpPr>
        <p:spPr>
          <a:xfrm>
            <a:off x="1927658" y="1061894"/>
            <a:ext cx="8424862" cy="5140325"/>
          </a:xfrm>
          <a:prstGeom prst="rect">
            <a:avLst/>
          </a:prstGeom>
          <a:noFill/>
          <a:ln>
            <a:noFill/>
          </a:ln>
        </p:spPr>
        <p:txBody>
          <a:bodyPr spcFirstLastPara="1" wrap="square" lIns="91425" tIns="45700" rIns="91425" bIns="45700" anchor="t" anchorCtr="0">
            <a:noAutofit/>
          </a:bodyPr>
          <a:lstStyle/>
          <a:p>
            <a:pPr algn="ctr">
              <a:buClr>
                <a:srgbClr val="000000"/>
              </a:buClr>
            </a:pPr>
            <a:r>
              <a:rPr lang="it-IT" sz="2400" b="1" kern="0" dirty="0">
                <a:solidFill>
                  <a:srgbClr val="FF0000"/>
                </a:solidFill>
                <a:latin typeface="Arimo"/>
                <a:ea typeface="Arimo"/>
                <a:cs typeface="Arimo"/>
                <a:sym typeface="Arimo"/>
              </a:rPr>
              <a:t>JIT just in time</a:t>
            </a:r>
            <a:endParaRPr sz="1400" b="1" kern="0" dirty="0">
              <a:solidFill>
                <a:srgbClr val="FF0000"/>
              </a:solidFill>
              <a:latin typeface="Arial"/>
              <a:cs typeface="Arial"/>
              <a:sym typeface="Arial"/>
            </a:endParaRPr>
          </a:p>
          <a:p>
            <a:pPr algn="just">
              <a:buClr>
                <a:srgbClr val="000000"/>
              </a:buClr>
            </a:pPr>
            <a:endParaRPr sz="2400" kern="0" dirty="0">
              <a:solidFill>
                <a:srgbClr val="FFFFFF"/>
              </a:solidFill>
              <a:latin typeface="Arimo"/>
              <a:ea typeface="Arimo"/>
              <a:cs typeface="Arimo"/>
              <a:sym typeface="Arimo"/>
            </a:endParaRPr>
          </a:p>
          <a:p>
            <a:pPr algn="just">
              <a:buClr>
                <a:srgbClr val="000000"/>
              </a:buClr>
            </a:pPr>
            <a:r>
              <a:rPr lang="it-IT" sz="2000" kern="0" dirty="0">
                <a:solidFill>
                  <a:srgbClr val="FFFFFF"/>
                </a:solidFill>
                <a:latin typeface="Arimo"/>
                <a:ea typeface="Arimo"/>
                <a:cs typeface="Arimo"/>
                <a:sym typeface="Arimo"/>
              </a:rPr>
              <a:t>Grazie a questo si comprende ciò che è effettivamente utile.</a:t>
            </a:r>
            <a:endParaRPr sz="2000" kern="0" dirty="0">
              <a:solidFill>
                <a:srgbClr val="FFFFFF"/>
              </a:solidFill>
              <a:latin typeface="Arimo"/>
              <a:ea typeface="Arimo"/>
              <a:cs typeface="Arimo"/>
              <a:sym typeface="Arimo"/>
            </a:endParaRPr>
          </a:p>
          <a:p>
            <a:pPr algn="just">
              <a:buClr>
                <a:srgbClr val="000000"/>
              </a:buClr>
            </a:pPr>
            <a:endParaRPr sz="2000" kern="0" dirty="0">
              <a:solidFill>
                <a:srgbClr val="FFFFFF"/>
              </a:solidFill>
              <a:latin typeface="Arimo"/>
              <a:ea typeface="Arimo"/>
              <a:cs typeface="Arimo"/>
              <a:sym typeface="Arimo"/>
            </a:endParaRPr>
          </a:p>
          <a:p>
            <a:pPr algn="just">
              <a:buClr>
                <a:srgbClr val="000000"/>
              </a:buClr>
            </a:pPr>
            <a:r>
              <a:rPr lang="it-IT" sz="2000" kern="0" dirty="0">
                <a:solidFill>
                  <a:srgbClr val="FFFFFF"/>
                </a:solidFill>
                <a:latin typeface="Arimo"/>
                <a:ea typeface="Arimo"/>
                <a:cs typeface="Arimo"/>
                <a:sym typeface="Arimo"/>
              </a:rPr>
              <a:t>Durante la fase di separazione tra ciò che utile e non utile, si deve anche considerare quanto frequentemente viene utilizzato.</a:t>
            </a:r>
            <a:endParaRPr sz="1400" kern="0" dirty="0">
              <a:solidFill>
                <a:srgbClr val="000000"/>
              </a:solidFill>
              <a:latin typeface="Arial"/>
              <a:cs typeface="Arial"/>
              <a:sym typeface="Arial"/>
            </a:endParaRPr>
          </a:p>
          <a:p>
            <a:pPr algn="just">
              <a:buClr>
                <a:srgbClr val="000000"/>
              </a:buClr>
            </a:pPr>
            <a:endParaRPr sz="2000" kern="0" dirty="0">
              <a:solidFill>
                <a:srgbClr val="FFFFFF"/>
              </a:solidFill>
              <a:latin typeface="Arimo"/>
              <a:ea typeface="Arimo"/>
              <a:cs typeface="Arimo"/>
              <a:sym typeface="Arimo"/>
            </a:endParaRPr>
          </a:p>
          <a:p>
            <a:pPr algn="just">
              <a:buClr>
                <a:srgbClr val="000000"/>
              </a:buClr>
            </a:pPr>
            <a:r>
              <a:rPr lang="it-IT" sz="2000" kern="0" dirty="0">
                <a:solidFill>
                  <a:srgbClr val="FFFFFF"/>
                </a:solidFill>
                <a:latin typeface="Arimo"/>
                <a:ea typeface="Arimo"/>
                <a:cs typeface="Arimo"/>
                <a:sym typeface="Arimo"/>
              </a:rPr>
              <a:t>Pensiamo alle nostre realtà lavorative …..</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I saloni, i nuclei, le stanze di degenza perfino le vie di fuga </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diventano più angusti.</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Cassetti, armadietti, depositi sono pieni di tutto.</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Attrezzature presidi e strumenti in buone o cattive condizioni sono mescolati.</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Si hanno quantità non adeguate di farmaci e di dispositivi medici.</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Il materiale è nei posti più scomodi.</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2905154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39"/>
          <p:cNvSpPr/>
          <p:nvPr/>
        </p:nvSpPr>
        <p:spPr>
          <a:xfrm>
            <a:off x="2424113" y="1557338"/>
            <a:ext cx="7643812" cy="1066800"/>
          </a:xfrm>
          <a:prstGeom prst="rect">
            <a:avLst/>
          </a:prstGeom>
          <a:noFill/>
          <a:ln>
            <a:noFill/>
          </a:ln>
        </p:spPr>
        <p:txBody>
          <a:bodyPr spcFirstLastPara="1" wrap="square" lIns="91425" tIns="45700" rIns="91425" bIns="45700" anchor="t" anchorCtr="0">
            <a:noAutofit/>
          </a:bodyPr>
          <a:lstStyle/>
          <a:p>
            <a:pPr algn="ctr">
              <a:buClr>
                <a:srgbClr val="000000"/>
              </a:buClr>
            </a:pPr>
            <a:endParaRPr sz="2000" kern="0" dirty="0">
              <a:solidFill>
                <a:srgbClr val="FFFFFF"/>
              </a:solidFill>
              <a:latin typeface="Arimo"/>
              <a:ea typeface="Arimo"/>
              <a:cs typeface="Arimo"/>
              <a:sym typeface="Arimo"/>
            </a:endParaRPr>
          </a:p>
          <a:p>
            <a:pPr algn="ctr">
              <a:buClr>
                <a:srgbClr val="000000"/>
              </a:buClr>
            </a:pPr>
            <a:r>
              <a:rPr lang="it-IT" sz="2400" b="1" kern="0" dirty="0">
                <a:solidFill>
                  <a:srgbClr val="FF0000"/>
                </a:solidFill>
                <a:latin typeface="Arimo"/>
                <a:ea typeface="Arimo"/>
                <a:cs typeface="Arimo"/>
                <a:sym typeface="Arimo"/>
              </a:rPr>
              <a:t>La tecnica delle 3 scatole</a:t>
            </a:r>
            <a:endParaRPr sz="2400" b="1" kern="0" dirty="0">
              <a:solidFill>
                <a:srgbClr val="FF0000"/>
              </a:solidFill>
              <a:latin typeface="Arimo"/>
              <a:ea typeface="Arimo"/>
              <a:cs typeface="Arimo"/>
              <a:sym typeface="Arimo"/>
            </a:endParaRPr>
          </a:p>
          <a:p>
            <a:pPr algn="ctr">
              <a:buClr>
                <a:srgbClr val="000000"/>
              </a:buClr>
            </a:pPr>
            <a:endParaRPr sz="2000" kern="0" dirty="0">
              <a:solidFill>
                <a:srgbClr val="FFFFFF"/>
              </a:solidFill>
              <a:latin typeface="Calibri"/>
              <a:ea typeface="Calibri"/>
              <a:cs typeface="Calibri"/>
              <a:sym typeface="Calibri"/>
            </a:endParaRPr>
          </a:p>
        </p:txBody>
      </p:sp>
      <p:pic>
        <p:nvPicPr>
          <p:cNvPr id="263" name="Google Shape;263;p39"/>
          <p:cNvPicPr preferRelativeResize="0"/>
          <p:nvPr/>
        </p:nvPicPr>
        <p:blipFill rotWithShape="1">
          <a:blip r:embed="rId3">
            <a:alphaModFix/>
          </a:blip>
          <a:srcRect/>
          <a:stretch/>
        </p:blipFill>
        <p:spPr>
          <a:xfrm>
            <a:off x="2063750" y="2924175"/>
            <a:ext cx="8172450" cy="1879600"/>
          </a:xfrm>
          <a:prstGeom prst="rect">
            <a:avLst/>
          </a:prstGeom>
          <a:noFill/>
          <a:ln>
            <a:noFill/>
          </a:ln>
        </p:spPr>
      </p:pic>
    </p:spTree>
    <p:extLst>
      <p:ext uri="{BB962C8B-B14F-4D97-AF65-F5344CB8AC3E}">
        <p14:creationId xmlns:p14="http://schemas.microsoft.com/office/powerpoint/2010/main" val="2804911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40"/>
          <p:cNvSpPr/>
          <p:nvPr/>
        </p:nvSpPr>
        <p:spPr>
          <a:xfrm>
            <a:off x="1754909" y="1000560"/>
            <a:ext cx="8295410" cy="5273675"/>
          </a:xfrm>
          <a:prstGeom prst="rect">
            <a:avLst/>
          </a:prstGeom>
          <a:noFill/>
          <a:ln>
            <a:noFill/>
          </a:ln>
        </p:spPr>
        <p:txBody>
          <a:bodyPr spcFirstLastPara="1" wrap="square" lIns="91425" tIns="45700" rIns="91425" bIns="45700" anchor="t" anchorCtr="0">
            <a:noAutofit/>
          </a:bodyPr>
          <a:lstStyle/>
          <a:p>
            <a:pPr algn="ctr">
              <a:buClr>
                <a:srgbClr val="000000"/>
              </a:buClr>
            </a:pPr>
            <a:r>
              <a:rPr lang="it-IT" sz="2000" b="1" kern="0" dirty="0">
                <a:solidFill>
                  <a:srgbClr val="FF0000"/>
                </a:solidFill>
                <a:latin typeface="Arimo"/>
                <a:ea typeface="Arimo"/>
                <a:cs typeface="Arimo"/>
                <a:sym typeface="Arimo"/>
              </a:rPr>
              <a:t>LE COSE UTILI CHE RIMANGANO VANNO SISTEMATE IN MODO DA ESSERE FACILMENTE TROVARE, UTILIZZATE E RIPOSTE</a:t>
            </a:r>
          </a:p>
          <a:p>
            <a:pPr algn="ctr">
              <a:buClr>
                <a:srgbClr val="000000"/>
              </a:buClr>
            </a:pP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Codificare, etichettare gli oggetti</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Riorganizzare spazi, scaffali, armadietti, etc.</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Disporre gli oggetti secondo la frequenza d’uso:</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BASSO USO (una volta ogni 6 ed oltre mesi) – </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Locazione: magazzini, scaffalature centralizzate e distanti dal posto di lavoro</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MEDIO USO (una volta al mese, ogni 2-3 mesi) –</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Locazione: magazzino di nucleo o di piano</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ALTO USO (quotidiano o settimanale) –</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Locazione: sul posto di lavoro</a:t>
            </a:r>
            <a:endParaRPr sz="1400" kern="0" dirty="0">
              <a:solidFill>
                <a:srgbClr val="000000"/>
              </a:solidFill>
              <a:latin typeface="Arial"/>
              <a:cs typeface="Arial"/>
              <a:sym typeface="Arial"/>
            </a:endParaRPr>
          </a:p>
          <a:p>
            <a:pPr algn="ctr">
              <a:buClr>
                <a:srgbClr val="000000"/>
              </a:buClr>
            </a:pPr>
            <a:endParaRPr sz="2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1718596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41"/>
          <p:cNvSpPr/>
          <p:nvPr/>
        </p:nvSpPr>
        <p:spPr>
          <a:xfrm>
            <a:off x="2351088" y="1259177"/>
            <a:ext cx="7643812" cy="4359275"/>
          </a:xfrm>
          <a:prstGeom prst="rect">
            <a:avLst/>
          </a:prstGeom>
          <a:noFill/>
          <a:ln>
            <a:noFill/>
          </a:ln>
        </p:spPr>
        <p:txBody>
          <a:bodyPr spcFirstLastPara="1" wrap="square" lIns="91425" tIns="45700" rIns="91425" bIns="45700" anchor="t" anchorCtr="0">
            <a:noAutofit/>
          </a:bodyPr>
          <a:lstStyle/>
          <a:p>
            <a:pPr>
              <a:buClr>
                <a:srgbClr val="000000"/>
              </a:buClr>
            </a:pPr>
            <a:endParaRPr sz="2000" kern="0" dirty="0">
              <a:solidFill>
                <a:srgbClr val="FFFFFF"/>
              </a:solidFill>
              <a:latin typeface="Calibri"/>
              <a:ea typeface="Calibri"/>
              <a:cs typeface="Calibri"/>
              <a:sym typeface="Calibri"/>
            </a:endParaRPr>
          </a:p>
          <a:p>
            <a:pPr>
              <a:buClr>
                <a:srgbClr val="000000"/>
              </a:buClr>
            </a:pPr>
            <a:r>
              <a:rPr lang="it-IT" sz="2000" kern="0" dirty="0">
                <a:solidFill>
                  <a:srgbClr val="FFFFFF"/>
                </a:solidFill>
                <a:latin typeface="Arimo"/>
                <a:ea typeface="Arimo"/>
                <a:cs typeface="Arimo"/>
                <a:sym typeface="Arimo"/>
              </a:rPr>
              <a:t>Una volta messo tutto in ordine, occorre anche considerare</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Norme di pulizia e d’igiene della postazione di lavoro e di ogni parte della struttura.</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Pulire e sanificare periodicamente, evitare fonti di contaminazione e d’infezioni. </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Cose molto scontate in sanità … </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però riflettiamo sul miglioramento delle condizioni di lavoro e su  come rendere più agevoli e veloci i punti di sanificazione e pulizia … rendendo al tempo stesso più efficace la pulizia.</a:t>
            </a:r>
            <a:endParaRPr sz="1400" kern="0" dirty="0">
              <a:solidFill>
                <a:srgbClr val="000000"/>
              </a:solidFill>
              <a:latin typeface="Arial"/>
              <a:cs typeface="Arial"/>
              <a:sym typeface="Arial"/>
            </a:endParaRPr>
          </a:p>
          <a:p>
            <a:pPr algn="ctr">
              <a:buClr>
                <a:srgbClr val="000000"/>
              </a:buClr>
            </a:pPr>
            <a:endParaRPr sz="2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34889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6"/>
          <p:cNvSpPr txBox="1">
            <a:spLocks noGrp="1"/>
          </p:cNvSpPr>
          <p:nvPr>
            <p:ph type="title" idx="4294967295"/>
          </p:nvPr>
        </p:nvSpPr>
        <p:spPr>
          <a:xfrm>
            <a:off x="1990435" y="547832"/>
            <a:ext cx="8229600" cy="1143000"/>
          </a:xfrm>
          <a:prstGeom prst="rect">
            <a:avLst/>
          </a:prstGeom>
          <a:noFill/>
          <a:ln>
            <a:noFill/>
          </a:ln>
        </p:spPr>
        <p:txBody>
          <a:bodyPr spcFirstLastPara="1" wrap="square" lIns="0" tIns="45700" rIns="0" bIns="0" anchor="b" anchorCtr="0">
            <a:noAutofit/>
          </a:bodyPr>
          <a:lstStyle/>
          <a:p>
            <a:r>
              <a:rPr lang="it-IT" sz="3600" dirty="0">
                <a:solidFill>
                  <a:srgbClr val="FF0000"/>
                </a:solidFill>
              </a:rPr>
              <a:t>Come e perché è nato il Pensiero Lean</a:t>
            </a:r>
            <a:endParaRPr dirty="0">
              <a:solidFill>
                <a:srgbClr val="FF0000"/>
              </a:solidFill>
            </a:endParaRPr>
          </a:p>
        </p:txBody>
      </p:sp>
      <p:sp>
        <p:nvSpPr>
          <p:cNvPr id="52" name="Google Shape;52;p6"/>
          <p:cNvSpPr txBox="1">
            <a:spLocks noGrp="1"/>
          </p:cNvSpPr>
          <p:nvPr>
            <p:ph type="body" idx="4294967295"/>
          </p:nvPr>
        </p:nvSpPr>
        <p:spPr>
          <a:xfrm>
            <a:off x="1759528" y="2138364"/>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None/>
            </a:pPr>
            <a:r>
              <a:rPr lang="it-IT" b="1" dirty="0"/>
              <a:t>   Il continuo stillicidio di risorse che ha colpito il sistema sanitario e socio sanitario italiano negli ultimi anni, le interminabili liste d'attesa, la disorganizzazione nella gestione dei pazienti e le crescenti richieste di prestazioni, sono solo alcuni dei tanti elementi che rendono quanto mai necessaria una riorganizzazione strutturale della sanità pubblica e privata</a:t>
            </a:r>
            <a:endParaRPr dirty="0"/>
          </a:p>
        </p:txBody>
      </p:sp>
    </p:spTree>
    <p:extLst>
      <p:ext uri="{BB962C8B-B14F-4D97-AF65-F5344CB8AC3E}">
        <p14:creationId xmlns:p14="http://schemas.microsoft.com/office/powerpoint/2010/main" val="613090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42"/>
          <p:cNvSpPr/>
          <p:nvPr/>
        </p:nvSpPr>
        <p:spPr>
          <a:xfrm>
            <a:off x="2415742" y="1619395"/>
            <a:ext cx="7643812" cy="3749675"/>
          </a:xfrm>
          <a:prstGeom prst="rect">
            <a:avLst/>
          </a:prstGeom>
          <a:noFill/>
          <a:ln>
            <a:noFill/>
          </a:ln>
        </p:spPr>
        <p:txBody>
          <a:bodyPr spcFirstLastPara="1" wrap="square" lIns="91425" tIns="45700" rIns="91425" bIns="45700" anchor="t" anchorCtr="0">
            <a:noAutofit/>
          </a:bodyPr>
          <a:lstStyle/>
          <a:p>
            <a:pPr>
              <a:buClr>
                <a:srgbClr val="000000"/>
              </a:buClr>
            </a:pPr>
            <a:endParaRPr sz="2000" kern="0" dirty="0">
              <a:solidFill>
                <a:srgbClr val="FFFFFF"/>
              </a:solidFill>
              <a:latin typeface="Calibri"/>
              <a:ea typeface="Calibri"/>
              <a:cs typeface="Calibri"/>
              <a:sym typeface="Calibri"/>
            </a:endParaRPr>
          </a:p>
          <a:p>
            <a:pPr algn="just">
              <a:buClr>
                <a:srgbClr val="000000"/>
              </a:buClr>
            </a:pPr>
            <a:r>
              <a:rPr lang="it-IT" sz="2000" kern="0" dirty="0">
                <a:solidFill>
                  <a:srgbClr val="FFFFFF"/>
                </a:solidFill>
                <a:latin typeface="Arimo"/>
                <a:ea typeface="Arimo"/>
                <a:cs typeface="Arimo"/>
                <a:sym typeface="Arimo"/>
              </a:rPr>
              <a:t>Il </a:t>
            </a:r>
            <a:r>
              <a:rPr lang="it-IT" sz="2000" b="1" kern="0" dirty="0">
                <a:solidFill>
                  <a:srgbClr val="FFFFFF"/>
                </a:solidFill>
                <a:latin typeface="Arimo"/>
                <a:ea typeface="Arimo"/>
                <a:cs typeface="Arimo"/>
                <a:sym typeface="Arimo"/>
              </a:rPr>
              <a:t>change-over  (tempo che intercorre tra un servizio assistenziale di un utente ed un altro) </a:t>
            </a:r>
            <a:r>
              <a:rPr lang="it-IT" sz="2000" kern="0" dirty="0">
                <a:solidFill>
                  <a:srgbClr val="FFFFFF"/>
                </a:solidFill>
                <a:latin typeface="Arimo"/>
                <a:ea typeface="Arimo"/>
                <a:cs typeface="Arimo"/>
                <a:sym typeface="Arimo"/>
              </a:rPr>
              <a:t>porta a vari sprechi quali:</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 Rallentamenti sul percorso assistenziale</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 Formazione di code con tempi di attesa</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 Tendenza a lavorare per ‘lotti’ (gruppi di utenti trattabili similarmente dal punto di vista assistenziale, etc. )</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 Perdite di produttività personale e infrastrutturale </a:t>
            </a:r>
            <a:endParaRPr sz="1400" kern="0" dirty="0">
              <a:solidFill>
                <a:srgbClr val="000000"/>
              </a:solidFill>
              <a:latin typeface="Arial"/>
              <a:cs typeface="Arial"/>
              <a:sym typeface="Arial"/>
            </a:endParaRPr>
          </a:p>
          <a:p>
            <a:pPr algn="just">
              <a:buClr>
                <a:srgbClr val="000000"/>
              </a:buClr>
            </a:pPr>
            <a:endParaRPr sz="2000" kern="0" dirty="0">
              <a:solidFill>
                <a:srgbClr val="FFFFFF"/>
              </a:solidFill>
              <a:latin typeface="Arimo"/>
              <a:ea typeface="Arimo"/>
              <a:cs typeface="Arimo"/>
              <a:sym typeface="Arimo"/>
            </a:endParaRPr>
          </a:p>
          <a:p>
            <a:pPr algn="just">
              <a:buClr>
                <a:srgbClr val="000000"/>
              </a:buClr>
            </a:pPr>
            <a:r>
              <a:rPr lang="it-IT" sz="2000" b="1" kern="0" dirty="0">
                <a:solidFill>
                  <a:srgbClr val="FFFFFF"/>
                </a:solidFill>
                <a:latin typeface="Arimo"/>
                <a:ea typeface="Arimo"/>
                <a:cs typeface="Arimo"/>
                <a:sym typeface="Arimo"/>
              </a:rPr>
              <a:t>Come ridurre il Change-Over?</a:t>
            </a:r>
            <a:endParaRPr sz="1400" kern="0" dirty="0">
              <a:solidFill>
                <a:srgbClr val="000000"/>
              </a:solidFill>
              <a:latin typeface="Arial"/>
              <a:cs typeface="Arial"/>
              <a:sym typeface="Arial"/>
            </a:endParaRPr>
          </a:p>
          <a:p>
            <a:pPr>
              <a:buClr>
                <a:srgbClr val="000000"/>
              </a:buClr>
            </a:pPr>
            <a:endParaRPr sz="2000" b="1"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2032865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Google Shape;291;p43"/>
          <p:cNvSpPr/>
          <p:nvPr/>
        </p:nvSpPr>
        <p:spPr>
          <a:xfrm>
            <a:off x="2369561" y="1425432"/>
            <a:ext cx="7643812" cy="4359275"/>
          </a:xfrm>
          <a:prstGeom prst="rect">
            <a:avLst/>
          </a:prstGeom>
          <a:noFill/>
          <a:ln>
            <a:noFill/>
          </a:ln>
        </p:spPr>
        <p:txBody>
          <a:bodyPr spcFirstLastPara="1" wrap="square" lIns="91425" tIns="45700" rIns="91425" bIns="45700" anchor="t" anchorCtr="0">
            <a:noAutofit/>
          </a:bodyPr>
          <a:lstStyle/>
          <a:p>
            <a:pPr>
              <a:buClr>
                <a:srgbClr val="000000"/>
              </a:buClr>
            </a:pPr>
            <a:endParaRPr sz="2000" kern="0" dirty="0">
              <a:solidFill>
                <a:srgbClr val="FFFFFF"/>
              </a:solidFill>
              <a:latin typeface="Arimo"/>
              <a:ea typeface="Arimo"/>
              <a:cs typeface="Arimo"/>
              <a:sym typeface="Arimo"/>
            </a:endParaRPr>
          </a:p>
          <a:p>
            <a:pPr algn="just">
              <a:buClr>
                <a:srgbClr val="000000"/>
              </a:buClr>
            </a:pPr>
            <a:r>
              <a:rPr lang="it-IT" sz="2000" kern="0" dirty="0">
                <a:solidFill>
                  <a:srgbClr val="FFFFFF"/>
                </a:solidFill>
                <a:latin typeface="Arimo"/>
                <a:ea typeface="Arimo"/>
                <a:cs typeface="Arimo"/>
                <a:sym typeface="Arimo"/>
              </a:rPr>
              <a:t>- Fare più attività possibili in parallelo durante il precedente intervento (attività interna = ogni attività che possiamo fare soltanto a processo spento; attività esterna =  ogni attività che possiamo svolgere mentre è ancora presente l’utente precedente)</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 Nel nucleo ad esempio adottare soluzioni quali:</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 Migliorare i sistemi di movimentazione paziente</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 Predisporre carrelli personalizzati</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 Rendere più agibili i percorsi</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 Rendere più agevole la pulizia </a:t>
            </a:r>
            <a:endParaRPr sz="1400" kern="0" dirty="0">
              <a:solidFill>
                <a:srgbClr val="000000"/>
              </a:solidFill>
              <a:latin typeface="Arial"/>
              <a:cs typeface="Arial"/>
              <a:sym typeface="Arial"/>
            </a:endParaRPr>
          </a:p>
          <a:p>
            <a:pPr algn="just">
              <a:buClr>
                <a:srgbClr val="000000"/>
              </a:buClr>
            </a:pPr>
            <a:endParaRPr sz="2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1418765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p44"/>
          <p:cNvSpPr/>
          <p:nvPr/>
        </p:nvSpPr>
        <p:spPr>
          <a:xfrm>
            <a:off x="2406506" y="1379250"/>
            <a:ext cx="7643812" cy="4054475"/>
          </a:xfrm>
          <a:prstGeom prst="rect">
            <a:avLst/>
          </a:prstGeom>
          <a:noFill/>
          <a:ln>
            <a:noFill/>
          </a:ln>
        </p:spPr>
        <p:txBody>
          <a:bodyPr spcFirstLastPara="1" wrap="square" lIns="91425" tIns="45700" rIns="91425" bIns="45700" anchor="t" anchorCtr="0">
            <a:noAutofit/>
          </a:bodyPr>
          <a:lstStyle/>
          <a:p>
            <a:pPr>
              <a:buClr>
                <a:srgbClr val="000000"/>
              </a:buClr>
            </a:pPr>
            <a:r>
              <a:rPr lang="it-IT" sz="2000" kern="0" dirty="0">
                <a:solidFill>
                  <a:srgbClr val="FFFFFF"/>
                </a:solidFill>
                <a:latin typeface="Arimo"/>
                <a:ea typeface="Arimo"/>
                <a:cs typeface="Arimo"/>
                <a:sym typeface="Arimo"/>
              </a:rPr>
              <a:t>Percorso operativo</a:t>
            </a:r>
          </a:p>
          <a:p>
            <a:pPr>
              <a:buClr>
                <a:srgbClr val="000000"/>
              </a:buClr>
            </a:pP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Formazione</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costituzione di un team </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selezione processo </a:t>
            </a:r>
          </a:p>
          <a:p>
            <a:pPr>
              <a:buClr>
                <a:srgbClr val="000000"/>
              </a:buClr>
            </a:pPr>
            <a:r>
              <a:rPr lang="it-IT" sz="2000" kern="0" dirty="0">
                <a:solidFill>
                  <a:srgbClr val="FFFFFF"/>
                </a:solidFill>
                <a:latin typeface="Arimo"/>
                <a:ea typeface="Arimo"/>
                <a:cs typeface="Arimo"/>
                <a:sym typeface="Arimo"/>
              </a:rPr>
              <a:t>- raccolta dati iniziali e filmato del change over</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rilievo ed osservazione filmato</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analisi delle varie attività di change over </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separazione delle attività (preparatorie, sostituzione, regolazione)</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conversione di attività da interne ad esterne</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eliminazione attività inutili</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miglioramento attività interne ed esterne rimaste </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standardizzazione tramite istruzione o procedura scritta</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344995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46"/>
          <p:cNvSpPr/>
          <p:nvPr/>
        </p:nvSpPr>
        <p:spPr>
          <a:xfrm>
            <a:off x="2434215" y="1979614"/>
            <a:ext cx="7643812" cy="3170237"/>
          </a:xfrm>
          <a:prstGeom prst="rect">
            <a:avLst/>
          </a:prstGeom>
          <a:noFill/>
          <a:ln>
            <a:noFill/>
          </a:ln>
        </p:spPr>
        <p:txBody>
          <a:bodyPr spcFirstLastPara="1" wrap="square" lIns="91425" tIns="45700" rIns="91425" bIns="45700" anchor="t" anchorCtr="0">
            <a:noAutofit/>
          </a:bodyPr>
          <a:lstStyle/>
          <a:p>
            <a:pPr algn="ctr">
              <a:buClr>
                <a:srgbClr val="000000"/>
              </a:buClr>
            </a:pPr>
            <a:r>
              <a:rPr lang="it-IT" sz="2000" b="1" kern="0" dirty="0">
                <a:solidFill>
                  <a:srgbClr val="FFFFFF"/>
                </a:solidFill>
                <a:latin typeface="Arial Rounded"/>
                <a:ea typeface="Arial Rounded"/>
                <a:cs typeface="Arial Rounded"/>
                <a:sym typeface="Arial Rounded"/>
              </a:rPr>
              <a:t>VALUE ADDED = EFFICACIA + EFFICIENZA NELLE ATTIVITA’</a:t>
            </a:r>
          </a:p>
          <a:p>
            <a:pPr algn="ctr">
              <a:buClr>
                <a:srgbClr val="000000"/>
              </a:buClr>
            </a:pPr>
            <a:endParaRPr sz="1400" kern="0" dirty="0">
              <a:solidFill>
                <a:srgbClr val="000000"/>
              </a:solidFill>
              <a:latin typeface="Arial"/>
              <a:cs typeface="Arial"/>
              <a:sym typeface="Arial"/>
            </a:endParaRPr>
          </a:p>
          <a:p>
            <a:pPr algn="ctr">
              <a:buClr>
                <a:srgbClr val="000000"/>
              </a:buClr>
            </a:pPr>
            <a:endParaRPr sz="2000" b="1" kern="0" dirty="0">
              <a:solidFill>
                <a:srgbClr val="FFFFFF"/>
              </a:solidFill>
              <a:latin typeface="Arial Rounded"/>
              <a:ea typeface="Arial Rounded"/>
              <a:cs typeface="Arial Rounded"/>
              <a:sym typeface="Arial Rounded"/>
            </a:endParaRPr>
          </a:p>
          <a:p>
            <a:pPr>
              <a:buClr>
                <a:srgbClr val="000000"/>
              </a:buClr>
            </a:pPr>
            <a:r>
              <a:rPr lang="it-IT" sz="2000" b="1" kern="0" dirty="0">
                <a:solidFill>
                  <a:srgbClr val="FFFFFF"/>
                </a:solidFill>
                <a:latin typeface="Arial Rounded"/>
                <a:ea typeface="Arial Rounded"/>
                <a:cs typeface="Arial Rounded"/>
                <a:sym typeface="Arial Rounded"/>
              </a:rPr>
              <a:t>Valore Aggiunto è trasformazione di un input in output/ outcome</a:t>
            </a:r>
            <a:endParaRPr sz="1400" kern="0" dirty="0">
              <a:solidFill>
                <a:srgbClr val="000000"/>
              </a:solidFill>
              <a:latin typeface="Arial"/>
              <a:cs typeface="Arial"/>
              <a:sym typeface="Arial"/>
            </a:endParaRPr>
          </a:p>
          <a:p>
            <a:pPr>
              <a:buClr>
                <a:srgbClr val="000000"/>
              </a:buClr>
            </a:pPr>
            <a:endParaRPr sz="2000" b="1" kern="0" dirty="0">
              <a:solidFill>
                <a:srgbClr val="FFFFFF"/>
              </a:solidFill>
              <a:latin typeface="Arial Rounded"/>
              <a:ea typeface="Arial Rounded"/>
              <a:cs typeface="Arial Rounded"/>
              <a:sym typeface="Arial Rounded"/>
            </a:endParaRPr>
          </a:p>
          <a:p>
            <a:pPr>
              <a:buClr>
                <a:srgbClr val="000000"/>
              </a:buClr>
            </a:pPr>
            <a:endParaRPr sz="2000" b="1" kern="0" dirty="0">
              <a:solidFill>
                <a:srgbClr val="FFFFFF"/>
              </a:solidFill>
              <a:latin typeface="Arial Rounded"/>
              <a:ea typeface="Arial Rounded"/>
              <a:cs typeface="Arial Rounded"/>
              <a:sym typeface="Arial Rounded"/>
            </a:endParaRPr>
          </a:p>
          <a:p>
            <a:pPr>
              <a:buClr>
                <a:srgbClr val="000000"/>
              </a:buClr>
            </a:pPr>
            <a:r>
              <a:rPr lang="it-IT" sz="2000" b="1" kern="0" dirty="0">
                <a:solidFill>
                  <a:srgbClr val="FFFFFF"/>
                </a:solidFill>
                <a:latin typeface="Arial Rounded"/>
                <a:ea typeface="Arial Rounded"/>
                <a:cs typeface="Arial Rounded"/>
                <a:sym typeface="Arial Rounded"/>
              </a:rPr>
              <a:t>Però la trasformazione deve dare luogo a qualcosa a cui l’utente associa valore( efficacia + efficienza)</a:t>
            </a:r>
            <a:endParaRPr sz="2000" b="1" kern="0" dirty="0">
              <a:solidFill>
                <a:srgbClr val="FFFFFF"/>
              </a:solidFill>
              <a:latin typeface="Arial Rounded"/>
              <a:ea typeface="Arial Rounded"/>
              <a:cs typeface="Arial Rounded"/>
              <a:sym typeface="Arial Rounded"/>
            </a:endParaRPr>
          </a:p>
        </p:txBody>
      </p:sp>
    </p:spTree>
    <p:extLst>
      <p:ext uri="{BB962C8B-B14F-4D97-AF65-F5344CB8AC3E}">
        <p14:creationId xmlns:p14="http://schemas.microsoft.com/office/powerpoint/2010/main" val="1309398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47"/>
          <p:cNvSpPr/>
          <p:nvPr/>
        </p:nvSpPr>
        <p:spPr>
          <a:xfrm>
            <a:off x="2351088" y="1268414"/>
            <a:ext cx="7643812" cy="3749675"/>
          </a:xfrm>
          <a:prstGeom prst="rect">
            <a:avLst/>
          </a:prstGeom>
          <a:noFill/>
          <a:ln>
            <a:noFill/>
          </a:ln>
        </p:spPr>
        <p:txBody>
          <a:bodyPr spcFirstLastPara="1" wrap="square" lIns="91425" tIns="45700" rIns="91425" bIns="45700" anchor="t" anchorCtr="0">
            <a:noAutofit/>
          </a:bodyPr>
          <a:lstStyle/>
          <a:p>
            <a:pPr algn="ctr">
              <a:buClr>
                <a:srgbClr val="000000"/>
              </a:buClr>
            </a:pPr>
            <a:r>
              <a:rPr lang="it-IT" sz="2000" b="1" kern="0" dirty="0">
                <a:solidFill>
                  <a:srgbClr val="FF0000"/>
                </a:solidFill>
                <a:latin typeface="Arimo"/>
                <a:ea typeface="Arimo"/>
                <a:cs typeface="Arimo"/>
                <a:sym typeface="Arimo"/>
              </a:rPr>
              <a:t>KAN BAN</a:t>
            </a:r>
            <a:endParaRPr sz="1400" b="1" kern="0" dirty="0">
              <a:solidFill>
                <a:srgbClr val="FF0000"/>
              </a:solidFill>
              <a:latin typeface="Arial"/>
              <a:cs typeface="Arial"/>
              <a:sym typeface="Arial"/>
            </a:endParaRPr>
          </a:p>
          <a:p>
            <a:pPr>
              <a:buClr>
                <a:srgbClr val="000000"/>
              </a:buClr>
            </a:pPr>
            <a:endParaRPr sz="2000" kern="0" dirty="0">
              <a:solidFill>
                <a:srgbClr val="FFFFFF"/>
              </a:solidFill>
              <a:latin typeface="Calibri"/>
              <a:ea typeface="Calibri"/>
              <a:cs typeface="Calibri"/>
              <a:sym typeface="Calibri"/>
            </a:endParaRPr>
          </a:p>
          <a:p>
            <a:pPr>
              <a:buClr>
                <a:srgbClr val="000000"/>
              </a:buClr>
            </a:pPr>
            <a:r>
              <a:rPr lang="it-IT" sz="2000" kern="0" dirty="0">
                <a:solidFill>
                  <a:srgbClr val="FFFFFF"/>
                </a:solidFill>
                <a:latin typeface="Arimo"/>
                <a:ea typeface="Arimo"/>
                <a:cs typeface="Arimo"/>
                <a:sym typeface="Arimo"/>
              </a:rPr>
              <a:t>- Strumento pratico del concetto di Just in Time</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indent="-127000">
              <a:buClr>
                <a:srgbClr val="FFFFFF"/>
              </a:buClr>
              <a:buSzPts val="2000"/>
              <a:buFont typeface="Arimo"/>
              <a:buChar char="-"/>
            </a:pPr>
            <a:r>
              <a:rPr lang="it-IT" sz="2000" kern="0" dirty="0">
                <a:solidFill>
                  <a:srgbClr val="FFFFFF"/>
                </a:solidFill>
                <a:latin typeface="Arimo"/>
                <a:ea typeface="Arimo"/>
                <a:cs typeface="Arimo"/>
                <a:sym typeface="Arimo"/>
              </a:rPr>
              <a:t> Logica“Pull”</a:t>
            </a:r>
            <a:endParaRPr sz="1400" kern="0" dirty="0">
              <a:solidFill>
                <a:srgbClr val="000000"/>
              </a:solidFill>
              <a:latin typeface="Arial"/>
              <a:cs typeface="Arial"/>
              <a:sym typeface="Arial"/>
            </a:endParaRPr>
          </a:p>
          <a:p>
            <a:pPr>
              <a:buClr>
                <a:srgbClr val="FFFFFF"/>
              </a:buClr>
              <a:buSzPts val="2000"/>
            </a:pPr>
            <a:endParaRPr sz="2000" kern="0" dirty="0">
              <a:solidFill>
                <a:srgbClr val="FFFFFF"/>
              </a:solidFill>
              <a:latin typeface="Arimo"/>
              <a:ea typeface="Arimo"/>
              <a:cs typeface="Arimo"/>
              <a:sym typeface="Arimo"/>
            </a:endParaRPr>
          </a:p>
          <a:p>
            <a:pPr indent="-127000">
              <a:buClr>
                <a:srgbClr val="FFFFFF"/>
              </a:buClr>
              <a:buSzPts val="2000"/>
              <a:buFont typeface="Arimo"/>
              <a:buChar char="-"/>
            </a:pPr>
            <a:r>
              <a:rPr lang="it-IT" sz="2000" kern="0" dirty="0">
                <a:solidFill>
                  <a:srgbClr val="FFFFFF"/>
                </a:solidFill>
                <a:latin typeface="Arimo"/>
                <a:ea typeface="Arimo"/>
                <a:cs typeface="Arimo"/>
                <a:sym typeface="Arimo"/>
              </a:rPr>
              <a:t> Kan Ban significa letteralmente Cartello</a:t>
            </a:r>
            <a:endParaRPr sz="1400" kern="0" dirty="0">
              <a:solidFill>
                <a:srgbClr val="000000"/>
              </a:solidFill>
              <a:latin typeface="Arial"/>
              <a:cs typeface="Arial"/>
              <a:sym typeface="Arial"/>
            </a:endParaRPr>
          </a:p>
          <a:p>
            <a:pPr>
              <a:buClr>
                <a:srgbClr val="FFFFFF"/>
              </a:buClr>
              <a:buSzPts val="2000"/>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L’essenza del concetto di Kan Ban è che un magazzino deve consegnare farmaci e presidi per i reparti solo quando questi servono realmente, non devono esistere scorte</a:t>
            </a:r>
            <a:endParaRPr sz="1400" kern="0" dirty="0">
              <a:solidFill>
                <a:srgbClr val="000000"/>
              </a:solidFill>
              <a:latin typeface="Arial"/>
              <a:cs typeface="Arial"/>
              <a:sym typeface="Arial"/>
            </a:endParaRPr>
          </a:p>
          <a:p>
            <a:pPr algn="ctr">
              <a:buClr>
                <a:srgbClr val="000000"/>
              </a:buClr>
            </a:pPr>
            <a:endParaRPr sz="2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2231964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Google Shape;327;p48"/>
          <p:cNvSpPr/>
          <p:nvPr/>
        </p:nvSpPr>
        <p:spPr>
          <a:xfrm>
            <a:off x="2351088" y="1268414"/>
            <a:ext cx="7643812" cy="3749675"/>
          </a:xfrm>
          <a:prstGeom prst="rect">
            <a:avLst/>
          </a:prstGeom>
          <a:noFill/>
          <a:ln>
            <a:noFill/>
          </a:ln>
        </p:spPr>
        <p:txBody>
          <a:bodyPr spcFirstLastPara="1" wrap="square" lIns="91425" tIns="45700" rIns="91425" bIns="45700" anchor="t" anchorCtr="0">
            <a:noAutofit/>
          </a:bodyPr>
          <a:lstStyle/>
          <a:p>
            <a:pPr algn="ctr">
              <a:buClr>
                <a:srgbClr val="000000"/>
              </a:buClr>
            </a:pPr>
            <a:r>
              <a:rPr lang="it-IT" sz="2000" b="1" kern="0" dirty="0">
                <a:solidFill>
                  <a:srgbClr val="FF0000"/>
                </a:solidFill>
                <a:latin typeface="Arimo"/>
                <a:ea typeface="Arimo"/>
                <a:cs typeface="Arimo"/>
                <a:sym typeface="Arimo"/>
              </a:rPr>
              <a:t>KAN BAN</a:t>
            </a:r>
            <a:endParaRPr sz="1400" b="1" kern="0" dirty="0">
              <a:solidFill>
                <a:srgbClr val="FF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endParaRPr sz="2000" kern="0" dirty="0">
              <a:solidFill>
                <a:srgbClr val="FFFFFF"/>
              </a:solidFill>
              <a:latin typeface="Arimo"/>
              <a:ea typeface="Arimo"/>
              <a:cs typeface="Arimo"/>
              <a:sym typeface="Arimo"/>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 Consumo storico di materiali (D)</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Tempo di approvvigionamento (TC)</a:t>
            </a:r>
            <a:endParaRPr sz="1400" kern="0" dirty="0">
              <a:solidFill>
                <a:srgbClr val="000000"/>
              </a:solidFill>
              <a:latin typeface="Arial"/>
              <a:cs typeface="Arial"/>
              <a:sym typeface="Arial"/>
            </a:endParaRPr>
          </a:p>
          <a:p>
            <a:pPr indent="-127000">
              <a:buClr>
                <a:srgbClr val="FFFFFF"/>
              </a:buClr>
              <a:buSzPts val="2000"/>
              <a:buFont typeface="Arimo"/>
              <a:buChar char="-"/>
            </a:pPr>
            <a:r>
              <a:rPr lang="it-IT" sz="2000" kern="0" dirty="0">
                <a:solidFill>
                  <a:srgbClr val="FFFFFF"/>
                </a:solidFill>
                <a:latin typeface="Arimo"/>
                <a:ea typeface="Arimo"/>
                <a:cs typeface="Arimo"/>
                <a:sym typeface="Arimo"/>
              </a:rPr>
              <a:t> Livello di Sicurezza (SS)</a:t>
            </a:r>
            <a:endParaRPr sz="1400" kern="0" dirty="0">
              <a:solidFill>
                <a:srgbClr val="000000"/>
              </a:solidFill>
              <a:latin typeface="Arial"/>
              <a:cs typeface="Arial"/>
              <a:sym typeface="Arial"/>
            </a:endParaRPr>
          </a:p>
          <a:p>
            <a:pPr>
              <a:buClr>
                <a:srgbClr val="FFFFFF"/>
              </a:buClr>
              <a:buSzPts val="2000"/>
            </a:pPr>
            <a:endParaRPr sz="2000" kern="0" dirty="0">
              <a:solidFill>
                <a:srgbClr val="FFFFFF"/>
              </a:solidFill>
              <a:latin typeface="Arimo"/>
              <a:ea typeface="Arimo"/>
              <a:cs typeface="Arimo"/>
              <a:sym typeface="Arimo"/>
            </a:endParaRPr>
          </a:p>
          <a:p>
            <a:pPr>
              <a:buClr>
                <a:srgbClr val="FFFFFF"/>
              </a:buClr>
              <a:buSzPts val="2000"/>
            </a:pPr>
            <a:endParaRPr sz="2000" kern="0" dirty="0">
              <a:solidFill>
                <a:srgbClr val="FFFFFF"/>
              </a:solidFill>
              <a:latin typeface="Arimo"/>
              <a:ea typeface="Arimo"/>
              <a:cs typeface="Arimo"/>
              <a:sym typeface="Arimo"/>
            </a:endParaRPr>
          </a:p>
          <a:p>
            <a:pPr>
              <a:buClr>
                <a:srgbClr val="FFFFFF"/>
              </a:buClr>
              <a:buSzPts val="2000"/>
            </a:pPr>
            <a:endParaRPr sz="2000" kern="0" dirty="0">
              <a:solidFill>
                <a:srgbClr val="FFFFFF"/>
              </a:solidFill>
              <a:latin typeface="Arimo"/>
              <a:ea typeface="Arimo"/>
              <a:cs typeface="Arimo"/>
              <a:sym typeface="Arimo"/>
            </a:endParaRPr>
          </a:p>
          <a:p>
            <a:pPr algn="ctr">
              <a:buClr>
                <a:srgbClr val="000000"/>
              </a:buClr>
            </a:pPr>
            <a:r>
              <a:rPr lang="it-IT" sz="2000" kern="0" dirty="0">
                <a:solidFill>
                  <a:srgbClr val="FFFFFF"/>
                </a:solidFill>
                <a:latin typeface="Arimo"/>
                <a:ea typeface="Arimo"/>
                <a:cs typeface="Arimo"/>
                <a:sym typeface="Arimo"/>
              </a:rPr>
              <a:t> (D x TC) + SS</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1893407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49"/>
          <p:cNvSpPr/>
          <p:nvPr/>
        </p:nvSpPr>
        <p:spPr>
          <a:xfrm>
            <a:off x="2351088" y="1268414"/>
            <a:ext cx="7643812" cy="4359275"/>
          </a:xfrm>
          <a:prstGeom prst="rect">
            <a:avLst/>
          </a:prstGeom>
          <a:noFill/>
          <a:ln>
            <a:noFill/>
          </a:ln>
        </p:spPr>
        <p:txBody>
          <a:bodyPr spcFirstLastPara="1" wrap="square" lIns="91425" tIns="45700" rIns="91425" bIns="45700" anchor="t" anchorCtr="0">
            <a:noAutofit/>
          </a:bodyPr>
          <a:lstStyle/>
          <a:p>
            <a:pPr algn="ctr">
              <a:buClr>
                <a:srgbClr val="000000"/>
              </a:buClr>
            </a:pPr>
            <a:r>
              <a:rPr lang="it-IT" sz="2000" b="1" kern="0" dirty="0">
                <a:solidFill>
                  <a:srgbClr val="FF0000"/>
                </a:solidFill>
                <a:latin typeface="Arimo"/>
                <a:ea typeface="Arimo"/>
                <a:cs typeface="Arimo"/>
                <a:sym typeface="Arimo"/>
              </a:rPr>
              <a:t>TPM Manutenzione Produttiva</a:t>
            </a:r>
            <a:endParaRPr sz="1400" b="1" kern="0" dirty="0">
              <a:solidFill>
                <a:srgbClr val="FF0000"/>
              </a:solidFill>
              <a:latin typeface="Arial"/>
              <a:cs typeface="Arial"/>
              <a:sym typeface="Arial"/>
            </a:endParaRPr>
          </a:p>
          <a:p>
            <a:pPr>
              <a:buClr>
                <a:srgbClr val="000000"/>
              </a:buClr>
            </a:pPr>
            <a:endParaRPr sz="2000" kern="0" dirty="0">
              <a:solidFill>
                <a:srgbClr val="FFFFFF"/>
              </a:solidFill>
              <a:latin typeface="Calibri"/>
              <a:ea typeface="Calibri"/>
              <a:cs typeface="Calibri"/>
              <a:sym typeface="Calibri"/>
            </a:endParaRPr>
          </a:p>
          <a:p>
            <a:pPr algn="just">
              <a:buClr>
                <a:srgbClr val="000000"/>
              </a:buClr>
            </a:pPr>
            <a:r>
              <a:rPr lang="it-IT" sz="2000" kern="0" dirty="0">
                <a:solidFill>
                  <a:srgbClr val="FFFFFF"/>
                </a:solidFill>
                <a:latin typeface="Arimo"/>
                <a:ea typeface="Arimo"/>
                <a:cs typeface="Arimo"/>
                <a:sym typeface="Arimo"/>
              </a:rPr>
              <a:t>La manutenzione Produttiva è fondamentale per:</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 Non rallentare il flusso assistenziale</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 Poter sempre rispondere in tempi certi anche in situazioni di emergenza</a:t>
            </a:r>
            <a:endParaRPr sz="1400" kern="0" dirty="0">
              <a:solidFill>
                <a:srgbClr val="000000"/>
              </a:solidFill>
              <a:latin typeface="Arial"/>
              <a:cs typeface="Arial"/>
              <a:sym typeface="Arial"/>
            </a:endParaRPr>
          </a:p>
          <a:p>
            <a:pPr algn="just">
              <a:buClr>
                <a:srgbClr val="000000"/>
              </a:buClr>
            </a:pPr>
            <a:endParaRPr sz="2000" kern="0" dirty="0">
              <a:solidFill>
                <a:srgbClr val="FFFFFF"/>
              </a:solidFill>
              <a:latin typeface="Arimo"/>
              <a:ea typeface="Arimo"/>
              <a:cs typeface="Arimo"/>
              <a:sym typeface="Arimo"/>
            </a:endParaRPr>
          </a:p>
          <a:p>
            <a:pPr algn="just">
              <a:buClr>
                <a:srgbClr val="000000"/>
              </a:buClr>
            </a:pPr>
            <a:r>
              <a:rPr lang="it-IT" sz="2000" kern="0" dirty="0">
                <a:solidFill>
                  <a:srgbClr val="FFFFFF"/>
                </a:solidFill>
                <a:latin typeface="Arimo"/>
                <a:ea typeface="Arimo"/>
                <a:cs typeface="Arimo"/>
                <a:sym typeface="Arimo"/>
              </a:rPr>
              <a:t>La manutenzione totale deve essere di tipo preventivo tramite 2 grandi azioni:</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 Manutenzione professionale (aziende esterne)</a:t>
            </a:r>
            <a:endParaRPr sz="1400" kern="0" dirty="0">
              <a:solidFill>
                <a:srgbClr val="000000"/>
              </a:solidFill>
              <a:latin typeface="Arial"/>
              <a:cs typeface="Arial"/>
              <a:sym typeface="Arial"/>
            </a:endParaRPr>
          </a:p>
          <a:p>
            <a:pPr algn="just">
              <a:buClr>
                <a:srgbClr val="000000"/>
              </a:buClr>
            </a:pPr>
            <a:r>
              <a:rPr lang="it-IT" sz="2000" kern="0" dirty="0">
                <a:solidFill>
                  <a:srgbClr val="FFFFFF"/>
                </a:solidFill>
                <a:latin typeface="Arimo"/>
                <a:ea typeface="Arimo"/>
                <a:cs typeface="Arimo"/>
                <a:sym typeface="Arimo"/>
              </a:rPr>
              <a:t>- Manutenzione autonoma da parte del personale </a:t>
            </a:r>
            <a:endParaRPr sz="1400" kern="0" dirty="0">
              <a:solidFill>
                <a:srgbClr val="000000"/>
              </a:solidFill>
              <a:latin typeface="Arial"/>
              <a:cs typeface="Arial"/>
              <a:sym typeface="Arial"/>
            </a:endParaRPr>
          </a:p>
          <a:p>
            <a:pPr algn="just">
              <a:buClr>
                <a:srgbClr val="000000"/>
              </a:buClr>
            </a:pPr>
            <a:endParaRPr sz="2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353329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p50"/>
          <p:cNvSpPr/>
          <p:nvPr/>
        </p:nvSpPr>
        <p:spPr>
          <a:xfrm>
            <a:off x="2434215" y="1889126"/>
            <a:ext cx="7643812" cy="4968875"/>
          </a:xfrm>
          <a:prstGeom prst="rect">
            <a:avLst/>
          </a:prstGeom>
          <a:noFill/>
          <a:ln>
            <a:noFill/>
          </a:ln>
        </p:spPr>
        <p:txBody>
          <a:bodyPr spcFirstLastPara="1" wrap="square" lIns="91425" tIns="45700" rIns="91425" bIns="45700" anchor="t" anchorCtr="0">
            <a:noAutofit/>
          </a:bodyPr>
          <a:lstStyle/>
          <a:p>
            <a:pPr>
              <a:buClr>
                <a:srgbClr val="000000"/>
              </a:buClr>
            </a:pPr>
            <a:r>
              <a:rPr lang="it-IT" sz="2000" kern="0" dirty="0">
                <a:solidFill>
                  <a:srgbClr val="FFFFFF"/>
                </a:solidFill>
                <a:latin typeface="Arimo"/>
                <a:ea typeface="Arimo"/>
                <a:cs typeface="Arimo"/>
                <a:sym typeface="Arimo"/>
              </a:rPr>
              <a:t>Il personale quotidianamente:</a:t>
            </a:r>
          </a:p>
          <a:p>
            <a:pPr>
              <a:buClr>
                <a:srgbClr val="000000"/>
              </a:buClr>
            </a:pP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Mantiene pulito l’ambiente e sanificata l’attrezzatura</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Effettuano regolazioni ed ispezioni di base</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Gli operatori possono individuare problemi usando i loro sensi senza sofisticati strumenti, in particolare:</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Vedendo direttamente zone danneggiate o sporche</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Toccando direttamente le parti con le mani mentre puliscono </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Sentendo rumori strani</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Sentendo odori strani </a:t>
            </a:r>
            <a:endParaRPr sz="1400" kern="0" dirty="0">
              <a:solidFill>
                <a:srgbClr val="000000"/>
              </a:solidFill>
              <a:latin typeface="Arial"/>
              <a:cs typeface="Arial"/>
              <a:sym typeface="Arial"/>
            </a:endParaRPr>
          </a:p>
          <a:p>
            <a:pPr indent="-127000">
              <a:buClr>
                <a:srgbClr val="FFFFFF"/>
              </a:buClr>
              <a:buSzPts val="2000"/>
              <a:buFont typeface="Arimo"/>
              <a:buChar char="-"/>
            </a:pPr>
            <a:r>
              <a:rPr lang="it-IT" sz="2000" kern="0" dirty="0">
                <a:solidFill>
                  <a:srgbClr val="FFFFFF"/>
                </a:solidFill>
                <a:latin typeface="Arimo"/>
                <a:ea typeface="Arimo"/>
                <a:cs typeface="Arimo"/>
                <a:sym typeface="Arimo"/>
              </a:rPr>
              <a:t> Leggendo le anomalie</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048401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51"/>
          <p:cNvSpPr/>
          <p:nvPr/>
        </p:nvSpPr>
        <p:spPr>
          <a:xfrm>
            <a:off x="2351088" y="1268414"/>
            <a:ext cx="7643812" cy="3140075"/>
          </a:xfrm>
          <a:prstGeom prst="rect">
            <a:avLst/>
          </a:prstGeom>
          <a:noFill/>
          <a:ln>
            <a:noFill/>
          </a:ln>
        </p:spPr>
        <p:txBody>
          <a:bodyPr spcFirstLastPara="1" wrap="square" lIns="91425" tIns="45700" rIns="91425" bIns="45700" anchor="t" anchorCtr="0">
            <a:noAutofit/>
          </a:bodyPr>
          <a:lstStyle/>
          <a:p>
            <a:pPr algn="ctr">
              <a:buClr>
                <a:srgbClr val="000000"/>
              </a:buClr>
            </a:pPr>
            <a:r>
              <a:rPr lang="it-IT" sz="2000" b="1" kern="0" dirty="0" err="1">
                <a:solidFill>
                  <a:srgbClr val="FF0000"/>
                </a:solidFill>
                <a:latin typeface="Arimo"/>
                <a:ea typeface="Arimo"/>
                <a:cs typeface="Arimo"/>
                <a:sym typeface="Arimo"/>
              </a:rPr>
              <a:t>Jidoca</a:t>
            </a:r>
            <a:r>
              <a:rPr lang="it-IT" sz="2000" b="1" kern="0" dirty="0">
                <a:solidFill>
                  <a:srgbClr val="FF0000"/>
                </a:solidFill>
                <a:latin typeface="Arimo"/>
                <a:ea typeface="Arimo"/>
                <a:cs typeface="Arimo"/>
                <a:sym typeface="Arimo"/>
              </a:rPr>
              <a:t> bloccare e risolvere </a:t>
            </a:r>
            <a:endParaRPr sz="1400" b="1" kern="0" dirty="0">
              <a:solidFill>
                <a:srgbClr val="FF0000"/>
              </a:solidFill>
              <a:latin typeface="Arial"/>
              <a:cs typeface="Arial"/>
              <a:sym typeface="Arial"/>
            </a:endParaRPr>
          </a:p>
          <a:p>
            <a:pPr algn="ct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Quando insorgono problemi, immediatamente o all’inizio di un nuovo turno, il team deve risolverli in 10-15 minuti massimi.</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Per ogni problema si utilizza il PDCA </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 Problema preso in carico e  causa trovata</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Soluzione implementata</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Problema risolto</a:t>
            </a:r>
            <a:endParaRPr sz="1400" kern="0" dirty="0">
              <a:solidFill>
                <a:srgbClr val="000000"/>
              </a:solidFill>
              <a:latin typeface="Arial"/>
              <a:cs typeface="Arial"/>
              <a:sym typeface="Arial"/>
            </a:endParaRPr>
          </a:p>
          <a:p>
            <a:pPr>
              <a:buClr>
                <a:srgbClr val="000000"/>
              </a:buClr>
            </a:pPr>
            <a:r>
              <a:rPr lang="it-IT" sz="2000" kern="0" dirty="0">
                <a:solidFill>
                  <a:srgbClr val="FFFFFF"/>
                </a:solidFill>
                <a:latin typeface="Arimo"/>
                <a:ea typeface="Arimo"/>
                <a:cs typeface="Arimo"/>
                <a:sym typeface="Arimo"/>
              </a:rPr>
              <a:t>- Lezione imparata e condivisione del percorso </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569193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2"/>
          <p:cNvSpPr txBox="1">
            <a:spLocks noGrp="1"/>
          </p:cNvSpPr>
          <p:nvPr>
            <p:ph type="title" idx="4294967295"/>
          </p:nvPr>
        </p:nvSpPr>
        <p:spPr>
          <a:xfrm>
            <a:off x="3045259" y="415060"/>
            <a:ext cx="8229600" cy="1143000"/>
          </a:xfrm>
          <a:prstGeom prst="rect">
            <a:avLst/>
          </a:prstGeom>
          <a:noFill/>
          <a:ln>
            <a:noFill/>
          </a:ln>
        </p:spPr>
        <p:txBody>
          <a:bodyPr spcFirstLastPara="1" wrap="square" lIns="0" tIns="45700" rIns="0" bIns="0" anchor="b" anchorCtr="0">
            <a:noAutofit/>
          </a:bodyPr>
          <a:lstStyle/>
          <a:p>
            <a:r>
              <a:rPr lang="it-IT" sz="3600" b="1" dirty="0">
                <a:solidFill>
                  <a:srgbClr val="FF0000"/>
                </a:solidFill>
              </a:rPr>
              <a:t>Perché funziona il Lean?</a:t>
            </a:r>
            <a:endParaRPr dirty="0">
              <a:solidFill>
                <a:srgbClr val="FF0000"/>
              </a:solidFill>
            </a:endParaRPr>
          </a:p>
        </p:txBody>
      </p:sp>
      <p:sp>
        <p:nvSpPr>
          <p:cNvPr id="354" name="Google Shape;354;p52"/>
          <p:cNvSpPr txBox="1">
            <a:spLocks noGrp="1"/>
          </p:cNvSpPr>
          <p:nvPr>
            <p:ph type="body" idx="4294967295"/>
          </p:nvPr>
        </p:nvSpPr>
        <p:spPr>
          <a:xfrm>
            <a:off x="1796472" y="1990582"/>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SzPts val="2090"/>
            </a:pPr>
            <a:r>
              <a:rPr lang="it-IT" sz="2200" dirty="0"/>
              <a:t>La risposta è semplice: il Lean affronta il nocciolo del problema: come viene portato avanti il lavoro di all’interno di un’organizzazione.</a:t>
            </a:r>
          </a:p>
          <a:p>
            <a:pPr marL="0" indent="0" algn="just">
              <a:spcBef>
                <a:spcPts val="0"/>
              </a:spcBef>
              <a:buSzPts val="2090"/>
              <a:buNone/>
            </a:pPr>
            <a:endParaRPr dirty="0"/>
          </a:p>
          <a:p>
            <a:pPr marL="273050" indent="-273050" algn="just">
              <a:spcBef>
                <a:spcPts val="440"/>
              </a:spcBef>
              <a:buSzPts val="2090"/>
            </a:pPr>
            <a:r>
              <a:rPr lang="it-IT" sz="2200" dirty="0"/>
              <a:t>L’intuizione del Lean è che ci sono infiniti modi con cui le organizzazioni sprecano tempo, energie e risorse in attività che non aggiungono valore al cliente, nel nostro caso l’utente di RSA. È molto facile che l’accumularsi di questi sprechi generi attività senza valore che si stratificano facendo si che la percentuale di attività senza valore superi quelle a valore aggiunto, soffocando spesso il reale potenziale.</a:t>
            </a:r>
            <a:endParaRPr dirty="0"/>
          </a:p>
        </p:txBody>
      </p:sp>
    </p:spTree>
    <p:extLst>
      <p:ext uri="{BB962C8B-B14F-4D97-AF65-F5344CB8AC3E}">
        <p14:creationId xmlns:p14="http://schemas.microsoft.com/office/powerpoint/2010/main" val="452874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7"/>
          <p:cNvSpPr txBox="1">
            <a:spLocks noGrp="1"/>
          </p:cNvSpPr>
          <p:nvPr>
            <p:ph type="title" idx="4294967295"/>
          </p:nvPr>
        </p:nvSpPr>
        <p:spPr>
          <a:xfrm>
            <a:off x="1981200" y="704850"/>
            <a:ext cx="8229600" cy="1143000"/>
          </a:xfrm>
          <a:prstGeom prst="rect">
            <a:avLst/>
          </a:prstGeom>
          <a:noFill/>
          <a:ln>
            <a:noFill/>
          </a:ln>
        </p:spPr>
        <p:txBody>
          <a:bodyPr spcFirstLastPara="1" wrap="square" lIns="0" tIns="45700" rIns="0" bIns="0" anchor="b" anchorCtr="0">
            <a:noAutofit/>
          </a:bodyPr>
          <a:lstStyle/>
          <a:p>
            <a:r>
              <a:rPr lang="it-IT" sz="3600" dirty="0">
                <a:solidFill>
                  <a:srgbClr val="FF0000"/>
                </a:solidFill>
              </a:rPr>
              <a:t>Come e perché è nato il Pensiero Lean</a:t>
            </a:r>
            <a:endParaRPr dirty="0">
              <a:solidFill>
                <a:srgbClr val="FF0000"/>
              </a:solidFill>
            </a:endParaRPr>
          </a:p>
        </p:txBody>
      </p:sp>
      <p:sp>
        <p:nvSpPr>
          <p:cNvPr id="58" name="Google Shape;58;p7"/>
          <p:cNvSpPr txBox="1">
            <a:spLocks noGrp="1"/>
          </p:cNvSpPr>
          <p:nvPr>
            <p:ph type="body" idx="4294967295"/>
          </p:nvPr>
        </p:nvSpPr>
        <p:spPr>
          <a:xfrm>
            <a:off x="1685636" y="2166073"/>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None/>
            </a:pPr>
            <a:r>
              <a:rPr lang="it-IT" b="1" dirty="0"/>
              <a:t>   Il problema, però, è quello di trovare un sistema che garantisca un aumento della produzione e della sua qualità, senza potenziamenti ulteriori delle risorse disponibili. Le necessità che abbiamo appena elencato, possono trovare risposta nell'applicazione di un modello di organizzazione aziendale che sempre più imprese stanno adottando: la Lean Organization.</a:t>
            </a:r>
            <a:endParaRPr dirty="0"/>
          </a:p>
        </p:txBody>
      </p:sp>
    </p:spTree>
    <p:extLst>
      <p:ext uri="{BB962C8B-B14F-4D97-AF65-F5344CB8AC3E}">
        <p14:creationId xmlns:p14="http://schemas.microsoft.com/office/powerpoint/2010/main" val="1256082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p58"/>
          <p:cNvSpPr/>
          <p:nvPr/>
        </p:nvSpPr>
        <p:spPr>
          <a:xfrm>
            <a:off x="1752600" y="1295401"/>
            <a:ext cx="8686800" cy="6556375"/>
          </a:xfrm>
          <a:prstGeom prst="rect">
            <a:avLst/>
          </a:prstGeom>
          <a:noFill/>
          <a:ln>
            <a:noFill/>
          </a:ln>
        </p:spPr>
        <p:txBody>
          <a:bodyPr spcFirstLastPara="1" wrap="square" lIns="91425" tIns="45700" rIns="91425" bIns="45700" anchor="t" anchorCtr="0">
            <a:noAutofit/>
          </a:bodyPr>
          <a:lstStyle/>
          <a:p>
            <a:pPr>
              <a:buClr>
                <a:srgbClr val="000000"/>
              </a:buClr>
            </a:pPr>
            <a:endParaRPr sz="2000" kern="0" dirty="0">
              <a:solidFill>
                <a:srgbClr val="FFFFFF"/>
              </a:solidFill>
              <a:latin typeface="Arimo"/>
              <a:ea typeface="Arimo"/>
              <a:cs typeface="Arimo"/>
              <a:sym typeface="Arimo"/>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Il punto di partenza è sempre la definizione del valore secondo la prospettiva del cliente/ utente. Valore è solo quello che il cliente è/sarebbe disposto a pagare; tutto il resto è spreco, e va eliminato .(“Lean </a:t>
            </a:r>
            <a:r>
              <a:rPr lang="it-IT" sz="2000" kern="0" dirty="0" err="1">
                <a:solidFill>
                  <a:srgbClr val="FFFFFF"/>
                </a:solidFill>
                <a:latin typeface="Arimo"/>
                <a:ea typeface="Arimo"/>
                <a:cs typeface="Arimo"/>
                <a:sym typeface="Arimo"/>
              </a:rPr>
              <a:t>thincking</a:t>
            </a:r>
            <a:r>
              <a:rPr lang="it-IT" sz="2000" kern="0" dirty="0">
                <a:solidFill>
                  <a:srgbClr val="FFFFFF"/>
                </a:solidFill>
                <a:latin typeface="Arimo"/>
                <a:ea typeface="Arimo"/>
                <a:cs typeface="Arimo"/>
                <a:sym typeface="Arimo"/>
              </a:rPr>
              <a:t>” J. P. Womack e D.T. Jones 2008).</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Ecco quindi l’esigenza di riconsiderare la propria struttura organizzativa e soprattutto il processo complessivo degli atti aziendali, se siano effettivamente rivolti alla produzione di valore nell’ottica del cliente/utente  finale.</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a:buClr>
                <a:srgbClr val="000000"/>
              </a:buClr>
            </a:pPr>
            <a:endParaRPr sz="2000" kern="0" dirty="0">
              <a:solidFill>
                <a:srgbClr val="FFFFFF"/>
              </a:solidFill>
              <a:latin typeface="Arimo"/>
              <a:ea typeface="Arimo"/>
              <a:cs typeface="Arimo"/>
              <a:sym typeface="Arimo"/>
            </a:endParaRPr>
          </a:p>
          <a:p>
            <a:pPr>
              <a:buClr>
                <a:srgbClr val="000000"/>
              </a:buClr>
            </a:pPr>
            <a:endParaRPr sz="2000" kern="0" dirty="0">
              <a:solidFill>
                <a:srgbClr val="FFFFFF"/>
              </a:solidFill>
              <a:latin typeface="Arimo"/>
              <a:ea typeface="Arimo"/>
              <a:cs typeface="Arimo"/>
              <a:sym typeface="Arimo"/>
            </a:endParaRPr>
          </a:p>
          <a:p>
            <a:pPr>
              <a:buClr>
                <a:srgbClr val="000000"/>
              </a:buClr>
            </a:pPr>
            <a:endParaRPr sz="2000" kern="0" dirty="0">
              <a:solidFill>
                <a:srgbClr val="FFFFFF"/>
              </a:solidFill>
              <a:latin typeface="Arimo"/>
              <a:ea typeface="Arimo"/>
              <a:cs typeface="Arimo"/>
              <a:sym typeface="Arimo"/>
            </a:endParaRPr>
          </a:p>
          <a:p>
            <a:pPr>
              <a:buClr>
                <a:srgbClr val="000000"/>
              </a:buClr>
            </a:pPr>
            <a:endParaRPr sz="2000" kern="0" dirty="0">
              <a:solidFill>
                <a:srgbClr val="FFFFFF"/>
              </a:solidFill>
              <a:latin typeface="Arimo"/>
              <a:ea typeface="Arimo"/>
              <a:cs typeface="Arimo"/>
              <a:sym typeface="Arimo"/>
            </a:endParaRPr>
          </a:p>
          <a:p>
            <a:pPr>
              <a:buClr>
                <a:srgbClr val="000000"/>
              </a:buClr>
            </a:pPr>
            <a:endParaRPr sz="2000" kern="0" dirty="0">
              <a:solidFill>
                <a:srgbClr val="FFFFFF"/>
              </a:solidFill>
              <a:latin typeface="Arimo"/>
              <a:ea typeface="Arimo"/>
              <a:cs typeface="Arimo"/>
              <a:sym typeface="Arimo"/>
            </a:endParaRPr>
          </a:p>
          <a:p>
            <a:pPr>
              <a:buClr>
                <a:srgbClr val="000000"/>
              </a:buClr>
            </a:pPr>
            <a:endParaRPr sz="2000" kern="0" dirty="0">
              <a:solidFill>
                <a:srgbClr val="FFFFFF"/>
              </a:solidFill>
              <a:latin typeface="Arimo"/>
              <a:ea typeface="Arimo"/>
              <a:cs typeface="Arimo"/>
              <a:sym typeface="Arimo"/>
            </a:endParaRPr>
          </a:p>
          <a:p>
            <a:pPr>
              <a:buClr>
                <a:srgbClr val="000000"/>
              </a:buClr>
            </a:pPr>
            <a:endParaRPr sz="2000" kern="0" dirty="0">
              <a:solidFill>
                <a:srgbClr val="FFFFFF"/>
              </a:solidFill>
              <a:latin typeface="Arimo"/>
              <a:ea typeface="Arimo"/>
              <a:cs typeface="Arimo"/>
              <a:sym typeface="Arimo"/>
            </a:endParaRPr>
          </a:p>
          <a:p>
            <a:pPr>
              <a:buClr>
                <a:srgbClr val="000000"/>
              </a:buClr>
            </a:pPr>
            <a:endParaRPr sz="2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1905739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65"/>
          <p:cNvSpPr/>
          <p:nvPr/>
        </p:nvSpPr>
        <p:spPr>
          <a:xfrm>
            <a:off x="1089891" y="1750292"/>
            <a:ext cx="9772073" cy="3478213"/>
          </a:xfrm>
          <a:prstGeom prst="rect">
            <a:avLst/>
          </a:prstGeom>
          <a:noFill/>
          <a:ln>
            <a:noFill/>
          </a:ln>
        </p:spPr>
        <p:txBody>
          <a:bodyPr spcFirstLastPara="1" wrap="square" lIns="91425" tIns="45700" rIns="91425" bIns="45700" anchor="t" anchorCtr="0">
            <a:noAutofit/>
          </a:bodyPr>
          <a:lstStyle/>
          <a:p>
            <a:pPr>
              <a:buClr>
                <a:srgbClr val="000000"/>
              </a:buClr>
            </a:pPr>
            <a:r>
              <a:rPr lang="it-IT" sz="2000" kern="0" dirty="0">
                <a:solidFill>
                  <a:srgbClr val="FFFFFF"/>
                </a:solidFill>
                <a:latin typeface="Arimo"/>
                <a:ea typeface="Arimo"/>
                <a:cs typeface="Arimo"/>
                <a:sym typeface="Arimo"/>
              </a:rPr>
              <a:t>         </a:t>
            </a:r>
            <a:r>
              <a:rPr lang="it-IT" sz="2000" b="1" kern="0" dirty="0">
                <a:solidFill>
                  <a:srgbClr val="FF0000"/>
                </a:solidFill>
                <a:latin typeface="Arimo"/>
                <a:ea typeface="Arimo"/>
                <a:cs typeface="Arimo"/>
                <a:sym typeface="Arimo"/>
              </a:rPr>
              <a:t>DOMANDIAMOCI:</a:t>
            </a:r>
            <a:endParaRPr sz="2000" b="1" kern="0" dirty="0">
              <a:solidFill>
                <a:srgbClr val="FF0000"/>
              </a:solidFill>
              <a:latin typeface="Arimo"/>
              <a:ea typeface="Arimo"/>
              <a:cs typeface="Arimo"/>
              <a:sym typeface="Arimo"/>
            </a:endParaRPr>
          </a:p>
          <a:p>
            <a:pPr>
              <a:buClr>
                <a:srgbClr val="000000"/>
              </a:buClr>
            </a:pPr>
            <a:endParaRPr sz="2000" kern="0" dirty="0">
              <a:solidFill>
                <a:srgbClr val="FFFFFF"/>
              </a:solidFill>
              <a:latin typeface="Arimo"/>
              <a:ea typeface="Arimo"/>
              <a:cs typeface="Arimo"/>
              <a:sym typeface="Arimo"/>
            </a:endParaRPr>
          </a:p>
          <a:p>
            <a:pPr>
              <a:buClr>
                <a:srgbClr val="000000"/>
              </a:buClr>
            </a:pPr>
            <a:r>
              <a:rPr lang="it-IT" sz="2000" kern="0" dirty="0">
                <a:solidFill>
                  <a:srgbClr val="FFFFFF"/>
                </a:solidFill>
                <a:latin typeface="Arimo"/>
                <a:ea typeface="Arimo"/>
                <a:cs typeface="Arimo"/>
                <a:sym typeface="Arimo"/>
              </a:rPr>
              <a:t>        Ci sono disomogeneità nel modo di attuare il processo?</a:t>
            </a:r>
            <a:endParaRPr sz="2000" kern="0" dirty="0">
              <a:solidFill>
                <a:srgbClr val="FFFFFF"/>
              </a:solidFill>
              <a:latin typeface="Arimo"/>
              <a:ea typeface="Arimo"/>
              <a:cs typeface="Arimo"/>
              <a:sym typeface="Arimo"/>
            </a:endParaRPr>
          </a:p>
          <a:p>
            <a:pPr>
              <a:buClr>
                <a:srgbClr val="000000"/>
              </a:buClr>
            </a:pPr>
            <a:endParaRPr sz="2000" kern="0" dirty="0">
              <a:solidFill>
                <a:srgbClr val="FFFFFF"/>
              </a:solidFill>
              <a:latin typeface="Arimo"/>
              <a:ea typeface="Arimo"/>
              <a:cs typeface="Arimo"/>
              <a:sym typeface="Arimo"/>
            </a:endParaRPr>
          </a:p>
          <a:p>
            <a:pPr marL="742950" lvl="1" indent="-285750" algn="just">
              <a:buClr>
                <a:srgbClr val="000000"/>
              </a:buClr>
            </a:pPr>
            <a:r>
              <a:rPr lang="it-IT" sz="2000" kern="0" dirty="0">
                <a:solidFill>
                  <a:srgbClr val="FFFFFF"/>
                </a:solidFill>
                <a:latin typeface="Arimo"/>
                <a:ea typeface="Arimo"/>
                <a:cs typeface="Arimo"/>
                <a:sym typeface="Arimo"/>
              </a:rPr>
              <a:t> Si possono ridurre i tempi? </a:t>
            </a:r>
            <a:endParaRPr sz="1400" kern="0" dirty="0">
              <a:solidFill>
                <a:srgbClr val="000000"/>
              </a:solidFill>
              <a:latin typeface="Arial"/>
              <a:cs typeface="Arial"/>
              <a:sym typeface="Arial"/>
            </a:endParaRPr>
          </a:p>
          <a:p>
            <a:pPr marL="742950" lvl="1" indent="-285750" algn="just">
              <a:buClr>
                <a:srgbClr val="000000"/>
              </a:buClr>
            </a:pPr>
            <a:endParaRPr sz="2000" kern="0" dirty="0">
              <a:solidFill>
                <a:srgbClr val="FFFFFF"/>
              </a:solidFill>
              <a:latin typeface="Arimo"/>
              <a:ea typeface="Arimo"/>
              <a:cs typeface="Arimo"/>
              <a:sym typeface="Arimo"/>
            </a:endParaRPr>
          </a:p>
          <a:p>
            <a:pPr marL="742950" lvl="1" indent="-285750" algn="just">
              <a:buClr>
                <a:srgbClr val="000000"/>
              </a:buClr>
            </a:pPr>
            <a:r>
              <a:rPr lang="it-IT" sz="2000" kern="0" dirty="0">
                <a:solidFill>
                  <a:srgbClr val="FFFFFF"/>
                </a:solidFill>
                <a:latin typeface="Arimo"/>
                <a:ea typeface="Arimo"/>
                <a:cs typeface="Arimo"/>
                <a:sym typeface="Arimo"/>
              </a:rPr>
              <a:t>Sono disponibili informazioni su quello che fanno le migliori organizzazioni simili? </a:t>
            </a:r>
            <a:endParaRPr sz="1400" kern="0" dirty="0">
              <a:solidFill>
                <a:srgbClr val="000000"/>
              </a:solidFill>
              <a:latin typeface="Arial"/>
              <a:cs typeface="Arial"/>
              <a:sym typeface="Arial"/>
            </a:endParaRPr>
          </a:p>
          <a:p>
            <a:pPr marL="742950" lvl="1" indent="-285750" algn="just">
              <a:buClr>
                <a:srgbClr val="000000"/>
              </a:buClr>
            </a:pPr>
            <a:endParaRPr sz="2000" kern="0" dirty="0">
              <a:solidFill>
                <a:srgbClr val="FFFFFF"/>
              </a:solidFill>
              <a:latin typeface="Arimo"/>
              <a:ea typeface="Arimo"/>
              <a:cs typeface="Arimo"/>
              <a:sym typeface="Arimo"/>
            </a:endParaRPr>
          </a:p>
          <a:p>
            <a:pPr marL="742950" lvl="1" indent="-285750" algn="just">
              <a:buClr>
                <a:srgbClr val="000000"/>
              </a:buClr>
            </a:pPr>
            <a:r>
              <a:rPr lang="it-IT" sz="2000" kern="0" dirty="0">
                <a:solidFill>
                  <a:srgbClr val="FFFFFF"/>
                </a:solidFill>
                <a:latin typeface="Arimo"/>
                <a:ea typeface="Arimo"/>
                <a:cs typeface="Arimo"/>
                <a:sym typeface="Arimo"/>
              </a:rPr>
              <a:t>Se sì, vale la pena di imitarle? </a:t>
            </a:r>
            <a:endParaRPr sz="1400" kern="0" dirty="0">
              <a:solidFill>
                <a:srgbClr val="000000"/>
              </a:solidFill>
              <a:latin typeface="Arial"/>
              <a:cs typeface="Arial"/>
              <a:sym typeface="Arial"/>
            </a:endParaRPr>
          </a:p>
          <a:p>
            <a:pPr marL="1143000" lvl="2" indent="-228600">
              <a:buClr>
                <a:srgbClr val="000000"/>
              </a:buClr>
            </a:pPr>
            <a:endParaRPr sz="2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2132341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Google Shape;452;p66"/>
          <p:cNvSpPr/>
          <p:nvPr/>
        </p:nvSpPr>
        <p:spPr>
          <a:xfrm>
            <a:off x="1524000" y="1066801"/>
            <a:ext cx="9144000" cy="4968875"/>
          </a:xfrm>
          <a:prstGeom prst="rect">
            <a:avLst/>
          </a:prstGeom>
          <a:noFill/>
          <a:ln>
            <a:noFill/>
          </a:ln>
        </p:spPr>
        <p:txBody>
          <a:bodyPr spcFirstLastPara="1" wrap="square" lIns="91425" tIns="45700" rIns="91425" bIns="45700" anchor="t" anchorCtr="0">
            <a:noAutofit/>
          </a:bodyPr>
          <a:lstStyle/>
          <a:p>
            <a:pPr marL="1143000" lvl="2" indent="-228600" algn="just">
              <a:buClr>
                <a:srgbClr val="000000"/>
              </a:buClr>
            </a:pPr>
            <a:endParaRPr sz="2000" kern="0" dirty="0">
              <a:solidFill>
                <a:srgbClr val="FFFFFF"/>
              </a:solidFill>
              <a:latin typeface="Arimo"/>
              <a:ea typeface="Arimo"/>
              <a:cs typeface="Arimo"/>
              <a:sym typeface="Arimo"/>
            </a:endParaRPr>
          </a:p>
          <a:p>
            <a:pPr marL="1143000" lvl="2" indent="-228600" algn="just">
              <a:buClr>
                <a:srgbClr val="000000"/>
              </a:buClr>
            </a:pPr>
            <a:r>
              <a:rPr lang="it-IT" sz="2000" b="1" kern="0" dirty="0">
                <a:solidFill>
                  <a:srgbClr val="FF0000"/>
                </a:solidFill>
                <a:latin typeface="Arimo"/>
                <a:ea typeface="Arimo"/>
                <a:cs typeface="Arimo"/>
                <a:sym typeface="Arimo"/>
              </a:rPr>
              <a:t>In economia aziendale si dice che un’attività aggiunge valore se: </a:t>
            </a:r>
            <a:endParaRPr sz="1400" b="1" kern="0" dirty="0">
              <a:solidFill>
                <a:srgbClr val="FF0000"/>
              </a:solidFill>
              <a:latin typeface="Arial"/>
              <a:cs typeface="Arial"/>
              <a:sym typeface="Arial"/>
            </a:endParaRPr>
          </a:p>
          <a:p>
            <a:pPr marL="1143000" lvl="2" indent="-228600" algn="just">
              <a:buClr>
                <a:srgbClr val="000000"/>
              </a:buClr>
            </a:pPr>
            <a:endParaRPr sz="2000" kern="0" dirty="0">
              <a:solidFill>
                <a:srgbClr val="FFFFFF"/>
              </a:solidFill>
              <a:latin typeface="Arimo"/>
              <a:ea typeface="Arimo"/>
              <a:cs typeface="Arimo"/>
              <a:sym typeface="Arimo"/>
            </a:endParaRPr>
          </a:p>
          <a:p>
            <a:pPr indent="-127000" algn="just">
              <a:buClr>
                <a:srgbClr val="FFFFFF"/>
              </a:buClr>
              <a:buSzPts val="2000"/>
              <a:buFont typeface="Arimo"/>
              <a:buChar char="-"/>
            </a:pPr>
            <a:r>
              <a:rPr lang="it-IT" sz="2000" kern="0" dirty="0">
                <a:solidFill>
                  <a:srgbClr val="FFFFFF"/>
                </a:solidFill>
                <a:latin typeface="Arimo"/>
                <a:ea typeface="Arimo"/>
                <a:cs typeface="Arimo"/>
                <a:sym typeface="Arimo"/>
              </a:rPr>
              <a:t> è conforme alle aspettative o alle richieste dell’utente; </a:t>
            </a:r>
            <a:endParaRPr sz="1400" kern="0" dirty="0">
              <a:solidFill>
                <a:srgbClr val="000000"/>
              </a:solidFill>
              <a:latin typeface="Arial"/>
              <a:cs typeface="Arial"/>
              <a:sym typeface="Arial"/>
            </a:endParaRPr>
          </a:p>
          <a:p>
            <a:pPr algn="just">
              <a:buClr>
                <a:srgbClr val="FFFFFF"/>
              </a:buClr>
              <a:buSzPts val="2000"/>
            </a:pPr>
            <a:endParaRPr sz="2000" kern="0" dirty="0">
              <a:solidFill>
                <a:srgbClr val="FFFFFF"/>
              </a:solidFill>
              <a:latin typeface="Arimo"/>
              <a:ea typeface="Arimo"/>
              <a:cs typeface="Arimo"/>
              <a:sym typeface="Arimo"/>
            </a:endParaRPr>
          </a:p>
          <a:p>
            <a:pPr algn="just">
              <a:buClr>
                <a:srgbClr val="000000"/>
              </a:buClr>
            </a:pPr>
            <a:r>
              <a:rPr lang="it-IT" sz="2000" kern="0" dirty="0">
                <a:solidFill>
                  <a:srgbClr val="FFFFFF"/>
                </a:solidFill>
                <a:latin typeface="Arimo"/>
                <a:ea typeface="Arimo"/>
                <a:cs typeface="Arimo"/>
                <a:sym typeface="Arimo"/>
              </a:rPr>
              <a:t>- non è ridondante o superflua, ad esempio non è effettuata per riempire in qualche modo le attese tra le prestazioni necessarie; </a:t>
            </a:r>
            <a:endParaRPr sz="1400" kern="0" dirty="0">
              <a:solidFill>
                <a:srgbClr val="000000"/>
              </a:solidFill>
              <a:latin typeface="Arial"/>
              <a:cs typeface="Arial"/>
              <a:sym typeface="Arial"/>
            </a:endParaRPr>
          </a:p>
          <a:p>
            <a:pPr algn="just">
              <a:buClr>
                <a:srgbClr val="000000"/>
              </a:buClr>
            </a:pPr>
            <a:endParaRPr sz="2000" kern="0" dirty="0">
              <a:solidFill>
                <a:srgbClr val="FFFFFF"/>
              </a:solidFill>
              <a:latin typeface="Arimo"/>
              <a:ea typeface="Arimo"/>
              <a:cs typeface="Arimo"/>
              <a:sym typeface="Arimo"/>
            </a:endParaRPr>
          </a:p>
          <a:p>
            <a:pPr indent="-127000" algn="just">
              <a:buClr>
                <a:srgbClr val="FFFFFF"/>
              </a:buClr>
              <a:buSzPts val="2000"/>
              <a:buFont typeface="Arimo"/>
              <a:buChar char="-"/>
            </a:pPr>
            <a:r>
              <a:rPr lang="it-IT" sz="2000" kern="0" dirty="0">
                <a:solidFill>
                  <a:srgbClr val="FFFFFF"/>
                </a:solidFill>
                <a:latin typeface="Arimo"/>
                <a:ea typeface="Arimo"/>
                <a:cs typeface="Arimo"/>
                <a:sym typeface="Arimo"/>
              </a:rPr>
              <a:t> non è duplicata; tenere conto che le duplicazioni sono frequentemente dovute a difetti nella trasmissione delle informazioni; </a:t>
            </a:r>
            <a:endParaRPr sz="1400" kern="0" dirty="0">
              <a:solidFill>
                <a:srgbClr val="000000"/>
              </a:solidFill>
              <a:latin typeface="Arial"/>
              <a:cs typeface="Arial"/>
              <a:sym typeface="Arial"/>
            </a:endParaRPr>
          </a:p>
          <a:p>
            <a:pPr algn="just">
              <a:buClr>
                <a:srgbClr val="FFFFFF"/>
              </a:buClr>
              <a:buSzPts val="2000"/>
            </a:pPr>
            <a:endParaRPr sz="2000" kern="0" dirty="0">
              <a:solidFill>
                <a:srgbClr val="FFFFFF"/>
              </a:solidFill>
              <a:latin typeface="Arimo"/>
              <a:ea typeface="Arimo"/>
              <a:cs typeface="Arimo"/>
              <a:sym typeface="Arimo"/>
            </a:endParaRPr>
          </a:p>
          <a:p>
            <a:pPr indent="-127000" algn="just">
              <a:buClr>
                <a:srgbClr val="FFFFFF"/>
              </a:buClr>
              <a:buSzPts val="2000"/>
              <a:buFont typeface="Arimo"/>
              <a:buChar char="-"/>
            </a:pPr>
            <a:r>
              <a:rPr lang="it-IT" sz="2000" kern="0" dirty="0">
                <a:solidFill>
                  <a:srgbClr val="FFFFFF"/>
                </a:solidFill>
                <a:latin typeface="Arimo"/>
                <a:ea typeface="Arimo"/>
                <a:cs typeface="Arimo"/>
                <a:sym typeface="Arimo"/>
              </a:rPr>
              <a:t> non è eliminabile mediante l’utilizzo di nuove tecnologie; </a:t>
            </a:r>
            <a:endParaRPr sz="1400" kern="0" dirty="0">
              <a:solidFill>
                <a:srgbClr val="000000"/>
              </a:solidFill>
              <a:latin typeface="Arial"/>
              <a:cs typeface="Arial"/>
              <a:sym typeface="Arial"/>
            </a:endParaRPr>
          </a:p>
          <a:p>
            <a:pPr algn="just">
              <a:buClr>
                <a:srgbClr val="000000"/>
              </a:buClr>
            </a:pPr>
            <a:endParaRPr sz="2000" kern="0" dirty="0">
              <a:solidFill>
                <a:srgbClr val="FFFFFF"/>
              </a:solidFill>
              <a:latin typeface="Arimo"/>
              <a:ea typeface="Arimo"/>
              <a:cs typeface="Arimo"/>
              <a:sym typeface="Arimo"/>
            </a:endParaRPr>
          </a:p>
          <a:p>
            <a:pPr indent="-127000" algn="just">
              <a:buClr>
                <a:srgbClr val="FFFFFF"/>
              </a:buClr>
              <a:buSzPts val="2000"/>
              <a:buFont typeface="Arimo"/>
              <a:buChar char="-"/>
            </a:pPr>
            <a:r>
              <a:rPr lang="it-IT" sz="2000" kern="0" dirty="0">
                <a:solidFill>
                  <a:srgbClr val="FFFFFF"/>
                </a:solidFill>
                <a:latin typeface="Arimo"/>
                <a:ea typeface="Arimo"/>
                <a:cs typeface="Arimo"/>
                <a:sym typeface="Arimo"/>
              </a:rPr>
              <a:t> è economica, nel senso che il costo non dovrebbe superare il valore prodotto. </a:t>
            </a:r>
            <a:endParaRPr sz="1400" kern="0" dirty="0">
              <a:solidFill>
                <a:srgbClr val="000000"/>
              </a:solidFill>
              <a:latin typeface="Arial"/>
              <a:cs typeface="Arial"/>
              <a:sym typeface="Arial"/>
            </a:endParaRPr>
          </a:p>
          <a:p>
            <a:pPr>
              <a:buClr>
                <a:srgbClr val="000000"/>
              </a:buClr>
            </a:pPr>
            <a:endParaRPr sz="2000" kern="0" dirty="0">
              <a:solidFill>
                <a:srgbClr val="FFFFFF"/>
              </a:solidFill>
              <a:latin typeface="Arimo"/>
              <a:ea typeface="Arimo"/>
              <a:cs typeface="Arimo"/>
              <a:sym typeface="Arimo"/>
            </a:endParaRPr>
          </a:p>
          <a:p>
            <a:pPr marL="1143000" lvl="2" indent="-228600">
              <a:buClr>
                <a:srgbClr val="000000"/>
              </a:buClr>
            </a:pPr>
            <a:endParaRPr sz="2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2601461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67"/>
          <p:cNvSpPr/>
          <p:nvPr/>
        </p:nvSpPr>
        <p:spPr>
          <a:xfrm>
            <a:off x="1246909" y="1334654"/>
            <a:ext cx="9144000" cy="4554538"/>
          </a:xfrm>
          <a:prstGeom prst="rect">
            <a:avLst/>
          </a:prstGeom>
          <a:noFill/>
          <a:ln>
            <a:noFill/>
          </a:ln>
        </p:spPr>
        <p:txBody>
          <a:bodyPr spcFirstLastPara="1" wrap="square" lIns="91425" tIns="45700" rIns="91425" bIns="45700" anchor="t" anchorCtr="0">
            <a:noAutofit/>
          </a:bodyPr>
          <a:lstStyle/>
          <a:p>
            <a:pPr marL="742950" lvl="1" indent="-285750" algn="just">
              <a:buClr>
                <a:srgbClr val="000000"/>
              </a:buClr>
            </a:pPr>
            <a:endParaRPr sz="2000" kern="0" dirty="0">
              <a:solidFill>
                <a:srgbClr val="FFFFFF"/>
              </a:solidFill>
              <a:latin typeface="Arimo"/>
              <a:ea typeface="Arimo"/>
              <a:cs typeface="Arimo"/>
              <a:sym typeface="Arimo"/>
            </a:endParaRPr>
          </a:p>
          <a:p>
            <a:pPr marL="742950" lvl="1" indent="-285750" algn="just">
              <a:buClr>
                <a:srgbClr val="000000"/>
              </a:buClr>
            </a:pPr>
            <a:endParaRPr sz="2000" kern="0" dirty="0">
              <a:solidFill>
                <a:srgbClr val="FFFFFF"/>
              </a:solidFill>
              <a:latin typeface="Arimo"/>
              <a:ea typeface="Arimo"/>
              <a:cs typeface="Arimo"/>
              <a:sym typeface="Arimo"/>
            </a:endParaRPr>
          </a:p>
          <a:p>
            <a:pPr marL="742950" lvl="1" indent="-285750" algn="just">
              <a:buClr>
                <a:srgbClr val="000000"/>
              </a:buClr>
            </a:pPr>
            <a:r>
              <a:rPr lang="it-IT" sz="2000" kern="0" dirty="0">
                <a:solidFill>
                  <a:srgbClr val="FFFFFF"/>
                </a:solidFill>
                <a:latin typeface="Arimo"/>
                <a:ea typeface="Arimo"/>
                <a:cs typeface="Arimo"/>
                <a:sym typeface="Arimo"/>
              </a:rPr>
              <a:t>Per individuare le attività poco utili o le cosiddette criticità, si può concentrare l’attenzione su: </a:t>
            </a:r>
            <a:endParaRPr sz="1400" kern="0" dirty="0">
              <a:solidFill>
                <a:srgbClr val="000000"/>
              </a:solidFill>
              <a:latin typeface="Arial"/>
              <a:cs typeface="Arial"/>
              <a:sym typeface="Arial"/>
            </a:endParaRPr>
          </a:p>
          <a:p>
            <a:pPr marL="742950" lvl="1" indent="-285750" algn="just">
              <a:buClr>
                <a:srgbClr val="000000"/>
              </a:buClr>
            </a:pPr>
            <a:endParaRPr sz="2000" kern="0" dirty="0">
              <a:solidFill>
                <a:srgbClr val="FFFFFF"/>
              </a:solidFill>
              <a:latin typeface="Arimo"/>
              <a:ea typeface="Arimo"/>
              <a:cs typeface="Arimo"/>
              <a:sym typeface="Arimo"/>
            </a:endParaRPr>
          </a:p>
          <a:p>
            <a:pPr marL="742950" lvl="1" indent="-285750" algn="just">
              <a:buClr>
                <a:srgbClr val="FFFFFF"/>
              </a:buClr>
              <a:buSzPts val="2000"/>
              <a:buFont typeface="Arimo"/>
              <a:buChar char="-"/>
            </a:pPr>
            <a:r>
              <a:rPr lang="it-IT" sz="2000" kern="0" dirty="0">
                <a:solidFill>
                  <a:srgbClr val="FFFFFF"/>
                </a:solidFill>
                <a:latin typeface="Arimo"/>
                <a:ea typeface="Arimo"/>
                <a:cs typeface="Arimo"/>
                <a:sym typeface="Arimo"/>
              </a:rPr>
              <a:t>eventuali arretrati sistematici di lavoro eliminabili, gli arretrati sistematici comportano non solo ritardi, ma anche compiti inutili, ad esempio per redigere elenchi o rispondere alle sollecitazioni o stabilire le priorità; </a:t>
            </a:r>
            <a:endParaRPr sz="1400" kern="0" dirty="0">
              <a:solidFill>
                <a:srgbClr val="000000"/>
              </a:solidFill>
              <a:latin typeface="Arial"/>
              <a:cs typeface="Arial"/>
              <a:sym typeface="Arial"/>
            </a:endParaRPr>
          </a:p>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285750" algn="just">
              <a:buClr>
                <a:srgbClr val="000000"/>
              </a:buClr>
            </a:pPr>
            <a:endParaRPr sz="1000" kern="0" dirty="0">
              <a:solidFill>
                <a:srgbClr val="FFFFFF"/>
              </a:solidFill>
              <a:latin typeface="Arimo"/>
              <a:ea typeface="Arimo"/>
              <a:cs typeface="Arimo"/>
              <a:sym typeface="Arimo"/>
            </a:endParaRPr>
          </a:p>
          <a:p>
            <a:pPr marL="742950" lvl="1" indent="-285750" algn="just">
              <a:buClr>
                <a:srgbClr val="000000"/>
              </a:buClr>
            </a:pPr>
            <a:endParaRPr sz="1000" kern="0" dirty="0">
              <a:solidFill>
                <a:srgbClr val="FFFFFF"/>
              </a:solidFill>
              <a:latin typeface="Arimo"/>
              <a:ea typeface="Arimo"/>
              <a:cs typeface="Arimo"/>
              <a:sym typeface="Arimo"/>
            </a:endParaRPr>
          </a:p>
          <a:p>
            <a:pPr marL="742950" lvl="1" indent="-285750" algn="just">
              <a:buClr>
                <a:srgbClr val="FFFFFF"/>
              </a:buClr>
              <a:buSzPts val="2000"/>
              <a:buFont typeface="Arimo"/>
              <a:buChar char="-"/>
            </a:pPr>
            <a:r>
              <a:rPr lang="it-IT" sz="2000" kern="0" dirty="0">
                <a:solidFill>
                  <a:srgbClr val="FFFFFF"/>
                </a:solidFill>
                <a:latin typeface="Arimo"/>
                <a:ea typeface="Arimo"/>
                <a:cs typeface="Arimo"/>
                <a:sym typeface="Arimo"/>
              </a:rPr>
              <a:t>controlli o compiti aggiuntivi introdotti da molto tempo per ridurre rischi di</a:t>
            </a:r>
            <a:endParaRPr sz="1400" kern="0" dirty="0">
              <a:solidFill>
                <a:srgbClr val="000000"/>
              </a:solidFill>
              <a:latin typeface="Arial"/>
              <a:cs typeface="Arial"/>
              <a:sym typeface="Arial"/>
            </a:endParaRPr>
          </a:p>
          <a:p>
            <a:pPr marL="742950" lvl="1" indent="-285750" algn="just">
              <a:buClr>
                <a:srgbClr val="000000"/>
              </a:buClr>
            </a:pPr>
            <a:r>
              <a:rPr lang="it-IT" sz="2000" kern="0" dirty="0">
                <a:solidFill>
                  <a:srgbClr val="FFFFFF"/>
                </a:solidFill>
                <a:latin typeface="Arimo"/>
                <a:ea typeface="Arimo"/>
                <a:cs typeface="Arimo"/>
                <a:sym typeface="Arimo"/>
              </a:rPr>
              <a:t>	errore forse non più presenti; </a:t>
            </a:r>
            <a:endParaRPr sz="1400" kern="0" dirty="0">
              <a:solidFill>
                <a:srgbClr val="000000"/>
              </a:solidFill>
              <a:latin typeface="Arial"/>
              <a:cs typeface="Arial"/>
              <a:sym typeface="Arial"/>
            </a:endParaRPr>
          </a:p>
          <a:p>
            <a:pPr marL="742950" lvl="1" indent="-285750" algn="just">
              <a:buClr>
                <a:srgbClr val="000000"/>
              </a:buClr>
            </a:pPr>
            <a:endParaRPr sz="2000" kern="0" dirty="0">
              <a:solidFill>
                <a:srgbClr val="FFFFFF"/>
              </a:solidFill>
              <a:latin typeface="Arimo"/>
              <a:ea typeface="Arimo"/>
              <a:cs typeface="Arimo"/>
              <a:sym typeface="Arimo"/>
            </a:endParaRPr>
          </a:p>
          <a:p>
            <a:pPr marL="742950" lvl="1" indent="-222250" algn="just">
              <a:buClr>
                <a:srgbClr val="FFFFFF"/>
              </a:buClr>
              <a:buSzPts val="1000"/>
            </a:pPr>
            <a:endParaRPr sz="1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4204033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68"/>
          <p:cNvSpPr/>
          <p:nvPr/>
        </p:nvSpPr>
        <p:spPr>
          <a:xfrm>
            <a:off x="1311564" y="521855"/>
            <a:ext cx="9144000" cy="4554538"/>
          </a:xfrm>
          <a:prstGeom prst="rect">
            <a:avLst/>
          </a:prstGeom>
          <a:noFill/>
          <a:ln>
            <a:noFill/>
          </a:ln>
        </p:spPr>
        <p:txBody>
          <a:bodyPr spcFirstLastPara="1" wrap="square" lIns="91425" tIns="45700" rIns="91425" bIns="45700" anchor="t" anchorCtr="0">
            <a:noAutofit/>
          </a:bodyPr>
          <a:lstStyle/>
          <a:p>
            <a:pPr marL="742950" lvl="1" indent="-222250" algn="just">
              <a:buClr>
                <a:srgbClr val="FFFFFF"/>
              </a:buClr>
              <a:buSzPts val="1000"/>
            </a:pPr>
            <a:endParaRPr sz="1000" kern="0" dirty="0">
              <a:solidFill>
                <a:srgbClr val="FFFFFF"/>
              </a:solidFill>
              <a:latin typeface="Arimo"/>
              <a:ea typeface="Arimo"/>
              <a:cs typeface="Arimo"/>
              <a:sym typeface="Arimo"/>
            </a:endParaRPr>
          </a:p>
          <a:p>
            <a:pPr marL="742950" lvl="1" indent="-222250" algn="just">
              <a:buClr>
                <a:srgbClr val="FFFFFF"/>
              </a:buClr>
              <a:buSzPts val="1000"/>
            </a:pPr>
            <a:endParaRPr sz="1000" kern="0" dirty="0">
              <a:solidFill>
                <a:srgbClr val="FFFFFF"/>
              </a:solidFill>
              <a:latin typeface="Arimo"/>
              <a:ea typeface="Arimo"/>
              <a:cs typeface="Arimo"/>
              <a:sym typeface="Arimo"/>
            </a:endParaRPr>
          </a:p>
          <a:p>
            <a:pPr marL="742950" lvl="1" indent="-222250" algn="just">
              <a:buClr>
                <a:srgbClr val="FFFFFF"/>
              </a:buClr>
              <a:buSzPts val="1000"/>
            </a:pPr>
            <a:endParaRPr sz="1000" kern="0" dirty="0">
              <a:solidFill>
                <a:srgbClr val="FFFFFF"/>
              </a:solidFill>
              <a:latin typeface="Arimo"/>
              <a:ea typeface="Arimo"/>
              <a:cs typeface="Arimo"/>
              <a:sym typeface="Arimo"/>
            </a:endParaRPr>
          </a:p>
          <a:p>
            <a:pPr marL="742950" lvl="1" indent="-222250" algn="just">
              <a:buClr>
                <a:srgbClr val="FFFFFF"/>
              </a:buClr>
              <a:buSzPts val="1000"/>
            </a:pPr>
            <a:endParaRPr sz="1000" kern="0" dirty="0">
              <a:solidFill>
                <a:srgbClr val="FFFFFF"/>
              </a:solidFill>
              <a:latin typeface="Arimo"/>
              <a:ea typeface="Arimo"/>
              <a:cs typeface="Arimo"/>
              <a:sym typeface="Arimo"/>
            </a:endParaRPr>
          </a:p>
          <a:p>
            <a:pPr marL="742950" lvl="1" indent="-222250" algn="just">
              <a:buClr>
                <a:srgbClr val="FFFFFF"/>
              </a:buClr>
              <a:buSzPts val="1000"/>
            </a:pPr>
            <a:endParaRPr sz="1000" kern="0" dirty="0">
              <a:solidFill>
                <a:srgbClr val="FFFFFF"/>
              </a:solidFill>
              <a:latin typeface="Arimo"/>
              <a:ea typeface="Arimo"/>
              <a:cs typeface="Arimo"/>
              <a:sym typeface="Arimo"/>
            </a:endParaRPr>
          </a:p>
          <a:p>
            <a:pPr marL="742950" lvl="1" indent="-222250" algn="just">
              <a:buClr>
                <a:srgbClr val="FFFFFF"/>
              </a:buClr>
              <a:buSzPts val="1000"/>
            </a:pPr>
            <a:endParaRPr sz="1000" kern="0" dirty="0">
              <a:solidFill>
                <a:srgbClr val="FFFFFF"/>
              </a:solidFill>
              <a:latin typeface="Arimo"/>
              <a:ea typeface="Arimo"/>
              <a:cs typeface="Arimo"/>
              <a:sym typeface="Arimo"/>
            </a:endParaRPr>
          </a:p>
          <a:p>
            <a:pPr marL="742950" lvl="1" indent="-222250" algn="just">
              <a:buClr>
                <a:srgbClr val="FFFFFF"/>
              </a:buClr>
              <a:buSzPts val="1000"/>
            </a:pPr>
            <a:endParaRPr sz="1000" kern="0" dirty="0">
              <a:solidFill>
                <a:srgbClr val="FFFFFF"/>
              </a:solidFill>
              <a:latin typeface="Arimo"/>
              <a:ea typeface="Arimo"/>
              <a:cs typeface="Arimo"/>
              <a:sym typeface="Arimo"/>
            </a:endParaRPr>
          </a:p>
          <a:p>
            <a:pPr marL="742950" lvl="1" indent="-285750" algn="just">
              <a:buClr>
                <a:srgbClr val="FFFFFF"/>
              </a:buClr>
              <a:buSzPts val="2000"/>
              <a:buFont typeface="Arimo"/>
              <a:buChar char="-"/>
            </a:pPr>
            <a:r>
              <a:rPr lang="it-IT" sz="2000" kern="0" dirty="0">
                <a:solidFill>
                  <a:srgbClr val="FFFFFF"/>
                </a:solidFill>
                <a:latin typeface="Arimo"/>
                <a:ea typeface="Arimo"/>
                <a:cs typeface="Arimo"/>
                <a:sym typeface="Arimo"/>
              </a:rPr>
              <a:t>passaggi di consegne; </a:t>
            </a:r>
            <a:endParaRPr sz="1400" kern="0" dirty="0">
              <a:solidFill>
                <a:srgbClr val="000000"/>
              </a:solidFill>
              <a:latin typeface="Arial"/>
              <a:cs typeface="Arial"/>
              <a:sym typeface="Arial"/>
            </a:endParaRPr>
          </a:p>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222250" algn="just">
              <a:buClr>
                <a:srgbClr val="FFFFFF"/>
              </a:buClr>
              <a:buSzPts val="1000"/>
            </a:pPr>
            <a:endParaRPr sz="1000" kern="0" dirty="0">
              <a:solidFill>
                <a:srgbClr val="FFFFFF"/>
              </a:solidFill>
              <a:latin typeface="Arimo"/>
              <a:ea typeface="Arimo"/>
              <a:cs typeface="Arimo"/>
              <a:sym typeface="Arimo"/>
            </a:endParaRPr>
          </a:p>
          <a:p>
            <a:pPr marL="742950" lvl="1" indent="-285750" algn="just">
              <a:buClr>
                <a:srgbClr val="FFFFFF"/>
              </a:buClr>
              <a:buSzPts val="2000"/>
              <a:buFont typeface="Arimo"/>
              <a:buChar char="-"/>
            </a:pPr>
            <a:r>
              <a:rPr lang="it-IT" sz="2000" kern="0" dirty="0">
                <a:solidFill>
                  <a:srgbClr val="FFFFFF"/>
                </a:solidFill>
                <a:latin typeface="Arimo"/>
                <a:ea typeface="Arimo"/>
                <a:cs typeface="Arimo"/>
                <a:sym typeface="Arimo"/>
              </a:rPr>
              <a:t>spostamenti di persone e materiali;  </a:t>
            </a:r>
            <a:endParaRPr sz="1400" kern="0" dirty="0">
              <a:solidFill>
                <a:srgbClr val="000000"/>
              </a:solidFill>
              <a:latin typeface="Arial"/>
              <a:cs typeface="Arial"/>
              <a:sym typeface="Arial"/>
            </a:endParaRPr>
          </a:p>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222250" algn="just">
              <a:buClr>
                <a:srgbClr val="FFFFFF"/>
              </a:buClr>
              <a:buSzPts val="1000"/>
            </a:pPr>
            <a:endParaRPr sz="1000" kern="0" dirty="0">
              <a:solidFill>
                <a:srgbClr val="FFFFFF"/>
              </a:solidFill>
              <a:latin typeface="Arimo"/>
              <a:ea typeface="Arimo"/>
              <a:cs typeface="Arimo"/>
              <a:sym typeface="Arimo"/>
            </a:endParaRPr>
          </a:p>
          <a:p>
            <a:pPr marL="742950" lvl="1" indent="-285750" algn="just">
              <a:buClr>
                <a:srgbClr val="FFFFFF"/>
              </a:buClr>
              <a:buSzPts val="2000"/>
              <a:buFont typeface="Arimo"/>
              <a:buChar char="-"/>
            </a:pPr>
            <a:r>
              <a:rPr lang="it-IT" sz="2000" kern="0" dirty="0">
                <a:solidFill>
                  <a:srgbClr val="FFFFFF"/>
                </a:solidFill>
                <a:latin typeface="Arimo"/>
                <a:ea typeface="Arimo"/>
                <a:cs typeface="Arimo"/>
                <a:sym typeface="Arimo"/>
              </a:rPr>
              <a:t>misure prese per far fronte ad eventuali picchi di lavoro o a eventi rari</a:t>
            </a:r>
            <a:endParaRPr sz="1400" kern="0" dirty="0">
              <a:solidFill>
                <a:srgbClr val="000000"/>
              </a:solidFill>
              <a:latin typeface="Arial"/>
              <a:cs typeface="Arial"/>
              <a:sym typeface="Arial"/>
            </a:endParaRPr>
          </a:p>
          <a:p>
            <a:pPr marL="742950" lvl="1" indent="-285750" algn="just">
              <a:buClr>
                <a:srgbClr val="000000"/>
              </a:buClr>
            </a:pPr>
            <a:r>
              <a:rPr lang="it-IT" sz="2000" kern="0" dirty="0">
                <a:solidFill>
                  <a:srgbClr val="FFFFFF"/>
                </a:solidFill>
                <a:latin typeface="Arimo"/>
                <a:ea typeface="Arimo"/>
                <a:cs typeface="Arimo"/>
                <a:sym typeface="Arimo"/>
              </a:rPr>
              <a:t>	imprevedibili; in questo caso ci si dovrebbe chiedere se si può rendere il carico di lavoro più costante, se si possono ridurre gli eventi imprevedibili, se si può ricorrere nelle emergenze a personale reperibile o a personale collegato a agenzie esterne, se si può formare il personale impegnato in altri compiti ad affrontare anche le prestazioni rare; </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1671402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Google Shape;473;p69"/>
          <p:cNvSpPr/>
          <p:nvPr/>
        </p:nvSpPr>
        <p:spPr>
          <a:xfrm>
            <a:off x="1524000" y="1066801"/>
            <a:ext cx="9144000" cy="5324475"/>
          </a:xfrm>
          <a:prstGeom prst="rect">
            <a:avLst/>
          </a:prstGeom>
          <a:noFill/>
          <a:ln>
            <a:noFill/>
          </a:ln>
        </p:spPr>
        <p:txBody>
          <a:bodyPr spcFirstLastPara="1" wrap="square" lIns="91425" tIns="45700" rIns="91425" bIns="45700" anchor="t" anchorCtr="0">
            <a:noAutofit/>
          </a:bodyPr>
          <a:lstStyle/>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285750" algn="just">
              <a:buClr>
                <a:srgbClr val="FFFFFF"/>
              </a:buClr>
              <a:buSzPts val="2000"/>
              <a:buFont typeface="Arimo"/>
              <a:buChar char="-"/>
            </a:pPr>
            <a:r>
              <a:rPr lang="it-IT" sz="2000" kern="0" dirty="0">
                <a:solidFill>
                  <a:srgbClr val="FFFFFF"/>
                </a:solidFill>
                <a:latin typeface="Arimo"/>
                <a:ea typeface="Arimo"/>
                <a:cs typeface="Arimo"/>
                <a:sym typeface="Arimo"/>
              </a:rPr>
              <a:t>grado di chiarezza dei rapporti coi fornitori; </a:t>
            </a:r>
            <a:endParaRPr sz="1400" kern="0" dirty="0">
              <a:solidFill>
                <a:srgbClr val="000000"/>
              </a:solidFill>
              <a:latin typeface="Arial"/>
              <a:cs typeface="Arial"/>
              <a:sym typeface="Arial"/>
            </a:endParaRPr>
          </a:p>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285750" algn="just">
              <a:buClr>
                <a:srgbClr val="FFFFFF"/>
              </a:buClr>
              <a:buSzPts val="2000"/>
              <a:buFont typeface="Arimo"/>
              <a:buChar char="-"/>
            </a:pPr>
            <a:r>
              <a:rPr lang="it-IT" sz="2000" kern="0" dirty="0">
                <a:solidFill>
                  <a:srgbClr val="FFFFFF"/>
                </a:solidFill>
                <a:latin typeface="Arimo"/>
                <a:ea typeface="Arimo"/>
                <a:cs typeface="Arimo"/>
                <a:sym typeface="Arimo"/>
              </a:rPr>
              <a:t>grado di chiarezza e di completezza delle informazioni date ai clienti (agli utenti e ai loro familiari); </a:t>
            </a:r>
            <a:endParaRPr sz="1400" kern="0" dirty="0">
              <a:solidFill>
                <a:srgbClr val="000000"/>
              </a:solidFill>
              <a:latin typeface="Arial"/>
              <a:cs typeface="Arial"/>
              <a:sym typeface="Arial"/>
            </a:endParaRPr>
          </a:p>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285750" algn="just">
              <a:buClr>
                <a:srgbClr val="FFFFFF"/>
              </a:buClr>
              <a:buSzPts val="2000"/>
              <a:buFont typeface="Arimo"/>
              <a:buChar char="-"/>
            </a:pPr>
            <a:r>
              <a:rPr lang="it-IT" sz="2000" kern="0" dirty="0">
                <a:solidFill>
                  <a:srgbClr val="FFFFFF"/>
                </a:solidFill>
                <a:latin typeface="Arimo"/>
                <a:ea typeface="Arimo"/>
                <a:cs typeface="Arimo"/>
                <a:sym typeface="Arimo"/>
              </a:rPr>
              <a:t>superfluità, scarsa chiarezza o mancato aggiornamento di documenti, moduli, procedure, linee guida; </a:t>
            </a:r>
            <a:endParaRPr sz="1400" kern="0" dirty="0">
              <a:solidFill>
                <a:srgbClr val="000000"/>
              </a:solidFill>
              <a:latin typeface="Arial"/>
              <a:cs typeface="Arial"/>
              <a:sym typeface="Arial"/>
            </a:endParaRPr>
          </a:p>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285750" algn="just">
              <a:buClr>
                <a:srgbClr val="FFFFFF"/>
              </a:buClr>
              <a:buSzPts val="2000"/>
              <a:buFont typeface="Arimo"/>
              <a:buChar char="-"/>
            </a:pPr>
            <a:r>
              <a:rPr lang="it-IT" sz="2000" kern="0" dirty="0">
                <a:solidFill>
                  <a:srgbClr val="FFFFFF"/>
                </a:solidFill>
                <a:latin typeface="Arimo"/>
                <a:ea typeface="Arimo"/>
                <a:cs typeface="Arimo"/>
                <a:sym typeface="Arimo"/>
              </a:rPr>
              <a:t>al contrario, mancanza di procedure o linee guida che potrebbero dare chiarezza ed uniformità al processo; </a:t>
            </a:r>
            <a:endParaRPr sz="1400" kern="0" dirty="0">
              <a:solidFill>
                <a:srgbClr val="000000"/>
              </a:solidFill>
              <a:latin typeface="Arial"/>
              <a:cs typeface="Arial"/>
              <a:sym typeface="Arial"/>
            </a:endParaRPr>
          </a:p>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285750">
              <a:buClr>
                <a:srgbClr val="FFFFFF"/>
              </a:buClr>
              <a:buSzPts val="2000"/>
              <a:buFont typeface="Arimo"/>
              <a:buChar char="-"/>
            </a:pPr>
            <a:r>
              <a:rPr lang="it-IT" sz="2000" kern="0" dirty="0">
                <a:solidFill>
                  <a:srgbClr val="FFFFFF"/>
                </a:solidFill>
                <a:latin typeface="Arimo"/>
                <a:ea typeface="Arimo"/>
                <a:cs typeface="Arimo"/>
                <a:sym typeface="Arimo"/>
              </a:rPr>
              <a:t>rilevazioni di dati (con cui costituire indicatori di risultato) incomplete, inaccurate, mancanti. </a:t>
            </a:r>
            <a:endParaRPr sz="1400" kern="0" dirty="0">
              <a:solidFill>
                <a:srgbClr val="000000"/>
              </a:solidFill>
              <a:latin typeface="Arial"/>
              <a:cs typeface="Arial"/>
              <a:sym typeface="Arial"/>
            </a:endParaRPr>
          </a:p>
          <a:p>
            <a:pPr marL="742950" lvl="1" indent="-285750" algn="just">
              <a:buClr>
                <a:srgbClr val="000000"/>
              </a:buClr>
            </a:pPr>
            <a:endParaRPr sz="2000" kern="0" dirty="0">
              <a:solidFill>
                <a:srgbClr val="FFFFFF"/>
              </a:solidFill>
              <a:latin typeface="Arimo"/>
              <a:ea typeface="Arimo"/>
              <a:cs typeface="Arimo"/>
              <a:sym typeface="Arimo"/>
            </a:endParaRPr>
          </a:p>
          <a:p>
            <a:pPr marL="1143000" lvl="2" indent="-228600" algn="just">
              <a:buClr>
                <a:srgbClr val="000000"/>
              </a:buClr>
            </a:pPr>
            <a:endParaRPr sz="2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2071055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70"/>
          <p:cNvSpPr/>
          <p:nvPr/>
        </p:nvSpPr>
        <p:spPr>
          <a:xfrm>
            <a:off x="1524000" y="1219201"/>
            <a:ext cx="8686800" cy="4094163"/>
          </a:xfrm>
          <a:prstGeom prst="rect">
            <a:avLst/>
          </a:prstGeom>
          <a:noFill/>
          <a:ln>
            <a:noFill/>
          </a:ln>
        </p:spPr>
        <p:txBody>
          <a:bodyPr spcFirstLastPara="1" wrap="square" lIns="91425" tIns="45700" rIns="91425" bIns="45700" anchor="t" anchorCtr="0">
            <a:noAutofit/>
          </a:bodyPr>
          <a:lstStyle/>
          <a:p>
            <a:pPr marL="1143000" lvl="2" indent="-228600" algn="just">
              <a:buClr>
                <a:srgbClr val="000000"/>
              </a:buClr>
            </a:pPr>
            <a:endParaRPr sz="2000" kern="0">
              <a:solidFill>
                <a:srgbClr val="FFFFFF"/>
              </a:solidFill>
              <a:latin typeface="Arimo"/>
              <a:ea typeface="Arimo"/>
              <a:cs typeface="Arimo"/>
              <a:sym typeface="Arimo"/>
            </a:endParaRPr>
          </a:p>
          <a:p>
            <a:pPr marL="1143000" lvl="2" indent="-228600" algn="just">
              <a:buClr>
                <a:srgbClr val="000000"/>
              </a:buClr>
            </a:pPr>
            <a:endParaRPr sz="2000" kern="0">
              <a:solidFill>
                <a:srgbClr val="FFFFFF"/>
              </a:solidFill>
              <a:latin typeface="Arimo"/>
              <a:ea typeface="Arimo"/>
              <a:cs typeface="Arimo"/>
              <a:sym typeface="Arimo"/>
            </a:endParaRPr>
          </a:p>
          <a:p>
            <a:pPr marL="1143000" lvl="2" indent="-228600" algn="just">
              <a:buClr>
                <a:srgbClr val="000000"/>
              </a:buClr>
            </a:pPr>
            <a:r>
              <a:rPr lang="it-IT" sz="2000" kern="0">
                <a:solidFill>
                  <a:srgbClr val="FFFFFF"/>
                </a:solidFill>
                <a:latin typeface="Arimo"/>
                <a:ea typeface="Arimo"/>
                <a:cs typeface="Arimo"/>
                <a:sym typeface="Arimo"/>
              </a:rPr>
              <a:t>Per quanto riguarda la possibile riduzione dei tempi di esecuzione</a:t>
            </a:r>
            <a:endParaRPr sz="1400" kern="0">
              <a:solidFill>
                <a:srgbClr val="000000"/>
              </a:solidFill>
              <a:latin typeface="Arial"/>
              <a:cs typeface="Arial"/>
              <a:sym typeface="Arial"/>
            </a:endParaRPr>
          </a:p>
          <a:p>
            <a:pPr marL="1143000" lvl="2" indent="-228600" algn="just">
              <a:buClr>
                <a:srgbClr val="000000"/>
              </a:buClr>
            </a:pPr>
            <a:r>
              <a:rPr lang="it-IT" sz="2000" kern="0">
                <a:solidFill>
                  <a:srgbClr val="FFFFFF"/>
                </a:solidFill>
                <a:latin typeface="Arimo"/>
                <a:ea typeface="Arimo"/>
                <a:cs typeface="Arimo"/>
                <a:sym typeface="Arimo"/>
              </a:rPr>
              <a:t>del processo, è importante considerare se: </a:t>
            </a:r>
            <a:endParaRPr sz="1400" kern="0">
              <a:solidFill>
                <a:srgbClr val="000000"/>
              </a:solidFill>
              <a:latin typeface="Arial"/>
              <a:cs typeface="Arial"/>
              <a:sym typeface="Arial"/>
            </a:endParaRPr>
          </a:p>
          <a:p>
            <a:pPr marL="1143000" lvl="2" indent="-228600" algn="just">
              <a:buClr>
                <a:srgbClr val="000000"/>
              </a:buClr>
            </a:pPr>
            <a:endParaRPr sz="2000" kern="0">
              <a:solidFill>
                <a:srgbClr val="FFFFFF"/>
              </a:solidFill>
              <a:latin typeface="Arimo"/>
              <a:ea typeface="Arimo"/>
              <a:cs typeface="Arimo"/>
              <a:sym typeface="Arimo"/>
            </a:endParaRPr>
          </a:p>
          <a:p>
            <a:pPr marL="1143000" lvl="2" indent="-228600" algn="just">
              <a:buClr>
                <a:srgbClr val="000000"/>
              </a:buClr>
            </a:pPr>
            <a:endParaRPr sz="2000" kern="0">
              <a:solidFill>
                <a:srgbClr val="FFFFFF"/>
              </a:solidFill>
              <a:latin typeface="Arimo"/>
              <a:ea typeface="Arimo"/>
              <a:cs typeface="Arimo"/>
              <a:sym typeface="Arimo"/>
            </a:endParaRPr>
          </a:p>
          <a:p>
            <a:pPr marL="1143000" lvl="2" indent="-228600" algn="just">
              <a:buClr>
                <a:srgbClr val="000000"/>
              </a:buClr>
            </a:pPr>
            <a:endParaRPr sz="2000" kern="0">
              <a:solidFill>
                <a:srgbClr val="FFFFFF"/>
              </a:solidFill>
              <a:latin typeface="Arimo"/>
              <a:ea typeface="Arimo"/>
              <a:cs typeface="Arimo"/>
              <a:sym typeface="Arimo"/>
            </a:endParaRPr>
          </a:p>
          <a:p>
            <a:pPr marL="1143000" lvl="2" indent="-228600" algn="just">
              <a:buClr>
                <a:srgbClr val="FFFFFF"/>
              </a:buClr>
              <a:buSzPts val="2000"/>
              <a:buFont typeface="Arimo"/>
              <a:buChar char="-"/>
            </a:pPr>
            <a:r>
              <a:rPr lang="it-IT" sz="2000" kern="0">
                <a:solidFill>
                  <a:srgbClr val="FFFFFF"/>
                </a:solidFill>
                <a:latin typeface="Arimo"/>
                <a:ea typeface="Arimo"/>
                <a:cs typeface="Arimo"/>
                <a:sym typeface="Arimo"/>
              </a:rPr>
              <a:t>si possono diminuire i tempi di esecuzione delle singole attività. Nell’analisi della durata delle diverse attività e fasi è opportuno distinguere i tempi di lavorazione (tempo reali di “produzione”) dai tempi di movimentazione e di attesa; </a:t>
            </a:r>
            <a:endParaRPr sz="1400" kern="0">
              <a:solidFill>
                <a:srgbClr val="000000"/>
              </a:solidFill>
              <a:latin typeface="Arial"/>
              <a:cs typeface="Arial"/>
              <a:sym typeface="Arial"/>
            </a:endParaRPr>
          </a:p>
          <a:p>
            <a:pPr marL="1143000" lvl="2" indent="-101600" algn="just">
              <a:buClr>
                <a:srgbClr val="FFFFFF"/>
              </a:buClr>
              <a:buSzPts val="2000"/>
            </a:pPr>
            <a:endParaRPr sz="2000" kern="0">
              <a:solidFill>
                <a:srgbClr val="FFFFFF"/>
              </a:solidFill>
              <a:latin typeface="Arimo"/>
              <a:ea typeface="Arimo"/>
              <a:cs typeface="Arimo"/>
              <a:sym typeface="Arimo"/>
            </a:endParaRPr>
          </a:p>
          <a:p>
            <a:pPr marL="1143000" lvl="2" indent="-228600" algn="just">
              <a:buClr>
                <a:srgbClr val="000000"/>
              </a:buClr>
            </a:pPr>
            <a:endParaRPr sz="2000" kern="0">
              <a:solidFill>
                <a:srgbClr val="FFFFFF"/>
              </a:solidFill>
              <a:latin typeface="Arimo"/>
              <a:ea typeface="Arimo"/>
              <a:cs typeface="Arimo"/>
              <a:sym typeface="Arimo"/>
            </a:endParaRPr>
          </a:p>
        </p:txBody>
      </p:sp>
    </p:spTree>
    <p:extLst>
      <p:ext uri="{BB962C8B-B14F-4D97-AF65-F5344CB8AC3E}">
        <p14:creationId xmlns:p14="http://schemas.microsoft.com/office/powerpoint/2010/main" val="4211184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7" name="Google Shape;487;p71"/>
          <p:cNvSpPr/>
          <p:nvPr/>
        </p:nvSpPr>
        <p:spPr>
          <a:xfrm>
            <a:off x="1524000" y="1025237"/>
            <a:ext cx="8686800" cy="4400550"/>
          </a:xfrm>
          <a:prstGeom prst="rect">
            <a:avLst/>
          </a:prstGeom>
          <a:noFill/>
          <a:ln>
            <a:noFill/>
          </a:ln>
        </p:spPr>
        <p:txBody>
          <a:bodyPr spcFirstLastPara="1" wrap="square" lIns="91425" tIns="45700" rIns="91425" bIns="45700" anchor="t" anchorCtr="0">
            <a:noAutofit/>
          </a:bodyPr>
          <a:lstStyle/>
          <a:p>
            <a:pPr marL="1143000" lvl="2" indent="-101600" algn="just">
              <a:buClr>
                <a:srgbClr val="FFFFFF"/>
              </a:buClr>
              <a:buSzPts val="2000"/>
            </a:pPr>
            <a:endParaRPr sz="2000" kern="0" dirty="0">
              <a:solidFill>
                <a:srgbClr val="FFFFFF"/>
              </a:solidFill>
              <a:latin typeface="Arimo"/>
              <a:ea typeface="Arimo"/>
              <a:cs typeface="Arimo"/>
              <a:sym typeface="Arimo"/>
            </a:endParaRPr>
          </a:p>
          <a:p>
            <a:pPr marL="1143000" lvl="2" indent="-101600" algn="just">
              <a:buClr>
                <a:srgbClr val="FFFFFF"/>
              </a:buClr>
              <a:buSzPts val="2000"/>
            </a:pPr>
            <a:endParaRPr sz="2000" kern="0" dirty="0">
              <a:solidFill>
                <a:srgbClr val="FFFFFF"/>
              </a:solidFill>
              <a:latin typeface="Arimo"/>
              <a:ea typeface="Arimo"/>
              <a:cs typeface="Arimo"/>
              <a:sym typeface="Arimo"/>
            </a:endParaRPr>
          </a:p>
          <a:p>
            <a:pPr marL="1143000" lvl="2" indent="-228600" algn="just">
              <a:buClr>
                <a:srgbClr val="000000"/>
              </a:buClr>
            </a:pPr>
            <a:endParaRPr sz="2000" kern="0" dirty="0">
              <a:solidFill>
                <a:srgbClr val="FFFFFF"/>
              </a:solidFill>
              <a:latin typeface="Arimo"/>
              <a:ea typeface="Arimo"/>
              <a:cs typeface="Arimo"/>
              <a:sym typeface="Arimo"/>
            </a:endParaRPr>
          </a:p>
          <a:p>
            <a:pPr marL="1143000" lvl="2" indent="-228600" algn="just">
              <a:buClr>
                <a:srgbClr val="000000"/>
              </a:buClr>
            </a:pPr>
            <a:endParaRPr sz="2000" kern="0" dirty="0">
              <a:solidFill>
                <a:srgbClr val="FFFFFF"/>
              </a:solidFill>
              <a:latin typeface="Arimo"/>
              <a:ea typeface="Arimo"/>
              <a:cs typeface="Arimo"/>
              <a:sym typeface="Arimo"/>
            </a:endParaRPr>
          </a:p>
          <a:p>
            <a:pPr marL="1143000" lvl="2" indent="-228600" algn="just">
              <a:buClr>
                <a:srgbClr val="000000"/>
              </a:buClr>
            </a:pPr>
            <a:r>
              <a:rPr lang="it-IT" sz="2000" kern="0" dirty="0">
                <a:solidFill>
                  <a:srgbClr val="FFFFFF"/>
                </a:solidFill>
                <a:latin typeface="Arimo"/>
                <a:ea typeface="Arimo"/>
                <a:cs typeface="Arimo"/>
                <a:sym typeface="Arimo"/>
              </a:rPr>
              <a:t>- si può ridurre il tempo complessivo di “attraversamento” del processo con lo spostare il momento di esecuzione di alcune attività o mediante la loro </a:t>
            </a:r>
            <a:r>
              <a:rPr lang="it-IT" sz="2000" b="1" kern="0" dirty="0">
                <a:solidFill>
                  <a:srgbClr val="FFFFFF"/>
                </a:solidFill>
                <a:latin typeface="Arimo"/>
                <a:ea typeface="Arimo"/>
                <a:cs typeface="Arimo"/>
                <a:sym typeface="Arimo"/>
              </a:rPr>
              <a:t>esecuzione in parallelo </a:t>
            </a:r>
            <a:r>
              <a:rPr lang="it-IT" sz="2000" kern="0" dirty="0">
                <a:solidFill>
                  <a:srgbClr val="FFFFFF"/>
                </a:solidFill>
                <a:latin typeface="Arimo"/>
                <a:ea typeface="Arimo"/>
                <a:cs typeface="Arimo"/>
                <a:sym typeface="Arimo"/>
              </a:rPr>
              <a:t>(almeno in parte contemporaneamente) anziché </a:t>
            </a:r>
            <a:r>
              <a:rPr lang="it-IT" sz="2000" b="1" kern="0" dirty="0">
                <a:solidFill>
                  <a:srgbClr val="FFFFFF"/>
                </a:solidFill>
                <a:latin typeface="Arimo"/>
                <a:ea typeface="Arimo"/>
                <a:cs typeface="Arimo"/>
                <a:sym typeface="Arimo"/>
              </a:rPr>
              <a:t>in serie </a:t>
            </a:r>
            <a:r>
              <a:rPr lang="it-IT" sz="2000" kern="0" dirty="0">
                <a:solidFill>
                  <a:srgbClr val="FFFFFF"/>
                </a:solidFill>
                <a:latin typeface="Arimo"/>
                <a:ea typeface="Arimo"/>
                <a:cs typeface="Arimo"/>
                <a:sym typeface="Arimo"/>
              </a:rPr>
              <a:t>(una dopo l’altra). </a:t>
            </a:r>
            <a:endParaRPr sz="1400" kern="0" dirty="0">
              <a:solidFill>
                <a:srgbClr val="000000"/>
              </a:solidFill>
              <a:latin typeface="Arial"/>
              <a:cs typeface="Arial"/>
              <a:sym typeface="Arial"/>
            </a:endParaRPr>
          </a:p>
          <a:p>
            <a:pPr marL="1143000" lvl="2" indent="-228600" algn="just">
              <a:buClr>
                <a:srgbClr val="000000"/>
              </a:buClr>
            </a:pPr>
            <a:endParaRPr sz="2000" kern="0" dirty="0">
              <a:solidFill>
                <a:srgbClr val="FFFFFF"/>
              </a:solidFill>
              <a:latin typeface="Arimo"/>
              <a:ea typeface="Arimo"/>
              <a:cs typeface="Arimo"/>
              <a:sym typeface="Arimo"/>
            </a:endParaRPr>
          </a:p>
          <a:p>
            <a:pPr marL="1143000" lvl="2" indent="-228600" algn="just">
              <a:buClr>
                <a:srgbClr val="000000"/>
              </a:buClr>
            </a:pPr>
            <a:endParaRPr sz="2000" kern="0" dirty="0">
              <a:solidFill>
                <a:srgbClr val="FFFFFF"/>
              </a:solidFill>
              <a:latin typeface="Arimo"/>
              <a:ea typeface="Arimo"/>
              <a:cs typeface="Arimo"/>
              <a:sym typeface="Arimo"/>
            </a:endParaRPr>
          </a:p>
          <a:p>
            <a:pPr marL="1143000" lvl="2" indent="-228600" algn="just">
              <a:buClr>
                <a:srgbClr val="000000"/>
              </a:buClr>
            </a:pPr>
            <a:endParaRPr sz="2000" kern="0" dirty="0">
              <a:solidFill>
                <a:srgbClr val="FFFFFF"/>
              </a:solidFill>
              <a:latin typeface="Arimo"/>
              <a:ea typeface="Arimo"/>
              <a:cs typeface="Arimo"/>
              <a:sym typeface="Arimo"/>
            </a:endParaRPr>
          </a:p>
          <a:p>
            <a:pPr marL="1143000" lvl="2" indent="-228600" algn="just">
              <a:buClr>
                <a:srgbClr val="000000"/>
              </a:buClr>
            </a:pPr>
            <a:r>
              <a:rPr lang="it-IT" sz="2000" kern="0" dirty="0">
                <a:solidFill>
                  <a:srgbClr val="FFFFFF"/>
                </a:solidFill>
                <a:latin typeface="Arimo"/>
                <a:ea typeface="Arimo"/>
                <a:cs typeface="Arimo"/>
                <a:sym typeface="Arimo"/>
              </a:rPr>
              <a:t>Inoltre ci si dovrebbe chiedere se non si possano ridurre i disagi</a:t>
            </a:r>
            <a:endParaRPr sz="1400" kern="0" dirty="0">
              <a:solidFill>
                <a:srgbClr val="000000"/>
              </a:solidFill>
              <a:latin typeface="Arial"/>
              <a:cs typeface="Arial"/>
              <a:sym typeface="Arial"/>
            </a:endParaRPr>
          </a:p>
          <a:p>
            <a:pPr marL="1143000" lvl="2" indent="-228600" algn="just">
              <a:buClr>
                <a:srgbClr val="000000"/>
              </a:buClr>
            </a:pPr>
            <a:r>
              <a:rPr lang="it-IT" sz="2000" kern="0" dirty="0">
                <a:solidFill>
                  <a:srgbClr val="FFFFFF"/>
                </a:solidFill>
                <a:latin typeface="Arimo"/>
                <a:ea typeface="Arimo"/>
                <a:cs typeface="Arimo"/>
                <a:sym typeface="Arimo"/>
              </a:rPr>
              <a:t>dell’utente o i rischi che può correre, sempre grazie alla modifica</a:t>
            </a:r>
            <a:endParaRPr sz="1400" kern="0" dirty="0">
              <a:solidFill>
                <a:srgbClr val="000000"/>
              </a:solidFill>
              <a:latin typeface="Arial"/>
              <a:cs typeface="Arial"/>
              <a:sym typeface="Arial"/>
            </a:endParaRPr>
          </a:p>
          <a:p>
            <a:pPr marL="1143000" lvl="2" indent="-228600" algn="just">
              <a:buClr>
                <a:srgbClr val="000000"/>
              </a:buClr>
            </a:pPr>
            <a:r>
              <a:rPr lang="it-IT" sz="2000" kern="0" dirty="0">
                <a:solidFill>
                  <a:srgbClr val="FFFFFF"/>
                </a:solidFill>
                <a:latin typeface="Arimo"/>
                <a:ea typeface="Arimo"/>
                <a:cs typeface="Arimo"/>
                <a:sym typeface="Arimo"/>
              </a:rPr>
              <a:t>del momento di esecuzione di alcune attività. </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1268152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1" name="Google Shape;501;p73"/>
          <p:cNvSpPr/>
          <p:nvPr/>
        </p:nvSpPr>
        <p:spPr>
          <a:xfrm>
            <a:off x="1339273" y="1052947"/>
            <a:ext cx="9144000" cy="4708525"/>
          </a:xfrm>
          <a:prstGeom prst="rect">
            <a:avLst/>
          </a:prstGeom>
          <a:noFill/>
          <a:ln>
            <a:noFill/>
          </a:ln>
        </p:spPr>
        <p:txBody>
          <a:bodyPr spcFirstLastPara="1" wrap="square" lIns="91425" tIns="45700" rIns="91425" bIns="45700" anchor="t" anchorCtr="0">
            <a:noAutofit/>
          </a:bodyPr>
          <a:lstStyle/>
          <a:p>
            <a:pPr marL="742950" lvl="1" indent="-285750" algn="just">
              <a:buClr>
                <a:srgbClr val="000000"/>
              </a:buClr>
            </a:pPr>
            <a:endParaRPr sz="2000" kern="0" dirty="0">
              <a:solidFill>
                <a:srgbClr val="FFFFFF"/>
              </a:solidFill>
              <a:latin typeface="Arimo"/>
              <a:ea typeface="Arimo"/>
              <a:cs typeface="Arimo"/>
              <a:sym typeface="Arimo"/>
            </a:endParaRPr>
          </a:p>
          <a:p>
            <a:pPr marL="742950" lvl="1" indent="-285750" algn="just">
              <a:buClr>
                <a:srgbClr val="000000"/>
              </a:buClr>
            </a:pPr>
            <a:r>
              <a:rPr lang="it-IT" sz="2000" kern="0" dirty="0">
                <a:solidFill>
                  <a:srgbClr val="FFFFFF"/>
                </a:solidFill>
                <a:latin typeface="Arimo"/>
                <a:ea typeface="Arimo"/>
                <a:cs typeface="Arimo"/>
                <a:sym typeface="Arimo"/>
              </a:rPr>
              <a:t>Si può inoltre: </a:t>
            </a:r>
            <a:endParaRPr sz="1400" kern="0" dirty="0">
              <a:solidFill>
                <a:srgbClr val="000000"/>
              </a:solidFill>
              <a:latin typeface="Arial"/>
              <a:cs typeface="Arial"/>
              <a:sym typeface="Arial"/>
            </a:endParaRPr>
          </a:p>
          <a:p>
            <a:pPr algn="just">
              <a:buClr>
                <a:srgbClr val="000000"/>
              </a:buClr>
            </a:pPr>
            <a:endParaRPr sz="2000" kern="0" dirty="0">
              <a:solidFill>
                <a:srgbClr val="FFFFFF"/>
              </a:solidFill>
              <a:latin typeface="Arimo"/>
              <a:ea typeface="Arimo"/>
              <a:cs typeface="Arimo"/>
              <a:sym typeface="Arimo"/>
            </a:endParaRPr>
          </a:p>
          <a:p>
            <a:pPr marL="742950" lvl="1" indent="-285750" algn="just">
              <a:buClr>
                <a:srgbClr val="FFFFFF"/>
              </a:buClr>
              <a:buSzPts val="2000"/>
              <a:buFont typeface="Arimo"/>
              <a:buChar char="-"/>
            </a:pPr>
            <a:r>
              <a:rPr lang="it-IT" sz="2000" kern="0" dirty="0">
                <a:solidFill>
                  <a:srgbClr val="FFFFFF"/>
                </a:solidFill>
                <a:latin typeface="Arimo"/>
                <a:ea typeface="Arimo"/>
                <a:cs typeface="Arimo"/>
                <a:sym typeface="Arimo"/>
              </a:rPr>
              <a:t>chiedere ai fruitori del servizio finale, che si tratti di clienti interni od esterni, di indicare quali sono i requisiti per loro più importanti del servizio e paragonarli con quelli raggiunti nella situazione in atto; </a:t>
            </a:r>
            <a:endParaRPr sz="1400" kern="0" dirty="0">
              <a:solidFill>
                <a:srgbClr val="000000"/>
              </a:solidFill>
              <a:latin typeface="Arial"/>
              <a:cs typeface="Arial"/>
              <a:sym typeface="Arial"/>
            </a:endParaRPr>
          </a:p>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285750" algn="just">
              <a:buClr>
                <a:srgbClr val="FFFFFF"/>
              </a:buClr>
              <a:buSzPts val="2000"/>
              <a:buFont typeface="Arimo"/>
              <a:buChar char="-"/>
            </a:pPr>
            <a:r>
              <a:rPr lang="it-IT" sz="2000" kern="0" dirty="0">
                <a:solidFill>
                  <a:srgbClr val="FFFFFF"/>
                </a:solidFill>
                <a:latin typeface="Arimo"/>
                <a:ea typeface="Arimo"/>
                <a:cs typeface="Arimo"/>
                <a:sym typeface="Arimo"/>
              </a:rPr>
              <a:t>chiedersi se tutti gli operatori che svolgono le attività che compongono il processo sanno che cosa devono fare e se lo sanno fare; </a:t>
            </a:r>
            <a:endParaRPr sz="1400" kern="0" dirty="0">
              <a:solidFill>
                <a:srgbClr val="000000"/>
              </a:solidFill>
              <a:latin typeface="Arial"/>
              <a:cs typeface="Arial"/>
              <a:sym typeface="Arial"/>
            </a:endParaRPr>
          </a:p>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158750" algn="just">
              <a:buClr>
                <a:srgbClr val="FFFFFF"/>
              </a:buClr>
              <a:buSzPts val="2000"/>
            </a:pPr>
            <a:endParaRPr sz="2000" kern="0" dirty="0">
              <a:solidFill>
                <a:srgbClr val="FFFFFF"/>
              </a:solidFill>
              <a:latin typeface="Arimo"/>
              <a:ea typeface="Arimo"/>
              <a:cs typeface="Arimo"/>
              <a:sym typeface="Arimo"/>
            </a:endParaRPr>
          </a:p>
          <a:p>
            <a:pPr marL="742950" lvl="1" indent="-285750" algn="just">
              <a:buClr>
                <a:srgbClr val="000000"/>
              </a:buClr>
            </a:pPr>
            <a:r>
              <a:rPr lang="it-IT" sz="2000" kern="0" dirty="0">
                <a:solidFill>
                  <a:srgbClr val="FFFFFF"/>
                </a:solidFill>
                <a:latin typeface="Arimo"/>
                <a:ea typeface="Arimo"/>
                <a:cs typeface="Arimo"/>
                <a:sym typeface="Arimo"/>
              </a:rPr>
              <a:t>- chiedersi se si può rendere più gradevole o almeno meno disagevole ogni attività dove l’utente o il famigliare sono presenti. </a:t>
            </a:r>
            <a:endParaRPr sz="1400" kern="0" dirty="0">
              <a:solidFill>
                <a:srgbClr val="000000"/>
              </a:solidFill>
              <a:latin typeface="Arial"/>
              <a:cs typeface="Arial"/>
              <a:sym typeface="Arial"/>
            </a:endParaRPr>
          </a:p>
          <a:p>
            <a:pPr algn="just">
              <a:buClr>
                <a:srgbClr val="000000"/>
              </a:buClr>
            </a:pPr>
            <a:endParaRPr sz="2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33908195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8" name="Google Shape;508;p74"/>
          <p:cNvSpPr/>
          <p:nvPr/>
        </p:nvSpPr>
        <p:spPr>
          <a:xfrm>
            <a:off x="1366983" y="969818"/>
            <a:ext cx="9144000" cy="5016500"/>
          </a:xfrm>
          <a:prstGeom prst="rect">
            <a:avLst/>
          </a:prstGeom>
          <a:noFill/>
          <a:ln>
            <a:noFill/>
          </a:ln>
        </p:spPr>
        <p:txBody>
          <a:bodyPr spcFirstLastPara="1" wrap="square" lIns="91425" tIns="45700" rIns="91425" bIns="45700" anchor="t" anchorCtr="0">
            <a:noAutofit/>
          </a:bodyPr>
          <a:lstStyle/>
          <a:p>
            <a:pPr marL="742950" lvl="1" indent="-285750" algn="just">
              <a:buClr>
                <a:srgbClr val="000000"/>
              </a:buClr>
            </a:pPr>
            <a:endParaRPr sz="2000" kern="0" dirty="0">
              <a:solidFill>
                <a:srgbClr val="FFFFFF"/>
              </a:solidFill>
              <a:latin typeface="Arimo"/>
              <a:ea typeface="Arimo"/>
              <a:cs typeface="Arimo"/>
              <a:sym typeface="Arimo"/>
            </a:endParaRPr>
          </a:p>
          <a:p>
            <a:pPr marL="742950" lvl="1" indent="-285750" algn="just">
              <a:buClr>
                <a:srgbClr val="000000"/>
              </a:buClr>
            </a:pPr>
            <a:r>
              <a:rPr lang="it-IT" sz="2000" kern="0" dirty="0">
                <a:solidFill>
                  <a:srgbClr val="FFFFFF"/>
                </a:solidFill>
                <a:latin typeface="Arimo"/>
                <a:ea typeface="Arimo"/>
                <a:cs typeface="Arimo"/>
                <a:sym typeface="Arimo"/>
              </a:rPr>
              <a:t>Il punto successivo su cui focalizzare il processo è la domanda.</a:t>
            </a:r>
            <a:endParaRPr sz="1400" kern="0" dirty="0">
              <a:solidFill>
                <a:srgbClr val="000000"/>
              </a:solidFill>
              <a:latin typeface="Arial"/>
              <a:cs typeface="Arial"/>
              <a:sym typeface="Arial"/>
            </a:endParaRPr>
          </a:p>
          <a:p>
            <a:pPr marL="742950" lvl="1" indent="-285750" algn="just">
              <a:buClr>
                <a:srgbClr val="000000"/>
              </a:buClr>
            </a:pPr>
            <a:r>
              <a:rPr lang="it-IT" sz="2000" kern="0" dirty="0">
                <a:solidFill>
                  <a:srgbClr val="FFFFFF"/>
                </a:solidFill>
                <a:latin typeface="Arimo"/>
                <a:ea typeface="Arimo"/>
                <a:cs typeface="Arimo"/>
                <a:sym typeface="Arimo"/>
              </a:rPr>
              <a:t>Oggi la domanda appare sempre più instabile non solo sotto il profilo </a:t>
            </a:r>
            <a:endParaRPr sz="1400" kern="0" dirty="0">
              <a:solidFill>
                <a:srgbClr val="000000"/>
              </a:solidFill>
              <a:latin typeface="Arial"/>
              <a:cs typeface="Arial"/>
              <a:sym typeface="Arial"/>
            </a:endParaRPr>
          </a:p>
          <a:p>
            <a:pPr marL="742950" lvl="1" indent="-285750" algn="just">
              <a:buClr>
                <a:srgbClr val="000000"/>
              </a:buClr>
            </a:pPr>
            <a:r>
              <a:rPr lang="it-IT" sz="2000" kern="0" dirty="0">
                <a:solidFill>
                  <a:srgbClr val="FFFFFF"/>
                </a:solidFill>
                <a:latin typeface="Arimo"/>
                <a:ea typeface="Arimo"/>
                <a:cs typeface="Arimo"/>
                <a:sym typeface="Arimo"/>
              </a:rPr>
              <a:t>quantitativo, ma anche sul piano della modificazione dei </a:t>
            </a:r>
            <a:endParaRPr sz="1400" kern="0" dirty="0">
              <a:solidFill>
                <a:srgbClr val="000000"/>
              </a:solidFill>
              <a:latin typeface="Arial"/>
              <a:cs typeface="Arial"/>
              <a:sym typeface="Arial"/>
            </a:endParaRPr>
          </a:p>
          <a:p>
            <a:pPr marL="742950" lvl="1" indent="-285750" algn="just">
              <a:buClr>
                <a:srgbClr val="000000"/>
              </a:buClr>
            </a:pPr>
            <a:r>
              <a:rPr lang="it-IT" sz="2000" kern="0" dirty="0">
                <a:solidFill>
                  <a:srgbClr val="FFFFFF"/>
                </a:solidFill>
                <a:latin typeface="Arimo"/>
                <a:ea typeface="Arimo"/>
                <a:cs typeface="Arimo"/>
                <a:sym typeface="Arimo"/>
              </a:rPr>
              <a:t>bisogni sociali e sanitari.</a:t>
            </a:r>
            <a:endParaRPr sz="1400" kern="0" dirty="0">
              <a:solidFill>
                <a:srgbClr val="000000"/>
              </a:solidFill>
              <a:latin typeface="Arial"/>
              <a:cs typeface="Arial"/>
              <a:sym typeface="Arial"/>
            </a:endParaRPr>
          </a:p>
          <a:p>
            <a:pPr marL="742950" lvl="1" indent="-285750" algn="just">
              <a:buClr>
                <a:srgbClr val="000000"/>
              </a:buClr>
            </a:pPr>
            <a:endParaRPr sz="2000" kern="0" dirty="0">
              <a:solidFill>
                <a:srgbClr val="FFFFFF"/>
              </a:solidFill>
              <a:latin typeface="Arimo"/>
              <a:ea typeface="Arimo"/>
              <a:cs typeface="Arimo"/>
              <a:sym typeface="Arimo"/>
            </a:endParaRPr>
          </a:p>
          <a:p>
            <a:pPr marL="742950" lvl="1" indent="-285750" algn="just">
              <a:buClr>
                <a:srgbClr val="000000"/>
              </a:buClr>
            </a:pPr>
            <a:endParaRPr sz="2000" kern="0" dirty="0">
              <a:solidFill>
                <a:srgbClr val="FFFFFF"/>
              </a:solidFill>
              <a:latin typeface="Arimo"/>
              <a:ea typeface="Arimo"/>
              <a:cs typeface="Arimo"/>
              <a:sym typeface="Arimo"/>
            </a:endParaRPr>
          </a:p>
          <a:p>
            <a:pPr marL="742950" lvl="1" indent="-285750" algn="just">
              <a:buClr>
                <a:srgbClr val="000000"/>
              </a:buClr>
            </a:pPr>
            <a:r>
              <a:rPr lang="it-IT" sz="2000" kern="0" dirty="0">
                <a:solidFill>
                  <a:srgbClr val="FFFFFF"/>
                </a:solidFill>
                <a:latin typeface="Arimo"/>
                <a:ea typeface="Arimo"/>
                <a:cs typeface="Arimo"/>
                <a:sym typeface="Arimo"/>
              </a:rPr>
              <a:t>Se si riesce a rispondere alla domanda di servizi e prestazioni solo quando </a:t>
            </a:r>
            <a:endParaRPr sz="1400" kern="0" dirty="0">
              <a:solidFill>
                <a:srgbClr val="000000"/>
              </a:solidFill>
              <a:latin typeface="Arial"/>
              <a:cs typeface="Arial"/>
              <a:sym typeface="Arial"/>
            </a:endParaRPr>
          </a:p>
          <a:p>
            <a:pPr marL="742950" lvl="1" indent="-285750" algn="just">
              <a:buClr>
                <a:srgbClr val="000000"/>
              </a:buClr>
            </a:pPr>
            <a:r>
              <a:rPr lang="it-IT" sz="2000" kern="0" dirty="0">
                <a:solidFill>
                  <a:srgbClr val="FFFFFF"/>
                </a:solidFill>
                <a:latin typeface="Arimo"/>
                <a:ea typeface="Arimo"/>
                <a:cs typeface="Arimo"/>
                <a:sym typeface="Arimo"/>
              </a:rPr>
              <a:t>essa si presenta allora diventa possibile eliminare una grande quantità </a:t>
            </a:r>
            <a:endParaRPr sz="1400" kern="0" dirty="0">
              <a:solidFill>
                <a:srgbClr val="000000"/>
              </a:solidFill>
              <a:latin typeface="Arial"/>
              <a:cs typeface="Arial"/>
              <a:sym typeface="Arial"/>
            </a:endParaRPr>
          </a:p>
          <a:p>
            <a:pPr marL="742950" lvl="1" indent="-285750" algn="just">
              <a:buClr>
                <a:srgbClr val="000000"/>
              </a:buClr>
            </a:pPr>
            <a:r>
              <a:rPr lang="it-IT" sz="2000" kern="0" dirty="0">
                <a:solidFill>
                  <a:srgbClr val="FFFFFF"/>
                </a:solidFill>
                <a:latin typeface="Arimo"/>
                <a:ea typeface="Arimo"/>
                <a:cs typeface="Arimo"/>
                <a:sym typeface="Arimo"/>
              </a:rPr>
              <a:t>di sprechi. </a:t>
            </a:r>
            <a:endParaRPr sz="1400" kern="0" dirty="0">
              <a:solidFill>
                <a:srgbClr val="000000"/>
              </a:solidFill>
              <a:latin typeface="Arial"/>
              <a:cs typeface="Arial"/>
              <a:sym typeface="Arial"/>
            </a:endParaRPr>
          </a:p>
          <a:p>
            <a:pPr marL="742950" lvl="1" indent="-285750" algn="just">
              <a:buClr>
                <a:srgbClr val="000000"/>
              </a:buClr>
            </a:pPr>
            <a:endParaRPr sz="2000" kern="0" dirty="0">
              <a:solidFill>
                <a:srgbClr val="FFFFFF"/>
              </a:solidFill>
              <a:latin typeface="Arimo"/>
              <a:ea typeface="Arimo"/>
              <a:cs typeface="Arimo"/>
              <a:sym typeface="Arimo"/>
            </a:endParaRPr>
          </a:p>
          <a:p>
            <a:pPr marL="742950" lvl="1" indent="-285750" algn="just">
              <a:buClr>
                <a:srgbClr val="000000"/>
              </a:buClr>
            </a:pPr>
            <a:endParaRPr sz="2000" kern="0" dirty="0">
              <a:solidFill>
                <a:srgbClr val="FFFFFF"/>
              </a:solidFill>
              <a:latin typeface="Arimo"/>
              <a:ea typeface="Arimo"/>
              <a:cs typeface="Arimo"/>
              <a:sym typeface="Arimo"/>
            </a:endParaRPr>
          </a:p>
          <a:p>
            <a:pPr marL="742950" lvl="1" indent="-285750" algn="just">
              <a:buClr>
                <a:srgbClr val="000000"/>
              </a:buClr>
            </a:pPr>
            <a:r>
              <a:rPr lang="it-IT" sz="2000" kern="0" dirty="0">
                <a:solidFill>
                  <a:srgbClr val="FFFFFF"/>
                </a:solidFill>
                <a:latin typeface="Arimo"/>
                <a:ea typeface="Arimo"/>
                <a:cs typeface="Arimo"/>
                <a:sym typeface="Arimo"/>
              </a:rPr>
              <a:t>Gli sprechi sono legati a scorte di materiali  (scorte di magazzino, armadi </a:t>
            </a:r>
            <a:endParaRPr sz="1400" kern="0" dirty="0">
              <a:solidFill>
                <a:srgbClr val="000000"/>
              </a:solidFill>
              <a:latin typeface="Arial"/>
              <a:cs typeface="Arial"/>
              <a:sym typeface="Arial"/>
            </a:endParaRPr>
          </a:p>
          <a:p>
            <a:pPr marL="742950" lvl="1" indent="-285750" algn="just">
              <a:buClr>
                <a:srgbClr val="000000"/>
              </a:buClr>
            </a:pPr>
            <a:r>
              <a:rPr lang="it-IT" sz="2000" kern="0" dirty="0">
                <a:solidFill>
                  <a:srgbClr val="FFFFFF"/>
                </a:solidFill>
                <a:latin typeface="Arimo"/>
                <a:ea typeface="Arimo"/>
                <a:cs typeface="Arimo"/>
                <a:sym typeface="Arimo"/>
              </a:rPr>
              <a:t>farmaceutici) e risorse (dotazioni organiche delle diverse specialità) che </a:t>
            </a:r>
            <a:endParaRPr sz="1400" kern="0" dirty="0">
              <a:solidFill>
                <a:srgbClr val="000000"/>
              </a:solidFill>
              <a:latin typeface="Arial"/>
              <a:cs typeface="Arial"/>
              <a:sym typeface="Arial"/>
            </a:endParaRPr>
          </a:p>
          <a:p>
            <a:pPr marL="742950" lvl="1" indent="-285750" algn="just">
              <a:buClr>
                <a:srgbClr val="000000"/>
              </a:buClr>
            </a:pPr>
            <a:r>
              <a:rPr lang="it-IT" sz="2000" kern="0" dirty="0">
                <a:solidFill>
                  <a:srgbClr val="FFFFFF"/>
                </a:solidFill>
                <a:latin typeface="Arimo"/>
                <a:ea typeface="Arimo"/>
                <a:cs typeface="Arimo"/>
                <a:sym typeface="Arimo"/>
              </a:rPr>
              <a:t>sono in attesa della domanda, che potrebbe arrivare anche dopo molto </a:t>
            </a:r>
            <a:endParaRPr sz="1400" kern="0" dirty="0">
              <a:solidFill>
                <a:srgbClr val="000000"/>
              </a:solidFill>
              <a:latin typeface="Arial"/>
              <a:cs typeface="Arial"/>
              <a:sym typeface="Arial"/>
            </a:endParaRPr>
          </a:p>
          <a:p>
            <a:pPr marL="742950" lvl="1" indent="-285750" algn="just">
              <a:buClr>
                <a:srgbClr val="000000"/>
              </a:buClr>
            </a:pPr>
            <a:r>
              <a:rPr lang="it-IT" sz="2000" kern="0" dirty="0">
                <a:solidFill>
                  <a:srgbClr val="FFFFFF"/>
                </a:solidFill>
                <a:latin typeface="Arimo"/>
                <a:ea typeface="Arimo"/>
                <a:cs typeface="Arimo"/>
                <a:sym typeface="Arimo"/>
              </a:rPr>
              <a:t>tempo.</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958226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8"/>
          <p:cNvSpPr txBox="1">
            <a:spLocks noGrp="1"/>
          </p:cNvSpPr>
          <p:nvPr>
            <p:ph type="title" idx="4294967295"/>
          </p:nvPr>
        </p:nvSpPr>
        <p:spPr>
          <a:xfrm>
            <a:off x="1981200" y="538595"/>
            <a:ext cx="8229600" cy="1143000"/>
          </a:xfrm>
          <a:prstGeom prst="rect">
            <a:avLst/>
          </a:prstGeom>
          <a:noFill/>
          <a:ln>
            <a:noFill/>
          </a:ln>
        </p:spPr>
        <p:txBody>
          <a:bodyPr spcFirstLastPara="1" wrap="square" lIns="0" tIns="45700" rIns="0" bIns="0" anchor="b" anchorCtr="0">
            <a:noAutofit/>
          </a:bodyPr>
          <a:lstStyle/>
          <a:p>
            <a:r>
              <a:rPr lang="it-IT" sz="4600" dirty="0">
                <a:solidFill>
                  <a:srgbClr val="FF0000"/>
                </a:solidFill>
              </a:rPr>
              <a:t>Breve storia del Pensiero Lean </a:t>
            </a:r>
            <a:endParaRPr dirty="0">
              <a:solidFill>
                <a:srgbClr val="FF0000"/>
              </a:solidFill>
            </a:endParaRPr>
          </a:p>
        </p:txBody>
      </p:sp>
      <p:sp>
        <p:nvSpPr>
          <p:cNvPr id="64" name="Google Shape;64;p8"/>
          <p:cNvSpPr txBox="1">
            <a:spLocks noGrp="1"/>
          </p:cNvSpPr>
          <p:nvPr>
            <p:ph type="body" idx="4294967295"/>
          </p:nvPr>
        </p:nvSpPr>
        <p:spPr>
          <a:xfrm>
            <a:off x="1898073" y="1935164"/>
            <a:ext cx="8229600" cy="4389437"/>
          </a:xfrm>
          <a:prstGeom prst="rect">
            <a:avLst/>
          </a:prstGeom>
          <a:noFill/>
          <a:ln>
            <a:noFill/>
          </a:ln>
        </p:spPr>
        <p:txBody>
          <a:bodyPr spcFirstLastPara="1" wrap="square" lIns="91425" tIns="45700" rIns="91425" bIns="45700" anchor="t" anchorCtr="0">
            <a:noAutofit/>
          </a:bodyPr>
          <a:lstStyle/>
          <a:p>
            <a:pPr marL="0" indent="0" algn="just">
              <a:lnSpc>
                <a:spcPct val="90000"/>
              </a:lnSpc>
              <a:spcBef>
                <a:spcPts val="0"/>
              </a:spcBef>
              <a:buSzPts val="2090"/>
              <a:buNone/>
            </a:pPr>
            <a:r>
              <a:rPr lang="it-IT" sz="2200" b="1" dirty="0"/>
              <a:t>Le origini del lean thinking, che in inglese significa “pensiero snello”, vanno fatte risalire tra la fine degli anni '80 e l'inizio degli anni '90 come evoluzione necessaria del Taylor-Fordismo e della sua produzione di massa.</a:t>
            </a:r>
          </a:p>
          <a:p>
            <a:pPr marL="0" indent="0" algn="just">
              <a:lnSpc>
                <a:spcPct val="90000"/>
              </a:lnSpc>
              <a:spcBef>
                <a:spcPts val="0"/>
              </a:spcBef>
              <a:buSzPts val="2090"/>
              <a:buNone/>
            </a:pPr>
            <a:endParaRPr dirty="0"/>
          </a:p>
          <a:p>
            <a:pPr marL="0" indent="0" algn="just">
              <a:lnSpc>
                <a:spcPct val="90000"/>
              </a:lnSpc>
              <a:spcBef>
                <a:spcPts val="440"/>
              </a:spcBef>
              <a:buSzPts val="2090"/>
              <a:buNone/>
            </a:pPr>
            <a:r>
              <a:rPr lang="it-IT" sz="2200" b="1" dirty="0"/>
              <a:t>La crisi dello stato Sociale, la crisi petrolifera, il conflitto industriale e i costi della rigida burocratizzazione aziendale determinarono la necessità di cambiare modello organizzativo per le grandi imprese presenti sul mercato. Così, sulla base di un modello produttivo sviluppatosi tra gli anni '70 e '80 in Giappone, si cominciò a parlare di pensiero snello, prevedendo una produzione che fosse il più flessibile possibile e meglio si adattasse alla domanda del mercato.</a:t>
            </a:r>
            <a:endParaRPr dirty="0"/>
          </a:p>
        </p:txBody>
      </p:sp>
    </p:spTree>
    <p:extLst>
      <p:ext uri="{BB962C8B-B14F-4D97-AF65-F5344CB8AC3E}">
        <p14:creationId xmlns:p14="http://schemas.microsoft.com/office/powerpoint/2010/main" val="1542619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5" name="Google Shape;515;p75"/>
          <p:cNvSpPr/>
          <p:nvPr/>
        </p:nvSpPr>
        <p:spPr>
          <a:xfrm>
            <a:off x="1524000" y="992909"/>
            <a:ext cx="9144000" cy="5016500"/>
          </a:xfrm>
          <a:prstGeom prst="rect">
            <a:avLst/>
          </a:prstGeom>
          <a:noFill/>
          <a:ln>
            <a:noFill/>
          </a:ln>
        </p:spPr>
        <p:txBody>
          <a:bodyPr spcFirstLastPara="1" wrap="square" lIns="91425" tIns="45700" rIns="91425" bIns="45700" anchor="t" anchorCtr="0">
            <a:noAutofit/>
          </a:bodyPr>
          <a:lstStyle/>
          <a:p>
            <a:pPr marL="1257300" lvl="2" indent="-342900" algn="just">
              <a:buClr>
                <a:srgbClr val="000000"/>
              </a:buClr>
            </a:pPr>
            <a:r>
              <a:rPr lang="it-IT" sz="2000" b="1" kern="0" dirty="0">
                <a:solidFill>
                  <a:srgbClr val="FF0000"/>
                </a:solidFill>
                <a:latin typeface="Arimo"/>
                <a:ea typeface="Arimo"/>
                <a:cs typeface="Arimo"/>
                <a:sym typeface="Arimo"/>
              </a:rPr>
              <a:t>Si possono distinguere due tipi di cambiamento dei processi: </a:t>
            </a:r>
            <a:endParaRPr sz="1400" b="1" kern="0" dirty="0">
              <a:solidFill>
                <a:srgbClr val="FF0000"/>
              </a:solidFill>
              <a:latin typeface="Arial"/>
              <a:cs typeface="Arial"/>
              <a:sym typeface="Arial"/>
            </a:endParaRPr>
          </a:p>
          <a:p>
            <a:pPr marL="1257300" lvl="2" indent="-342900" algn="just">
              <a:buClr>
                <a:srgbClr val="000000"/>
              </a:buClr>
            </a:pPr>
            <a:endParaRPr sz="2000" kern="0" dirty="0">
              <a:solidFill>
                <a:srgbClr val="FFFFFF"/>
              </a:solidFill>
              <a:latin typeface="Arimo"/>
              <a:ea typeface="Arimo"/>
              <a:cs typeface="Arimo"/>
              <a:sym typeface="Arimo"/>
            </a:endParaRPr>
          </a:p>
          <a:p>
            <a:pPr marL="1257300" lvl="2" indent="-342900" algn="just">
              <a:buClr>
                <a:srgbClr val="000000"/>
              </a:buClr>
            </a:pPr>
            <a:endParaRPr sz="2000" kern="0" dirty="0">
              <a:solidFill>
                <a:srgbClr val="FFFFFF"/>
              </a:solidFill>
              <a:latin typeface="Arimo"/>
              <a:ea typeface="Arimo"/>
              <a:cs typeface="Arimo"/>
              <a:sym typeface="Arimo"/>
            </a:endParaRPr>
          </a:p>
          <a:p>
            <a:pPr marL="342900" indent="-342900" algn="just">
              <a:buClr>
                <a:srgbClr val="FFFFFF"/>
              </a:buClr>
              <a:buSzPts val="2000"/>
              <a:buFont typeface="Arimo"/>
              <a:buAutoNum type="arabicPeriod"/>
            </a:pPr>
            <a:r>
              <a:rPr lang="it-IT" sz="2000" kern="0" dirty="0">
                <a:solidFill>
                  <a:srgbClr val="FFFFFF"/>
                </a:solidFill>
                <a:latin typeface="Arimo"/>
                <a:ea typeface="Arimo"/>
                <a:cs typeface="Arimo"/>
                <a:sym typeface="Arimo"/>
              </a:rPr>
              <a:t>la </a:t>
            </a:r>
            <a:r>
              <a:rPr lang="it-IT" sz="2000" b="1" kern="0" dirty="0">
                <a:solidFill>
                  <a:srgbClr val="FFFFFF"/>
                </a:solidFill>
                <a:latin typeface="Arimo"/>
                <a:ea typeface="Arimo"/>
                <a:cs typeface="Arimo"/>
                <a:sym typeface="Arimo"/>
              </a:rPr>
              <a:t>riprogettazione migliorativa </a:t>
            </a:r>
            <a:r>
              <a:rPr lang="it-IT" sz="2000" kern="0" dirty="0">
                <a:solidFill>
                  <a:srgbClr val="FFFFFF"/>
                </a:solidFill>
                <a:latin typeface="Arimo"/>
                <a:ea typeface="Arimo"/>
                <a:cs typeface="Arimo"/>
                <a:sym typeface="Arimo"/>
              </a:rPr>
              <a:t>o </a:t>
            </a:r>
            <a:r>
              <a:rPr lang="it-IT" sz="2000" b="1" kern="0" dirty="0">
                <a:solidFill>
                  <a:srgbClr val="FFFFFF"/>
                </a:solidFill>
                <a:latin typeface="Arimo"/>
                <a:ea typeface="Arimo"/>
                <a:cs typeface="Arimo"/>
                <a:sym typeface="Arimo"/>
              </a:rPr>
              <a:t>incrementale</a:t>
            </a:r>
            <a:r>
              <a:rPr lang="it-IT" sz="2000" kern="0" dirty="0">
                <a:solidFill>
                  <a:srgbClr val="FFFFFF"/>
                </a:solidFill>
                <a:latin typeface="Arimo"/>
                <a:ea typeface="Arimo"/>
                <a:cs typeface="Arimo"/>
                <a:sym typeface="Arimo"/>
              </a:rPr>
              <a:t>; di solito si basa sull’analisi del processo in esame ed è del tipo cosiddetto </a:t>
            </a:r>
            <a:r>
              <a:rPr lang="it-IT" sz="2000" i="1" kern="0" dirty="0">
                <a:solidFill>
                  <a:srgbClr val="FFFFFF"/>
                </a:solidFill>
                <a:latin typeface="Arimo"/>
                <a:ea typeface="Arimo"/>
                <a:cs typeface="Arimo"/>
                <a:sym typeface="Arimo"/>
              </a:rPr>
              <a:t>bottom up</a:t>
            </a:r>
            <a:r>
              <a:rPr lang="it-IT" sz="2000" kern="0" dirty="0">
                <a:solidFill>
                  <a:srgbClr val="FFFFFF"/>
                </a:solidFill>
                <a:latin typeface="Arimo"/>
                <a:ea typeface="Arimo"/>
                <a:cs typeface="Arimo"/>
                <a:sym typeface="Arimo"/>
              </a:rPr>
              <a:t>, cioè con elevato coinvolgimento di chi esegue il processo; </a:t>
            </a:r>
            <a:endParaRPr sz="1400" kern="0" dirty="0">
              <a:solidFill>
                <a:srgbClr val="000000"/>
              </a:solidFill>
              <a:latin typeface="Arial"/>
              <a:cs typeface="Arial"/>
              <a:sym typeface="Arial"/>
            </a:endParaRPr>
          </a:p>
          <a:p>
            <a:pPr marL="342900" indent="-342900" algn="just">
              <a:buClr>
                <a:srgbClr val="000000"/>
              </a:buClr>
            </a:pPr>
            <a:endParaRPr sz="2000" kern="0" dirty="0">
              <a:solidFill>
                <a:srgbClr val="FFFFFF"/>
              </a:solidFill>
              <a:latin typeface="Arimo"/>
              <a:ea typeface="Arimo"/>
              <a:cs typeface="Arimo"/>
              <a:sym typeface="Arimo"/>
            </a:endParaRPr>
          </a:p>
          <a:p>
            <a:pPr marL="342900" indent="-342900" algn="just">
              <a:buClr>
                <a:srgbClr val="000000"/>
              </a:buClr>
            </a:pPr>
            <a:endParaRPr sz="2000" kern="0" dirty="0">
              <a:solidFill>
                <a:srgbClr val="FFFFFF"/>
              </a:solidFill>
              <a:latin typeface="Arimo"/>
              <a:ea typeface="Arimo"/>
              <a:cs typeface="Arimo"/>
              <a:sym typeface="Arimo"/>
            </a:endParaRPr>
          </a:p>
          <a:p>
            <a:pPr marL="342900" indent="-342900" algn="just">
              <a:buClr>
                <a:srgbClr val="000000"/>
              </a:buClr>
            </a:pPr>
            <a:endParaRPr sz="2000" kern="0" dirty="0">
              <a:solidFill>
                <a:srgbClr val="FFFFFF"/>
              </a:solidFill>
              <a:latin typeface="Arimo"/>
              <a:ea typeface="Arimo"/>
              <a:cs typeface="Arimo"/>
              <a:sym typeface="Arimo"/>
            </a:endParaRPr>
          </a:p>
          <a:p>
            <a:pPr marL="342900" indent="-342900" algn="just">
              <a:buClr>
                <a:srgbClr val="000000"/>
              </a:buClr>
            </a:pPr>
            <a:r>
              <a:rPr lang="it-IT" sz="2000" kern="0" dirty="0">
                <a:solidFill>
                  <a:srgbClr val="FFFFFF"/>
                </a:solidFill>
                <a:latin typeface="Arimo"/>
                <a:ea typeface="Arimo"/>
                <a:cs typeface="Arimo"/>
                <a:sym typeface="Arimo"/>
              </a:rPr>
              <a:t>2. la </a:t>
            </a:r>
            <a:r>
              <a:rPr lang="it-IT" sz="2000" b="1" kern="0" dirty="0">
                <a:solidFill>
                  <a:srgbClr val="FFFFFF"/>
                </a:solidFill>
                <a:latin typeface="Arimo"/>
                <a:ea typeface="Arimo"/>
                <a:cs typeface="Arimo"/>
                <a:sym typeface="Arimo"/>
              </a:rPr>
              <a:t>riprogettazione innovativa </a:t>
            </a:r>
            <a:r>
              <a:rPr lang="it-IT" sz="2000" kern="0" dirty="0">
                <a:solidFill>
                  <a:srgbClr val="FFFFFF"/>
                </a:solidFill>
                <a:latin typeface="Arimo"/>
                <a:ea typeface="Arimo"/>
                <a:cs typeface="Arimo"/>
                <a:sym typeface="Arimo"/>
              </a:rPr>
              <a:t>o </a:t>
            </a:r>
            <a:r>
              <a:rPr lang="it-IT" sz="2000" b="1" kern="0" dirty="0">
                <a:solidFill>
                  <a:srgbClr val="FFFFFF"/>
                </a:solidFill>
                <a:latin typeface="Arimo"/>
                <a:ea typeface="Arimo"/>
                <a:cs typeface="Arimo"/>
                <a:sym typeface="Arimo"/>
              </a:rPr>
              <a:t>reingegnerizzazione</a:t>
            </a:r>
            <a:r>
              <a:rPr lang="it-IT" sz="2000" kern="0" dirty="0">
                <a:solidFill>
                  <a:srgbClr val="FFFFFF"/>
                </a:solidFill>
                <a:latin typeface="Arimo"/>
                <a:ea typeface="Arimo"/>
                <a:cs typeface="Arimo"/>
                <a:sym typeface="Arimo"/>
              </a:rPr>
              <a:t>. </a:t>
            </a:r>
            <a:endParaRPr sz="1400" kern="0" dirty="0">
              <a:solidFill>
                <a:srgbClr val="000000"/>
              </a:solidFill>
              <a:latin typeface="Arial"/>
              <a:cs typeface="Arial"/>
              <a:sym typeface="Arial"/>
            </a:endParaRPr>
          </a:p>
          <a:p>
            <a:pPr marL="342900" indent="-342900" algn="just">
              <a:buClr>
                <a:srgbClr val="000000"/>
              </a:buClr>
            </a:pPr>
            <a:r>
              <a:rPr lang="it-IT" sz="2000" kern="0" dirty="0">
                <a:solidFill>
                  <a:srgbClr val="FFFFFF"/>
                </a:solidFill>
                <a:latin typeface="Arimo"/>
                <a:ea typeface="Arimo"/>
                <a:cs typeface="Arimo"/>
                <a:sym typeface="Arimo"/>
              </a:rPr>
              <a:t>	Si ha quando, o perché la situazione sembra molto insoddisfacente o perché si è venuti a conoscenza di pratiche diverse notevolmente migliori o perché sono apparse innovazioni tecnologiche, si decide di sostituire il vecchio processo con un processo nuovo radicalmente diverso. </a:t>
            </a:r>
            <a:endParaRPr sz="1400" kern="0" dirty="0">
              <a:solidFill>
                <a:srgbClr val="000000"/>
              </a:solidFill>
              <a:latin typeface="Arial"/>
              <a:cs typeface="Arial"/>
              <a:sym typeface="Arial"/>
            </a:endParaRPr>
          </a:p>
          <a:p>
            <a:pPr marL="342900" indent="-342900" algn="just">
              <a:buClr>
                <a:srgbClr val="000000"/>
              </a:buClr>
            </a:pPr>
            <a:endParaRPr sz="2000" kern="0" dirty="0">
              <a:solidFill>
                <a:srgbClr val="FFFFFF"/>
              </a:solidFill>
              <a:latin typeface="Arimo"/>
              <a:ea typeface="Arimo"/>
              <a:cs typeface="Arimo"/>
              <a:sym typeface="Arimo"/>
            </a:endParaRPr>
          </a:p>
          <a:p>
            <a:pPr marL="342900" indent="-342900" algn="just">
              <a:buClr>
                <a:srgbClr val="000000"/>
              </a:buClr>
            </a:pPr>
            <a:r>
              <a:rPr lang="it-IT" sz="2000" kern="0" dirty="0">
                <a:solidFill>
                  <a:srgbClr val="FFFFFF"/>
                </a:solidFill>
                <a:latin typeface="Arimo"/>
                <a:ea typeface="Arimo"/>
                <a:cs typeface="Arimo"/>
                <a:sym typeface="Arimo"/>
              </a:rPr>
              <a:t>	</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285972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2" name="Google Shape;522;p76"/>
          <p:cNvSpPr/>
          <p:nvPr/>
        </p:nvSpPr>
        <p:spPr>
          <a:xfrm>
            <a:off x="1413164" y="1584038"/>
            <a:ext cx="9144000" cy="2862263"/>
          </a:xfrm>
          <a:prstGeom prst="rect">
            <a:avLst/>
          </a:prstGeom>
          <a:noFill/>
          <a:ln>
            <a:noFill/>
          </a:ln>
        </p:spPr>
        <p:txBody>
          <a:bodyPr spcFirstLastPara="1" wrap="square" lIns="91425" tIns="45700" rIns="91425" bIns="45700" anchor="t" anchorCtr="0">
            <a:noAutofit/>
          </a:bodyPr>
          <a:lstStyle/>
          <a:p>
            <a:pPr marL="342900" indent="-342900" algn="just">
              <a:buClr>
                <a:srgbClr val="000000"/>
              </a:buClr>
            </a:pPr>
            <a:endParaRPr sz="2000" kern="0" dirty="0">
              <a:solidFill>
                <a:srgbClr val="FFFFFF"/>
              </a:solidFill>
              <a:latin typeface="Arimo"/>
              <a:ea typeface="Arimo"/>
              <a:cs typeface="Arimo"/>
              <a:sym typeface="Arimo"/>
            </a:endParaRPr>
          </a:p>
          <a:p>
            <a:pPr marL="342900" indent="-342900" algn="just">
              <a:buClr>
                <a:srgbClr val="000000"/>
              </a:buClr>
            </a:pPr>
            <a:endParaRPr sz="2000" kern="0" dirty="0">
              <a:solidFill>
                <a:srgbClr val="FFFFFF"/>
              </a:solidFill>
              <a:latin typeface="Arimo"/>
              <a:ea typeface="Arimo"/>
              <a:cs typeface="Arimo"/>
              <a:sym typeface="Arimo"/>
            </a:endParaRPr>
          </a:p>
          <a:p>
            <a:pPr marL="342900" indent="-342900" algn="just">
              <a:buClr>
                <a:srgbClr val="000000"/>
              </a:buClr>
            </a:pPr>
            <a:r>
              <a:rPr lang="it-IT" sz="2000" kern="0" dirty="0">
                <a:solidFill>
                  <a:srgbClr val="FFFFFF"/>
                </a:solidFill>
                <a:latin typeface="Arimo"/>
                <a:ea typeface="Arimo"/>
                <a:cs typeface="Arimo"/>
                <a:sym typeface="Arimo"/>
              </a:rPr>
              <a:t>	</a:t>
            </a:r>
            <a:endParaRPr sz="1400" kern="0" dirty="0">
              <a:solidFill>
                <a:srgbClr val="000000"/>
              </a:solidFill>
              <a:latin typeface="Arial"/>
              <a:cs typeface="Arial"/>
              <a:sym typeface="Arial"/>
            </a:endParaRPr>
          </a:p>
          <a:p>
            <a:pPr marL="342900" indent="-342900" algn="just">
              <a:buClr>
                <a:srgbClr val="000000"/>
              </a:buClr>
            </a:pPr>
            <a:r>
              <a:rPr lang="it-IT" sz="2000" kern="0" dirty="0">
                <a:solidFill>
                  <a:srgbClr val="FFFFFF"/>
                </a:solidFill>
                <a:latin typeface="Arimo"/>
                <a:ea typeface="Arimo"/>
                <a:cs typeface="Arimo"/>
                <a:sym typeface="Arimo"/>
              </a:rPr>
              <a:t>	Nel 2° caso non è così necessario analizzare il processo in atto e il contributo di chi esegue il processo è meno determinante. Alcuni dei progettisti del nuovo processo possono essere anche esterni all’azienda, anche se il coinvolgimento di chi poi dovrà eseguirei il nuovo processo è ovviamente opportuno. </a:t>
            </a:r>
            <a:endParaRPr sz="1400" kern="0" dirty="0">
              <a:solidFill>
                <a:srgbClr val="000000"/>
              </a:solidFill>
              <a:latin typeface="Arial"/>
              <a:cs typeface="Arial"/>
              <a:sym typeface="Arial"/>
            </a:endParaRPr>
          </a:p>
          <a:p>
            <a:pPr marL="342900" indent="-342900" algn="just">
              <a:buClr>
                <a:srgbClr val="000000"/>
              </a:buClr>
            </a:pPr>
            <a:endParaRPr sz="2000" kern="0" dirty="0">
              <a:solidFill>
                <a:srgbClr val="FFFFFF"/>
              </a:solidFill>
              <a:latin typeface="Arimo"/>
              <a:ea typeface="Arimo"/>
              <a:cs typeface="Arimo"/>
              <a:sym typeface="Arimo"/>
            </a:endParaRPr>
          </a:p>
        </p:txBody>
      </p:sp>
    </p:spTree>
    <p:extLst>
      <p:ext uri="{BB962C8B-B14F-4D97-AF65-F5344CB8AC3E}">
        <p14:creationId xmlns:p14="http://schemas.microsoft.com/office/powerpoint/2010/main" val="1423898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9" name="Google Shape;529;p77"/>
          <p:cNvPicPr preferRelativeResize="0"/>
          <p:nvPr/>
        </p:nvPicPr>
        <p:blipFill rotWithShape="1">
          <a:blip r:embed="rId3">
            <a:alphaModFix/>
          </a:blip>
          <a:srcRect/>
          <a:stretch/>
        </p:blipFill>
        <p:spPr>
          <a:xfrm>
            <a:off x="1981200" y="1752600"/>
            <a:ext cx="8382000" cy="2819400"/>
          </a:xfrm>
          <a:prstGeom prst="rect">
            <a:avLst/>
          </a:prstGeom>
          <a:noFill/>
          <a:ln>
            <a:noFill/>
          </a:ln>
        </p:spPr>
      </p:pic>
    </p:spTree>
    <p:extLst>
      <p:ext uri="{BB962C8B-B14F-4D97-AF65-F5344CB8AC3E}">
        <p14:creationId xmlns:p14="http://schemas.microsoft.com/office/powerpoint/2010/main" val="1235984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09618" y="2720535"/>
            <a:ext cx="7854696" cy="1752600"/>
          </a:xfrm>
        </p:spPr>
        <p:txBody>
          <a:bodyPr/>
          <a:lstStyle/>
          <a:p>
            <a:r>
              <a:rPr lang="it-IT" sz="3200" b="1" dirty="0"/>
              <a:t>L’INFORMATICA CI PUO’ AIUTARE?</a:t>
            </a:r>
          </a:p>
        </p:txBody>
      </p:sp>
    </p:spTree>
    <p:extLst>
      <p:ext uri="{BB962C8B-B14F-4D97-AF65-F5344CB8AC3E}">
        <p14:creationId xmlns:p14="http://schemas.microsoft.com/office/powerpoint/2010/main" val="533236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195944" y="1344315"/>
            <a:ext cx="7854696" cy="1752600"/>
          </a:xfrm>
        </p:spPr>
        <p:txBody>
          <a:bodyPr/>
          <a:lstStyle/>
          <a:p>
            <a:pPr algn="ctr"/>
            <a:r>
              <a:rPr lang="it-IT" sz="4400" b="1" i="1" dirty="0">
                <a:solidFill>
                  <a:srgbClr val="FF0000"/>
                </a:solidFill>
              </a:rPr>
              <a:t>SERVONO SOLUZIONI PER</a:t>
            </a:r>
            <a:r>
              <a:rPr lang="it-IT" sz="4400" b="1" dirty="0">
                <a:solidFill>
                  <a:srgbClr val="FF0000"/>
                </a:solidFill>
              </a:rPr>
              <a:t>:</a:t>
            </a:r>
          </a:p>
          <a:p>
            <a:pPr algn="ctr"/>
            <a:endParaRPr lang="it-IT" sz="3200" b="1" dirty="0"/>
          </a:p>
          <a:p>
            <a:pPr algn="ctr"/>
            <a:r>
              <a:rPr lang="it-IT" sz="3200" b="1" dirty="0"/>
              <a:t>L’EFFICENTAMENTO</a:t>
            </a:r>
          </a:p>
          <a:p>
            <a:pPr algn="ctr"/>
            <a:endParaRPr lang="it-IT" sz="3200" b="1" dirty="0"/>
          </a:p>
          <a:p>
            <a:pPr algn="ctr"/>
            <a:r>
              <a:rPr lang="it-IT" sz="3200" b="1" dirty="0"/>
              <a:t>I PROCESSI E PERCORSI</a:t>
            </a:r>
          </a:p>
          <a:p>
            <a:pPr algn="ctr"/>
            <a:r>
              <a:rPr lang="it-IT" sz="3200" b="1" dirty="0"/>
              <a:t> </a:t>
            </a:r>
          </a:p>
          <a:p>
            <a:pPr algn="ctr"/>
            <a:r>
              <a:rPr lang="it-IT" sz="3200" b="1" dirty="0"/>
              <a:t>LA COMUNICAZIONE</a:t>
            </a:r>
          </a:p>
        </p:txBody>
      </p:sp>
    </p:spTree>
    <p:extLst>
      <p:ext uri="{BB962C8B-B14F-4D97-AF65-F5344CB8AC3E}">
        <p14:creationId xmlns:p14="http://schemas.microsoft.com/office/powerpoint/2010/main" val="23678960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F845AE-9533-520E-0CA8-1AFA06364560}"/>
              </a:ext>
            </a:extLst>
          </p:cNvPr>
          <p:cNvSpPr>
            <a:spLocks noGrp="1"/>
          </p:cNvSpPr>
          <p:nvPr>
            <p:ph type="title"/>
          </p:nvPr>
        </p:nvSpPr>
        <p:spPr/>
        <p:txBody>
          <a:bodyPr/>
          <a:lstStyle/>
          <a:p>
            <a:endParaRPr lang="it-IT"/>
          </a:p>
        </p:txBody>
      </p:sp>
      <p:pic>
        <p:nvPicPr>
          <p:cNvPr id="7" name="Segnaposto contenuto 6">
            <a:extLst>
              <a:ext uri="{FF2B5EF4-FFF2-40B4-BE49-F238E27FC236}">
                <a16:creationId xmlns:a16="http://schemas.microsoft.com/office/drawing/2014/main" id="{CA4164F7-C79C-5C05-09D8-9224140243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8" cy="6858000"/>
          </a:xfrm>
        </p:spPr>
      </p:pic>
    </p:spTree>
    <p:extLst>
      <p:ext uri="{BB962C8B-B14F-4D97-AF65-F5344CB8AC3E}">
        <p14:creationId xmlns:p14="http://schemas.microsoft.com/office/powerpoint/2010/main" val="193974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9"/>
          <p:cNvSpPr txBox="1">
            <a:spLocks noGrp="1"/>
          </p:cNvSpPr>
          <p:nvPr>
            <p:ph type="title" idx="4294967295"/>
          </p:nvPr>
        </p:nvSpPr>
        <p:spPr>
          <a:xfrm>
            <a:off x="1888836" y="695613"/>
            <a:ext cx="8229600" cy="1143000"/>
          </a:xfrm>
          <a:prstGeom prst="rect">
            <a:avLst/>
          </a:prstGeom>
          <a:noFill/>
          <a:ln>
            <a:noFill/>
          </a:ln>
        </p:spPr>
        <p:txBody>
          <a:bodyPr spcFirstLastPara="1" wrap="square" lIns="0" tIns="45700" rIns="0" bIns="0" anchor="b" anchorCtr="0">
            <a:noAutofit/>
          </a:bodyPr>
          <a:lstStyle/>
          <a:p>
            <a:r>
              <a:rPr lang="it-IT" sz="4600" dirty="0">
                <a:solidFill>
                  <a:srgbClr val="FF0000"/>
                </a:solidFill>
              </a:rPr>
              <a:t>Breve storia del Pensiero Lean</a:t>
            </a:r>
            <a:endParaRPr dirty="0">
              <a:solidFill>
                <a:srgbClr val="FF0000"/>
              </a:solidFill>
            </a:endParaRPr>
          </a:p>
        </p:txBody>
      </p:sp>
      <p:sp>
        <p:nvSpPr>
          <p:cNvPr id="70" name="Google Shape;70;p9"/>
          <p:cNvSpPr txBox="1">
            <a:spLocks noGrp="1"/>
          </p:cNvSpPr>
          <p:nvPr>
            <p:ph type="body" idx="4294967295"/>
          </p:nvPr>
        </p:nvSpPr>
        <p:spPr>
          <a:xfrm>
            <a:off x="1648691" y="2101419"/>
            <a:ext cx="8229600" cy="4389437"/>
          </a:xfrm>
          <a:prstGeom prst="rect">
            <a:avLst/>
          </a:prstGeom>
          <a:noFill/>
          <a:ln>
            <a:noFill/>
          </a:ln>
        </p:spPr>
        <p:txBody>
          <a:bodyPr spcFirstLastPara="1" wrap="square" lIns="91425" tIns="45700" rIns="91425" bIns="45700" anchor="t" anchorCtr="0">
            <a:noAutofit/>
          </a:bodyPr>
          <a:lstStyle/>
          <a:p>
            <a:pPr marL="273050" indent="-273050" algn="just">
              <a:spcBef>
                <a:spcPts val="0"/>
              </a:spcBef>
              <a:buNone/>
            </a:pPr>
            <a:r>
              <a:rPr lang="it-IT" b="1" dirty="0"/>
              <a:t>   La prima azienda ad introdurre la lean production fu la Toyota, da qui il nome: Toyotismo. Il Toyotismo rappresentò una vera rivoluzione sul piano organizzativo aziendale, apportando una serie di cambiamenti che diedero vita alla cosiddetta azienda a sei zeri (zero difetti, zero conflitto con i lavoratori, zero tempi morti di produzione, zero tempo di attesa per il cliente e zero burocrazia).</a:t>
            </a:r>
            <a:endParaRPr dirty="0"/>
          </a:p>
        </p:txBody>
      </p:sp>
    </p:spTree>
    <p:extLst>
      <p:ext uri="{BB962C8B-B14F-4D97-AF65-F5344CB8AC3E}">
        <p14:creationId xmlns:p14="http://schemas.microsoft.com/office/powerpoint/2010/main" val="302119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0"/>
          <p:cNvSpPr txBox="1">
            <a:spLocks noGrp="1"/>
          </p:cNvSpPr>
          <p:nvPr>
            <p:ph type="title" idx="4294967295"/>
          </p:nvPr>
        </p:nvSpPr>
        <p:spPr>
          <a:xfrm>
            <a:off x="1981200" y="704850"/>
            <a:ext cx="8229600" cy="1143000"/>
          </a:xfrm>
          <a:prstGeom prst="rect">
            <a:avLst/>
          </a:prstGeom>
          <a:noFill/>
          <a:ln>
            <a:noFill/>
          </a:ln>
        </p:spPr>
        <p:txBody>
          <a:bodyPr spcFirstLastPara="1" wrap="square" lIns="0" tIns="45700" rIns="0" bIns="0" anchor="b" anchorCtr="0">
            <a:noAutofit/>
          </a:bodyPr>
          <a:lstStyle/>
          <a:p>
            <a:r>
              <a:rPr lang="it-IT" sz="2800" b="1" dirty="0">
                <a:solidFill>
                  <a:srgbClr val="FF0000"/>
                </a:solidFill>
              </a:rPr>
              <a:t>I cambiamenti riguardarono tutto il processo produttivo e si possono riassumere in:</a:t>
            </a:r>
            <a:br>
              <a:rPr lang="it-IT" sz="2800" dirty="0">
                <a:solidFill>
                  <a:srgbClr val="FF0000"/>
                </a:solidFill>
              </a:rPr>
            </a:br>
            <a:endParaRPr sz="2800" dirty="0">
              <a:solidFill>
                <a:srgbClr val="FF0000"/>
              </a:solidFill>
            </a:endParaRPr>
          </a:p>
        </p:txBody>
      </p:sp>
      <p:sp>
        <p:nvSpPr>
          <p:cNvPr id="76" name="Google Shape;76;p10"/>
          <p:cNvSpPr txBox="1">
            <a:spLocks noGrp="1"/>
          </p:cNvSpPr>
          <p:nvPr>
            <p:ph type="body" idx="4294967295"/>
          </p:nvPr>
        </p:nvSpPr>
        <p:spPr>
          <a:xfrm>
            <a:off x="1833418" y="1847850"/>
            <a:ext cx="8229600" cy="4389437"/>
          </a:xfrm>
          <a:prstGeom prst="rect">
            <a:avLst/>
          </a:prstGeom>
          <a:noFill/>
          <a:ln>
            <a:noFill/>
          </a:ln>
        </p:spPr>
        <p:txBody>
          <a:bodyPr spcFirstLastPara="1" wrap="square" lIns="91425" tIns="45700" rIns="91425" bIns="45700" anchor="t" anchorCtr="0">
            <a:noAutofit/>
          </a:bodyPr>
          <a:lstStyle/>
          <a:p>
            <a:pPr marL="0" indent="0" algn="just">
              <a:spcBef>
                <a:spcPts val="0"/>
              </a:spcBef>
              <a:buSzPts val="2090"/>
              <a:buNone/>
            </a:pPr>
            <a:r>
              <a:rPr lang="it-IT" sz="2200" dirty="0"/>
              <a:t>Una riduzione dell'allora netta separazione tra processi di pianificazione e processi di esecuzione dei prodotti, tipica del fordismo, attraverso il decentramento dell'autorità </a:t>
            </a:r>
          </a:p>
          <a:p>
            <a:pPr marL="0" indent="0" algn="just">
              <a:spcBef>
                <a:spcPts val="0"/>
              </a:spcBef>
              <a:buSzPts val="2090"/>
              <a:buNone/>
            </a:pPr>
            <a:endParaRPr dirty="0"/>
          </a:p>
          <a:p>
            <a:pPr marL="0" indent="0" algn="just">
              <a:spcBef>
                <a:spcPts val="440"/>
              </a:spcBef>
              <a:buSzPts val="2090"/>
              <a:buNone/>
            </a:pPr>
            <a:r>
              <a:rPr lang="it-IT" sz="2200" dirty="0"/>
              <a:t>Una maggiore partecipazione, formazione e coinvolgimento dei lavoratori nei processi aziendali </a:t>
            </a:r>
          </a:p>
          <a:p>
            <a:pPr marL="0" indent="0" algn="just">
              <a:spcBef>
                <a:spcPts val="440"/>
              </a:spcBef>
              <a:buSzPts val="2090"/>
              <a:buNone/>
            </a:pPr>
            <a:endParaRPr dirty="0"/>
          </a:p>
          <a:p>
            <a:pPr marL="0" indent="0" algn="just">
              <a:spcBef>
                <a:spcPts val="440"/>
              </a:spcBef>
              <a:buSzPts val="2090"/>
              <a:buNone/>
            </a:pPr>
            <a:r>
              <a:rPr lang="it-IT" sz="2200" dirty="0"/>
              <a:t>Outsourcing o esternalizzazione, ovvero l’idea di un’azienda integrata, in cui il management delega ad aziende fornitrici definite </a:t>
            </a:r>
            <a:r>
              <a:rPr lang="it-IT" sz="2200" dirty="0" err="1"/>
              <a:t>capofiliera</a:t>
            </a:r>
            <a:r>
              <a:rPr lang="it-IT" sz="2200" dirty="0"/>
              <a:t>, la produzione e la gestione di componenti complessi, dando loro anche il potere di controllo sulle altre aziende fornitrici ai livelli più bassi </a:t>
            </a:r>
            <a:endParaRPr dirty="0"/>
          </a:p>
        </p:txBody>
      </p:sp>
    </p:spTree>
    <p:extLst>
      <p:ext uri="{BB962C8B-B14F-4D97-AF65-F5344CB8AC3E}">
        <p14:creationId xmlns:p14="http://schemas.microsoft.com/office/powerpoint/2010/main" val="139654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1"/>
          <p:cNvSpPr txBox="1">
            <a:spLocks noGrp="1"/>
          </p:cNvSpPr>
          <p:nvPr>
            <p:ph type="title" idx="4294967295"/>
          </p:nvPr>
        </p:nvSpPr>
        <p:spPr>
          <a:xfrm>
            <a:off x="1981200" y="792164"/>
            <a:ext cx="8229600" cy="1143000"/>
          </a:xfrm>
          <a:prstGeom prst="rect">
            <a:avLst/>
          </a:prstGeom>
          <a:noFill/>
          <a:ln>
            <a:noFill/>
          </a:ln>
        </p:spPr>
        <p:txBody>
          <a:bodyPr spcFirstLastPara="1" wrap="square" lIns="0" tIns="45700" rIns="0" bIns="0" anchor="b" anchorCtr="0">
            <a:noAutofit/>
          </a:bodyPr>
          <a:lstStyle/>
          <a:p>
            <a:pPr algn="ctr"/>
            <a:r>
              <a:rPr lang="it-IT" sz="2800" b="1" dirty="0">
                <a:solidFill>
                  <a:srgbClr val="FF0000"/>
                </a:solidFill>
              </a:rPr>
              <a:t>I cambiamenti riguardarono tutto il processo produttivo e si possono riassumere in:</a:t>
            </a:r>
            <a:br>
              <a:rPr lang="it-IT" sz="2800" dirty="0">
                <a:solidFill>
                  <a:srgbClr val="FF0000"/>
                </a:solidFill>
              </a:rPr>
            </a:br>
            <a:endParaRPr sz="2800" dirty="0">
              <a:solidFill>
                <a:srgbClr val="FF0000"/>
              </a:solidFill>
            </a:endParaRPr>
          </a:p>
        </p:txBody>
      </p:sp>
      <p:sp>
        <p:nvSpPr>
          <p:cNvPr id="82" name="Google Shape;82;p11"/>
          <p:cNvSpPr txBox="1">
            <a:spLocks noGrp="1"/>
          </p:cNvSpPr>
          <p:nvPr>
            <p:ph type="body" idx="4294967295"/>
          </p:nvPr>
        </p:nvSpPr>
        <p:spPr>
          <a:xfrm>
            <a:off x="1981200" y="1935164"/>
            <a:ext cx="8229600" cy="4389437"/>
          </a:xfrm>
          <a:prstGeom prst="rect">
            <a:avLst/>
          </a:prstGeom>
          <a:noFill/>
          <a:ln>
            <a:noFill/>
          </a:ln>
        </p:spPr>
        <p:txBody>
          <a:bodyPr spcFirstLastPara="1" wrap="square" lIns="91425" tIns="45700" rIns="91425" bIns="45700" anchor="t" anchorCtr="0">
            <a:noAutofit/>
          </a:bodyPr>
          <a:lstStyle/>
          <a:p>
            <a:pPr marL="0" indent="0" algn="just">
              <a:spcBef>
                <a:spcPts val="0"/>
              </a:spcBef>
              <a:buSzPts val="2090"/>
              <a:buNone/>
            </a:pPr>
            <a:r>
              <a:rPr lang="it-IT" sz="2200" dirty="0"/>
              <a:t>Approccio </a:t>
            </a:r>
            <a:r>
              <a:rPr lang="it-IT" sz="2200" b="1" dirty="0"/>
              <a:t>market driven</a:t>
            </a:r>
            <a:r>
              <a:rPr lang="it-IT" sz="2200" dirty="0"/>
              <a:t>, ovvero “guidati dal mercato” e dall’andamento della domanda di beni con un passaggio dalla logica push (introduzione di prodotti sul mercato a prescindere dalla domanda) alla logica pull (produzione di prodotti in base alla domanda di mercato). </a:t>
            </a:r>
          </a:p>
          <a:p>
            <a:pPr marL="0" indent="0" algn="just">
              <a:spcBef>
                <a:spcPts val="0"/>
              </a:spcBef>
              <a:buSzPts val="2090"/>
              <a:buNone/>
            </a:pPr>
            <a:endParaRPr lang="it-IT" sz="2200" dirty="0"/>
          </a:p>
          <a:p>
            <a:pPr marL="273050" indent="-273050" algn="just">
              <a:spcBef>
                <a:spcPts val="440"/>
              </a:spcBef>
              <a:buSzPts val="2090"/>
              <a:buNone/>
            </a:pPr>
            <a:r>
              <a:rPr lang="it-IT" sz="2200" b="1" dirty="0"/>
              <a:t>   Tutto questo, che oggi può sembrare scontato, determinò nei primi anni novanta una portata innovativa tale da esser oggetto di studio da parte del Massachussets Institut of Technology (MIT) e capitalizzato nel libro “The machine that changed the world”.</a:t>
            </a:r>
            <a:endParaRPr dirty="0"/>
          </a:p>
        </p:txBody>
      </p:sp>
    </p:spTree>
    <p:extLst>
      <p:ext uri="{BB962C8B-B14F-4D97-AF65-F5344CB8AC3E}">
        <p14:creationId xmlns:p14="http://schemas.microsoft.com/office/powerpoint/2010/main" val="1169581276"/>
      </p:ext>
    </p:extLst>
  </p:cSld>
  <p:clrMapOvr>
    <a:masterClrMapping/>
  </p:clrMapOvr>
</p:sld>
</file>

<file path=ppt/theme/theme1.xml><?xml version="1.0" encoding="utf-8"?>
<a:theme xmlns:a="http://schemas.openxmlformats.org/drawingml/2006/main" name="2_Equinozio">
  <a:themeElements>
    <a:clrScheme name="Equinozio">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TotalTime>
  <Words>4468</Words>
  <Application>Microsoft Office PowerPoint</Application>
  <PresentationFormat>Widescreen</PresentationFormat>
  <Paragraphs>466</Paragraphs>
  <Slides>65</Slides>
  <Notes>61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65</vt:i4>
      </vt:variant>
    </vt:vector>
  </HeadingPairs>
  <TitlesOfParts>
    <vt:vector size="71" baseType="lpstr">
      <vt:lpstr>Arial</vt:lpstr>
      <vt:lpstr>Arial Rounded</vt:lpstr>
      <vt:lpstr>Arimo</vt:lpstr>
      <vt:lpstr>Calibri</vt:lpstr>
      <vt:lpstr>Noto Sans Symbols</vt:lpstr>
      <vt:lpstr>2_Equinozio</vt:lpstr>
      <vt:lpstr>Presentazione standard di PowerPoint</vt:lpstr>
      <vt:lpstr>Modello Lean Thinking</vt:lpstr>
      <vt:lpstr>Come e perché è nato il Pensiero Lean</vt:lpstr>
      <vt:lpstr>Come e perché è nato il Pensiero Lean</vt:lpstr>
      <vt:lpstr>Come e perché è nato il Pensiero Lean</vt:lpstr>
      <vt:lpstr>Breve storia del Pensiero Lean </vt:lpstr>
      <vt:lpstr>Breve storia del Pensiero Lean</vt:lpstr>
      <vt:lpstr>I cambiamenti riguardarono tutto il processo produttivo e si possono riassumere in: </vt:lpstr>
      <vt:lpstr>I cambiamenti riguardarono tutto il processo produttivo e si possono riassumere in: </vt:lpstr>
      <vt:lpstr>Dalla lean production al lean management </vt:lpstr>
      <vt:lpstr>Dalla lean production al lean management</vt:lpstr>
      <vt:lpstr>Dall’azienda manifatturiera all’azienda sanitaria, il lean thinking in sanità </vt:lpstr>
      <vt:lpstr>Dall’azienda manifatturiera all’azienda sanitaria, il lean thinking in sanità</vt:lpstr>
      <vt:lpstr>Dall’azienda manifatturiera all’azienda sanitaria, il lean thinking in sanità</vt:lpstr>
      <vt:lpstr>Dall’azienda manifatturiera all’azienda sanitaria, il lean thinking in sanità</vt:lpstr>
      <vt:lpstr>Dalla visione verticale a quella trasversale </vt:lpstr>
      <vt:lpstr>Dalla visione verticale a quella trasversale</vt:lpstr>
      <vt:lpstr>Dalla visione verticale a quella trasversale</vt:lpstr>
      <vt:lpstr>Dalla visione verticale a quella trasversale</vt:lpstr>
      <vt:lpstr>I costi e la gestione delle risorse umane </vt:lpstr>
      <vt:lpstr>Quali sono gli Sprechi più diffusi?</vt:lpstr>
      <vt:lpstr>Quali sono gli Sprechi più diffusi?</vt:lpstr>
      <vt:lpstr>Quali sono gli Sprechi più diffusi?</vt:lpstr>
      <vt:lpstr>Quali sono gli Sprechi più diffusi?</vt:lpstr>
      <vt:lpstr>Quali sono gli Sprechi più diffusi?</vt:lpstr>
      <vt:lpstr>Quali sono gli Sprechi più diffusi?</vt:lpstr>
      <vt:lpstr>Tecniche di Lean Thinking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Perché funziona il Lean?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Francesca Satriani</dc:creator>
  <cp:lastModifiedBy>Giulia Dapero Editrice Dapero</cp:lastModifiedBy>
  <cp:revision>35</cp:revision>
  <dcterms:created xsi:type="dcterms:W3CDTF">2024-02-09T10:52:56Z</dcterms:created>
  <dcterms:modified xsi:type="dcterms:W3CDTF">2024-03-20T11:45:30Z</dcterms:modified>
</cp:coreProperties>
</file>