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87" r:id="rId4"/>
    <p:sldId id="257" r:id="rId5"/>
    <p:sldId id="260" r:id="rId6"/>
    <p:sldId id="262" r:id="rId7"/>
    <p:sldId id="288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2" r:id="rId16"/>
    <p:sldId id="276" r:id="rId17"/>
    <p:sldId id="278" r:id="rId18"/>
    <p:sldId id="273" r:id="rId19"/>
    <p:sldId id="274" r:id="rId20"/>
    <p:sldId id="275" r:id="rId21"/>
    <p:sldId id="277" r:id="rId22"/>
    <p:sldId id="279" r:id="rId23"/>
    <p:sldId id="280" r:id="rId24"/>
    <p:sldId id="281" r:id="rId25"/>
    <p:sldId id="290" r:id="rId26"/>
    <p:sldId id="282" r:id="rId27"/>
    <p:sldId id="283" r:id="rId28"/>
    <p:sldId id="284" r:id="rId29"/>
    <p:sldId id="285" r:id="rId30"/>
    <p:sldId id="286" r:id="rId31"/>
    <p:sldId id="289" r:id="rId32"/>
    <p:sldId id="258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7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BE345D-F1C1-772F-03E4-07D641883E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0692B1-FEA1-77CD-70A1-3FCC47963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60F2D3-C2CC-D94F-829E-DDBDCE785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A845-E641-4106-8F27-0E08A946EF3B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D05877-EB1F-0E55-60C7-1F7E350D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A7C7DA-201D-7CCE-A490-A8BB96FF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008B8-5347-48FC-9149-29F2B4CF2D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368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69B1D8-1711-252C-AF0A-7F008AB7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E5C4ACB-0607-F05F-B971-4A4A8506F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901AD7-2735-0EF2-FB61-56B5B299D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A845-E641-4106-8F27-0E08A946EF3B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CAE019-C9E8-DAAB-52BA-309C20A22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A31C92-5819-EAEE-38B6-4E3386670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008B8-5347-48FC-9149-29F2B4CF2D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58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7C71E68-96A5-92CD-D528-EE4C8FCA8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D627D20-F5E4-6F82-C4F4-0A0DAB8AA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003825-276A-369B-C8D9-2BB762AB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A845-E641-4106-8F27-0E08A946EF3B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67856E-39E5-4805-F76B-A1710DF1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4523CE-A96D-FCD2-9213-52C64E0FA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008B8-5347-48FC-9149-29F2B4CF2D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9220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F941DB-1358-5E66-D994-17927F93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8349C6-33E6-4151-24D3-7A842C634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8AACD7-8195-6B34-FD85-6ED851FC7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A845-E641-4106-8F27-0E08A946EF3B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DE0EE0-F9D6-A2DE-ACC1-EB4FFDD9D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0246D1-59CC-6753-DB4E-EEA0023EB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008B8-5347-48FC-9149-29F2B4CF2D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260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CF1158-BEDC-8E66-3868-F268A3C61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EFA7E02-8838-5C9A-6649-CEAECE68E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F3C8CB-E5E5-649C-D529-C977BEAE2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A845-E641-4106-8F27-0E08A946EF3B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9207FE-FFAF-3847-5CFB-2DF7A0C6C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0DA950-DE43-BA35-8EFC-24193CFDB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008B8-5347-48FC-9149-29F2B4CF2D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779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B83AA6-C28E-B7F3-8259-B1C42A913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5B56AA-021E-0E27-EBBE-F2E57CB33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208A38A-00DC-F889-3C3E-7930BD1440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7144745-F6DB-EA03-2B1B-F31BEE91E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A845-E641-4106-8F27-0E08A946EF3B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E94A960-B744-7658-A989-875ECDA59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E8DB647-7E31-C4FA-DA52-EECB712B0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008B8-5347-48FC-9149-29F2B4CF2D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632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CB4286-F3FA-4ED2-E03A-3D52B0A9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2070D65-51F2-7273-4759-805DE62B3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B919CF1-FE9F-D1C4-B8B3-1F6D6196C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F1C562C-3D03-9123-6E71-A68A7FE6B7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3B9BCC8-7C65-5F3F-DBB2-A6BE723468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7C3BE8C-26E5-9ED4-29E4-0AAD301C8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A845-E641-4106-8F27-0E08A946EF3B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5FED0E2-BD11-1014-DAE1-D08D939F9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4DA4499-C374-F6EA-C4DE-020A819E6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008B8-5347-48FC-9149-29F2B4CF2D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3554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936116-FE01-943D-358F-CA7FAB681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2A88142-DA41-6E7A-D6C8-EAE90D5B5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A845-E641-4106-8F27-0E08A946EF3B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053B113-26F5-4ACB-802E-0A9A91BEA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6C3F800-710D-AAAB-1898-E1B4E8DB9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008B8-5347-48FC-9149-29F2B4CF2D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1071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972A551-ACAC-65DD-2621-FAFB13D11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A845-E641-4106-8F27-0E08A946EF3B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9EE8BFD-2B97-14FD-6656-B9CE800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0347BC1-D60A-0549-E346-AA280428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008B8-5347-48FC-9149-29F2B4CF2D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6985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D0D6AB-0D7E-8185-23ED-6F3E8F0E8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8AACE2-5159-CC38-3B07-09978192C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90988C2-22E9-A0B1-A3C4-431948E36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1D2CE0A-6488-D183-D5FB-2C9D1BFAD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A845-E641-4106-8F27-0E08A946EF3B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4BE4CF-6991-8596-E8A4-27D9641F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FAB560D-D47C-EC75-E224-4955AD896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008B8-5347-48FC-9149-29F2B4CF2D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124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B2B761-8B1A-7E3A-1845-1EA56D02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0AB49BD-57AF-D8C7-3A9C-11855410D9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C34126E-8485-4D67-F7F3-121FDDCBE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E8C46D-2BE4-109E-B9A3-156D6F8C5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A845-E641-4106-8F27-0E08A946EF3B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5F81BD9-DF4C-3BC1-9C09-29648214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1C1DDC6-28B7-0D74-7F94-E05BE41F0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008B8-5347-48FC-9149-29F2B4CF2D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018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5ED48DC-E738-3C38-CC08-71FD6C73E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E80789F-5284-5026-55D5-4F089759F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9C0823-DF07-1F6B-A0C8-28E0978218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DA845-E641-4106-8F27-0E08A946EF3B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0C773D-35EF-D90B-FD57-7F3C8EA1FF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934244-5F47-0ECB-57FB-93A8CAD10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008B8-5347-48FC-9149-29F2B4CF2D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059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CAA4E8-16C3-CF1D-DFB6-D36DEB219F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546F269-63DD-81AC-C28C-5950959901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C710E0D-77DE-A8B2-7025-E598B585E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16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F43312-D825-92EF-557E-45C8CA7AF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6000" dirty="0"/>
              <a:t>Qual è il superpotere del gioco?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0D036-82D2-DF84-A51F-D016EF7E6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5129" y="2766218"/>
            <a:ext cx="4704471" cy="1325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6600" dirty="0"/>
              <a:t>FINZIONE</a:t>
            </a:r>
          </a:p>
        </p:txBody>
      </p:sp>
    </p:spTree>
    <p:extLst>
      <p:ext uri="{BB962C8B-B14F-4D97-AF65-F5344CB8AC3E}">
        <p14:creationId xmlns:p14="http://schemas.microsoft.com/office/powerpoint/2010/main" val="149521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1722E8-B16D-FE7A-ACFB-7072D2490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/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dirty="0">
                <a:latin typeface="+mj-lt"/>
              </a:rPr>
              <a:t>I</a:t>
            </a:r>
            <a:r>
              <a:rPr lang="it-IT" sz="4000" b="0" i="0" u="none" strike="noStrike" dirty="0">
                <a:effectLst/>
                <a:latin typeface="+mj-lt"/>
              </a:rPr>
              <a:t>l gioco è l’oscillazione ludica </a:t>
            </a: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0" i="0" u="none" strike="noStrike" dirty="0">
                <a:effectLst/>
                <a:latin typeface="+mj-lt"/>
              </a:rPr>
              <a:t>tra una certa realtà seria e il desiderio del suo superamento e come l’immissione della serietà in un attività,</a:t>
            </a: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0" i="0" u="none" strike="noStrike" dirty="0">
                <a:effectLst/>
                <a:latin typeface="+mj-lt"/>
              </a:rPr>
              <a:t> gioco che si configura come superamento della realtà stessa (Romano)</a:t>
            </a:r>
            <a:endParaRPr lang="it-IT" sz="4000" b="0" dirty="0">
              <a:effectLst/>
              <a:latin typeface="+mj-lt"/>
            </a:endParaRPr>
          </a:p>
          <a:p>
            <a:pPr marL="0" indent="0">
              <a:buNone/>
            </a:pP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5226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172138DA-2E32-E140-A251-ADE893870DB6}"/>
              </a:ext>
            </a:extLst>
          </p:cNvPr>
          <p:cNvSpPr txBox="1"/>
          <p:nvPr/>
        </p:nvSpPr>
        <p:spPr>
          <a:xfrm>
            <a:off x="4726745" y="274202"/>
            <a:ext cx="2110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AZIONE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0F8F3EE-B233-9AF0-B13F-725FBC33BF8D}"/>
              </a:ext>
            </a:extLst>
          </p:cNvPr>
          <p:cNvSpPr txBox="1"/>
          <p:nvPr/>
        </p:nvSpPr>
        <p:spPr>
          <a:xfrm>
            <a:off x="8619252" y="2198412"/>
            <a:ext cx="2602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DI GRUPPO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F037D7-E15F-9CE1-A42C-081715FAB284}"/>
              </a:ext>
            </a:extLst>
          </p:cNvPr>
          <p:cNvSpPr txBox="1"/>
          <p:nvPr/>
        </p:nvSpPr>
        <p:spPr>
          <a:xfrm>
            <a:off x="7778373" y="4784970"/>
            <a:ext cx="3846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CREA CONFLITTI ARTIFICIALI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BE2A248-0620-F208-E1F6-25F7AD83EA50}"/>
              </a:ext>
            </a:extLst>
          </p:cNvPr>
          <p:cNvSpPr txBox="1"/>
          <p:nvPr/>
        </p:nvSpPr>
        <p:spPr>
          <a:xfrm>
            <a:off x="1378858" y="4554904"/>
            <a:ext cx="4717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DEFINITO DA </a:t>
            </a:r>
          </a:p>
          <a:p>
            <a:r>
              <a:rPr lang="it-IT" sz="3600" dirty="0"/>
              <a:t>REGOLE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5A6C049-088F-9444-CF36-BD66950EF24E}"/>
              </a:ext>
            </a:extLst>
          </p:cNvPr>
          <p:cNvSpPr txBox="1"/>
          <p:nvPr/>
        </p:nvSpPr>
        <p:spPr>
          <a:xfrm>
            <a:off x="313473" y="1345727"/>
            <a:ext cx="3855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AIUTA IL SINGOLO AD INDIVIDUARSI</a:t>
            </a:r>
          </a:p>
        </p:txBody>
      </p:sp>
      <p:sp>
        <p:nvSpPr>
          <p:cNvPr id="12" name="Stella a 5 punte 11">
            <a:extLst>
              <a:ext uri="{FF2B5EF4-FFF2-40B4-BE49-F238E27FC236}">
                <a16:creationId xmlns:a16="http://schemas.microsoft.com/office/drawing/2014/main" id="{6980678A-71C9-D3DB-60F4-735CAF78F94E}"/>
              </a:ext>
            </a:extLst>
          </p:cNvPr>
          <p:cNvSpPr/>
          <p:nvPr/>
        </p:nvSpPr>
        <p:spPr>
          <a:xfrm>
            <a:off x="3200569" y="930332"/>
            <a:ext cx="5162506" cy="4025092"/>
          </a:xfrm>
          <a:prstGeom prst="star5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3A7FFD2-53CB-74EF-DB37-B7CA0E4DA400}"/>
              </a:ext>
            </a:extLst>
          </p:cNvPr>
          <p:cNvSpPr/>
          <p:nvPr/>
        </p:nvSpPr>
        <p:spPr>
          <a:xfrm>
            <a:off x="4169361" y="2465699"/>
            <a:ext cx="32249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PROCESSO</a:t>
            </a:r>
          </a:p>
        </p:txBody>
      </p:sp>
    </p:spTree>
    <p:extLst>
      <p:ext uri="{BB962C8B-B14F-4D97-AF65-F5344CB8AC3E}">
        <p14:creationId xmlns:p14="http://schemas.microsoft.com/office/powerpoint/2010/main" val="26179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3CDE9D-EE16-119F-80A8-CE0451AF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CARATTERISTICHE DEL GIOCO</a:t>
            </a:r>
          </a:p>
        </p:txBody>
      </p:sp>
      <p:sp>
        <p:nvSpPr>
          <p:cNvPr id="4" name="Stella a 4 punte 3">
            <a:extLst>
              <a:ext uri="{FF2B5EF4-FFF2-40B4-BE49-F238E27FC236}">
                <a16:creationId xmlns:a16="http://schemas.microsoft.com/office/drawing/2014/main" id="{92901755-43D0-4919-3D35-A287F5719BCB}"/>
              </a:ext>
            </a:extLst>
          </p:cNvPr>
          <p:cNvSpPr/>
          <p:nvPr/>
        </p:nvSpPr>
        <p:spPr>
          <a:xfrm rot="19038700">
            <a:off x="3868342" y="1266730"/>
            <a:ext cx="4354285" cy="4336858"/>
          </a:xfrm>
          <a:prstGeom prst="star4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E093A7-CBE5-7726-AECE-8EB5CA8C3985}"/>
              </a:ext>
            </a:extLst>
          </p:cNvPr>
          <p:cNvSpPr txBox="1"/>
          <p:nvPr/>
        </p:nvSpPr>
        <p:spPr>
          <a:xfrm>
            <a:off x="8071897" y="1596993"/>
            <a:ext cx="4120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AGON </a:t>
            </a:r>
          </a:p>
          <a:p>
            <a:r>
              <a:rPr lang="it-IT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(la competizione)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CD14377-5CF1-BC0A-EFBB-2F53CCDBD3D0}"/>
              </a:ext>
            </a:extLst>
          </p:cNvPr>
          <p:cNvSpPr txBox="1"/>
          <p:nvPr/>
        </p:nvSpPr>
        <p:spPr>
          <a:xfrm>
            <a:off x="8071897" y="4679276"/>
            <a:ext cx="33762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ALEA (caso) </a:t>
            </a:r>
            <a:endParaRPr lang="it-IT" sz="40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7CE44F0-B961-AE45-6979-B90C3F8CA498}"/>
              </a:ext>
            </a:extLst>
          </p:cNvPr>
          <p:cNvSpPr txBox="1"/>
          <p:nvPr/>
        </p:nvSpPr>
        <p:spPr>
          <a:xfrm>
            <a:off x="1056166" y="1475431"/>
            <a:ext cx="38375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ILINX (vertigine)</a:t>
            </a:r>
            <a:endParaRPr lang="it-IT" sz="40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4B00A2B-E44B-CB73-9D7B-600F9885D140}"/>
              </a:ext>
            </a:extLst>
          </p:cNvPr>
          <p:cNvSpPr txBox="1"/>
          <p:nvPr/>
        </p:nvSpPr>
        <p:spPr>
          <a:xfrm>
            <a:off x="1668975" y="4679276"/>
            <a:ext cx="284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MIMICRY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18193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olo isoscele 3">
            <a:extLst>
              <a:ext uri="{FF2B5EF4-FFF2-40B4-BE49-F238E27FC236}">
                <a16:creationId xmlns:a16="http://schemas.microsoft.com/office/drawing/2014/main" id="{5A378B95-4CE9-CE90-B848-7E1F1F664163}"/>
              </a:ext>
            </a:extLst>
          </p:cNvPr>
          <p:cNvSpPr/>
          <p:nvPr/>
        </p:nvSpPr>
        <p:spPr>
          <a:xfrm>
            <a:off x="3962984" y="2436644"/>
            <a:ext cx="3123029" cy="2236764"/>
          </a:xfrm>
          <a:prstGeom prst="triangle">
            <a:avLst/>
          </a:prstGeom>
          <a:solidFill>
            <a:srgbClr val="FE72F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0A6F52B-2102-22AE-A809-ABCA5372D249}"/>
              </a:ext>
            </a:extLst>
          </p:cNvPr>
          <p:cNvSpPr txBox="1"/>
          <p:nvPr/>
        </p:nvSpPr>
        <p:spPr>
          <a:xfrm>
            <a:off x="703384" y="436098"/>
            <a:ext cx="6217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/>
              <a:t>TIPOLOGIE DI GIOCHI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1299216-3CAA-E5F7-C021-32952F7F77C9}"/>
              </a:ext>
            </a:extLst>
          </p:cNvPr>
          <p:cNvSpPr txBox="1"/>
          <p:nvPr/>
        </p:nvSpPr>
        <p:spPr>
          <a:xfrm>
            <a:off x="302455" y="1282482"/>
            <a:ext cx="106527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soggetto</a:t>
            </a:r>
            <a:r>
              <a:rPr lang="it-IT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(chi fa l’azione di iniziare il gioco) </a:t>
            </a:r>
            <a:endParaRPr lang="it-IT" sz="24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BB23D62-6E9A-985F-92F6-196E8271148F}"/>
              </a:ext>
            </a:extLst>
          </p:cNvPr>
          <p:cNvSpPr txBox="1"/>
          <p:nvPr/>
        </p:nvSpPr>
        <p:spPr>
          <a:xfrm>
            <a:off x="7489874" y="4258658"/>
            <a:ext cx="42167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 tipologia</a:t>
            </a:r>
            <a:r>
              <a:rPr lang="it-IT" sz="4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come sono fatti i giochi</a:t>
            </a:r>
            <a:endParaRPr lang="it-IT" sz="24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24961E6-3CFC-1938-D072-F9008B0D3F64}"/>
              </a:ext>
            </a:extLst>
          </p:cNvPr>
          <p:cNvSpPr txBox="1"/>
          <p:nvPr/>
        </p:nvSpPr>
        <p:spPr>
          <a:xfrm>
            <a:off x="583809" y="4421356"/>
            <a:ext cx="60983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  oggetto</a:t>
            </a:r>
          </a:p>
          <a:p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cosa vanno a stimolare?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79168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443498-F95C-0029-69D7-E89F66321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maschera, Maschera, orrore, interno&#10;&#10;Descrizione generata automaticamente">
            <a:extLst>
              <a:ext uri="{FF2B5EF4-FFF2-40B4-BE49-F238E27FC236}">
                <a16:creationId xmlns:a16="http://schemas.microsoft.com/office/drawing/2014/main" id="{794BBA18-7814-C01E-9E14-5D7875A8D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233" y="1027906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502826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49E8C1-055D-4A92-A261-643ED17EF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r>
              <a:rPr lang="it-IT" dirty="0"/>
              <a:t>QUAL è IL MIO COMPITO COME EDUCATRICE?</a:t>
            </a:r>
          </a:p>
        </p:txBody>
      </p:sp>
    </p:spTree>
    <p:extLst>
      <p:ext uri="{BB962C8B-B14F-4D97-AF65-F5344CB8AC3E}">
        <p14:creationId xmlns:p14="http://schemas.microsoft.com/office/powerpoint/2010/main" val="2466229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C12E01-45E6-32E7-87A5-34B9D0FE3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MAIEUTICA EDUCATIVA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199B9E-3130-2865-254A-9AD3FDEDC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Fai quello che puoi con quello che hai.</a:t>
            </a:r>
          </a:p>
          <a:p>
            <a:pPr marL="0" indent="0" algn="r">
              <a:buNone/>
            </a:pP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Roosevelt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905370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Giochi, Giochi e sport indoor, Gioco da tavolo&#10;&#10;Descrizione generata automaticamente">
            <a:extLst>
              <a:ext uri="{FF2B5EF4-FFF2-40B4-BE49-F238E27FC236}">
                <a16:creationId xmlns:a16="http://schemas.microsoft.com/office/drawing/2014/main" id="{8B47DE98-AD41-974C-DEFC-4BBB73E36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94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A64620-1502-28C9-FB74-F37E6CC87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CAPACITÀ DI APPRENDERE TUTTA LA VITA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FB79E1E-EFEC-53B4-8DFC-D29FB9C3D04E}"/>
              </a:ext>
            </a:extLst>
          </p:cNvPr>
          <p:cNvSpPr txBox="1"/>
          <p:nvPr/>
        </p:nvSpPr>
        <p:spPr>
          <a:xfrm>
            <a:off x="1111348" y="2231549"/>
            <a:ext cx="4031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APPRENDIMENTO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3373C14-7707-D6AD-CB81-0712C7B34CE1}"/>
              </a:ext>
            </a:extLst>
          </p:cNvPr>
          <p:cNvSpPr txBox="1"/>
          <p:nvPr/>
        </p:nvSpPr>
        <p:spPr>
          <a:xfrm>
            <a:off x="6234335" y="1651280"/>
            <a:ext cx="2439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formale</a:t>
            </a:r>
            <a:endParaRPr lang="it-IT" sz="32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8FD3F39-0B57-FCA7-CCB7-22263B6A8693}"/>
              </a:ext>
            </a:extLst>
          </p:cNvPr>
          <p:cNvSpPr txBox="1"/>
          <p:nvPr/>
        </p:nvSpPr>
        <p:spPr>
          <a:xfrm>
            <a:off x="6234335" y="2992279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informale</a:t>
            </a:r>
            <a:endParaRPr lang="it-IT" sz="32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AA7E491-5BF5-C3B4-ED12-F6D2CA8454F3}"/>
              </a:ext>
            </a:extLst>
          </p:cNvPr>
          <p:cNvSpPr txBox="1"/>
          <p:nvPr/>
        </p:nvSpPr>
        <p:spPr>
          <a:xfrm>
            <a:off x="3651740" y="4764157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sui bisogni del singolo individuo</a:t>
            </a:r>
            <a:endParaRPr lang="it-IT" sz="2400" dirty="0"/>
          </a:p>
        </p:txBody>
      </p:sp>
      <p:cxnSp>
        <p:nvCxnSpPr>
          <p:cNvPr id="16" name="Connettore curvo 15">
            <a:extLst>
              <a:ext uri="{FF2B5EF4-FFF2-40B4-BE49-F238E27FC236}">
                <a16:creationId xmlns:a16="http://schemas.microsoft.com/office/drawing/2014/main" id="{4ABBECD3-7CC0-E176-6933-A869C492E88A}"/>
              </a:ext>
            </a:extLst>
          </p:cNvPr>
          <p:cNvCxnSpPr>
            <a:endCxn id="6" idx="1"/>
          </p:cNvCxnSpPr>
          <p:nvPr/>
        </p:nvCxnSpPr>
        <p:spPr>
          <a:xfrm flipV="1">
            <a:off x="5142916" y="1943668"/>
            <a:ext cx="1091419" cy="50927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ttore curvo 17">
            <a:extLst>
              <a:ext uri="{FF2B5EF4-FFF2-40B4-BE49-F238E27FC236}">
                <a16:creationId xmlns:a16="http://schemas.microsoft.com/office/drawing/2014/main" id="{49A4BC75-CC58-5B2D-2C8C-B3C2F2E7F714}"/>
              </a:ext>
            </a:extLst>
          </p:cNvPr>
          <p:cNvCxnSpPr>
            <a:cxnSpLocks/>
          </p:cNvCxnSpPr>
          <p:nvPr/>
        </p:nvCxnSpPr>
        <p:spPr>
          <a:xfrm>
            <a:off x="5117121" y="2795490"/>
            <a:ext cx="978879" cy="43468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72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258D40-EC80-D38D-E4C5-FC2A2EEAC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uono">
            <a:hlinkClick r:id="" action="ppaction://media"/>
            <a:extLst>
              <a:ext uri="{FF2B5EF4-FFF2-40B4-BE49-F238E27FC236}">
                <a16:creationId xmlns:a16="http://schemas.microsoft.com/office/drawing/2014/main" id="{697B7CF3-2B54-677A-AF43-CBCAC49C30C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2301" y="1027906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353701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DFB66A-BA69-DA4C-CBB2-0F5944C76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44603"/>
            <a:ext cx="10515600" cy="216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800" dirty="0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  <a:r>
              <a:rPr lang="it-IT" sz="4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utta la sua vita non indica la vita produttiva, ma fino alla morte.</a:t>
            </a:r>
            <a:endParaRPr lang="it-IT" sz="4800" dirty="0"/>
          </a:p>
          <a:p>
            <a:pPr algn="ctr"/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34692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942148C5-BEA8-00A2-1115-C0D1B3E7AA0D}"/>
              </a:ext>
            </a:extLst>
          </p:cNvPr>
          <p:cNvSpPr/>
          <p:nvPr/>
        </p:nvSpPr>
        <p:spPr>
          <a:xfrm>
            <a:off x="3199286" y="1490227"/>
            <a:ext cx="551208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Life Long Learning </a:t>
            </a:r>
          </a:p>
          <a:p>
            <a:pPr algn="ctr"/>
            <a: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&amp;</a:t>
            </a:r>
          </a:p>
          <a:p>
            <a:pPr algn="ctr"/>
            <a: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Gioco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Modello 3D 4" descr="Punto interrogativo di colore grigio scuro.">
                <a:extLst>
                  <a:ext uri="{FF2B5EF4-FFF2-40B4-BE49-F238E27FC236}">
                    <a16:creationId xmlns:a16="http://schemas.microsoft.com/office/drawing/2014/main" id="{C314F1C8-1539-3951-D8B1-D465CD2A4B8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816453976"/>
                  </p:ext>
                </p:extLst>
              </p:nvPr>
            </p:nvGraphicFramePr>
            <p:xfrm>
              <a:off x="8584763" y="1601369"/>
              <a:ext cx="2050414" cy="269693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050414" cy="2696939"/>
                    </a:xfrm>
                    <a:prstGeom prst="rect">
                      <a:avLst/>
                    </a:prstGeom>
                  </am3d:spPr>
                  <am3d:camera>
                    <am3d:pos x="0" y="0" z="553895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17042" d="1000000"/>
                    <am3d:preTrans dx="0" dy="-18004113" dz="-497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3511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ello 3D 4" descr="Punto interrogativo di colore grigio scuro.">
                <a:extLst>
                  <a:ext uri="{FF2B5EF4-FFF2-40B4-BE49-F238E27FC236}">
                    <a16:creationId xmlns:a16="http://schemas.microsoft.com/office/drawing/2014/main" id="{C314F1C8-1539-3951-D8B1-D465CD2A4B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4763" y="1601369"/>
                <a:ext cx="2050414" cy="26969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ello 3D 5" descr="Punto interrogativo di colore grigio scuro.">
                <a:extLst>
                  <a:ext uri="{FF2B5EF4-FFF2-40B4-BE49-F238E27FC236}">
                    <a16:creationId xmlns:a16="http://schemas.microsoft.com/office/drawing/2014/main" id="{3E3F8B33-507E-86B7-4F20-17968F7D1A2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013222237"/>
                  </p:ext>
                </p:extLst>
              </p:nvPr>
            </p:nvGraphicFramePr>
            <p:xfrm>
              <a:off x="1122472" y="1601370"/>
              <a:ext cx="2050414" cy="269693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050414" cy="2696939"/>
                    </a:xfrm>
                    <a:prstGeom prst="rect">
                      <a:avLst/>
                    </a:prstGeom>
                  </am3d:spPr>
                  <am3d:camera>
                    <am3d:pos x="0" y="0" z="553895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17042" d="1000000"/>
                    <am3d:preTrans dx="0" dy="-18004113" dz="-497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3511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lo 3D 5" descr="Punto interrogativo di colore grigio scuro.">
                <a:extLst>
                  <a:ext uri="{FF2B5EF4-FFF2-40B4-BE49-F238E27FC236}">
                    <a16:creationId xmlns:a16="http://schemas.microsoft.com/office/drawing/2014/main" id="{3E3F8B33-507E-86B7-4F20-17968F7D1A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2472" y="1601370"/>
                <a:ext cx="2050414" cy="26969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7523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cartone animato, Viso umano, scatola&#10;&#10;Descrizione generata automaticamente">
            <a:extLst>
              <a:ext uri="{FF2B5EF4-FFF2-40B4-BE49-F238E27FC236}">
                <a16:creationId xmlns:a16="http://schemas.microsoft.com/office/drawing/2014/main" id="{3C2756AB-8AE1-CB2C-5D04-E6F5AAED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467" y="295421"/>
            <a:ext cx="3831065" cy="560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09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773103-91DB-8BFA-5337-3AB1A41D7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Prodotti generali, libro, Stampa&#10;&#10;Descrizione generata automaticamente">
            <a:extLst>
              <a:ext uri="{FF2B5EF4-FFF2-40B4-BE49-F238E27FC236}">
                <a16:creationId xmlns:a16="http://schemas.microsoft.com/office/drawing/2014/main" id="{04A40FA3-86B8-1FCD-1484-FE3ADCF32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47" y="1195401"/>
            <a:ext cx="4930694" cy="4351338"/>
          </a:xfrm>
        </p:spPr>
      </p:pic>
      <p:pic>
        <p:nvPicPr>
          <p:cNvPr id="7" name="Immagine 6" descr="Immagine che contiene testo, simbolo, Carattere, Adesivo&#10;&#10;Descrizione generata automaticamente">
            <a:extLst>
              <a:ext uri="{FF2B5EF4-FFF2-40B4-BE49-F238E27FC236}">
                <a16:creationId xmlns:a16="http://schemas.microsoft.com/office/drawing/2014/main" id="{BEE35F38-7825-0FDA-C04F-F5DA16BBD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4" y="995094"/>
            <a:ext cx="1983633" cy="4867811"/>
          </a:xfrm>
          <a:prstGeom prst="rect">
            <a:avLst/>
          </a:prstGeom>
        </p:spPr>
      </p:pic>
      <p:pic>
        <p:nvPicPr>
          <p:cNvPr id="9" name="Immagine 8" descr="Immagine che contiene testo, veicolo, Veicolo terrestre, Arte bambini&#10;&#10;Descrizione generata automaticamente">
            <a:extLst>
              <a:ext uri="{FF2B5EF4-FFF2-40B4-BE49-F238E27FC236}">
                <a16:creationId xmlns:a16="http://schemas.microsoft.com/office/drawing/2014/main" id="{27159E8A-CC8F-23C9-3FAE-3287643B1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641" y="1164692"/>
            <a:ext cx="3985151" cy="44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2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Segnaposto contenuto 3" descr="Chiave">
                <a:extLst>
                  <a:ext uri="{FF2B5EF4-FFF2-40B4-BE49-F238E27FC236}">
                    <a16:creationId xmlns:a16="http://schemas.microsoft.com/office/drawing/2014/main" id="{80CD2370-FD4B-8F8F-30D9-9C31DC0D79F9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018067807"/>
                  </p:ext>
                </p:extLst>
              </p:nvPr>
            </p:nvGraphicFramePr>
            <p:xfrm rot="16200000">
              <a:off x="-691205" y="1577469"/>
              <a:ext cx="5193536" cy="2826387"/>
            </p:xfrm>
            <a:graphic>
              <a:graphicData uri="http://schemas.microsoft.com/office/drawing/2017/model3d">
                <am3d:model3d r:embed="rId2">
                  <am3d:spPr>
                    <a:xfrm rot="16200000">
                      <a:off x="0" y="0"/>
                      <a:ext cx="5193536" cy="2826387"/>
                    </a:xfrm>
                    <a:prstGeom prst="rect">
                      <a:avLst/>
                    </a:prstGeom>
                  </am3d:spPr>
                  <am3d:camera>
                    <am3d:pos x="0" y="0" z="5179203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481239" d="1000000"/>
                    <am3d:preTrans dx="19072" dy="-8179723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0505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Segnaposto contenuto 3" descr="Chiave">
                <a:extLst>
                  <a:ext uri="{FF2B5EF4-FFF2-40B4-BE49-F238E27FC236}">
                    <a16:creationId xmlns:a16="http://schemas.microsoft.com/office/drawing/2014/main" id="{80CD2370-FD4B-8F8F-30D9-9C31DC0D79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-691205" y="1577469"/>
                <a:ext cx="5193536" cy="2826387"/>
              </a:xfrm>
              <a:prstGeom prst="rect">
                <a:avLst/>
              </a:prstGeom>
            </p:spPr>
          </p:pic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4FBA6116-D477-44DD-45D6-872FFE435969}"/>
              </a:ext>
            </a:extLst>
          </p:cNvPr>
          <p:cNvSpPr txBox="1"/>
          <p:nvPr/>
        </p:nvSpPr>
        <p:spPr>
          <a:xfrm>
            <a:off x="5409027" y="1700636"/>
            <a:ext cx="60983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Aumenta la motivazione dei partecipanti.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EB1F6F3-EA63-D964-AE49-86E32F5E350B}"/>
              </a:ext>
            </a:extLst>
          </p:cNvPr>
          <p:cNvSpPr txBox="1"/>
          <p:nvPr/>
        </p:nvSpPr>
        <p:spPr>
          <a:xfrm>
            <a:off x="2950698" y="393894"/>
            <a:ext cx="60983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È divertente e per questo maggiormente coinvolgente ed efficace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AB038E4-3330-8E38-3154-4B3B9F63912E}"/>
              </a:ext>
            </a:extLst>
          </p:cNvPr>
          <p:cNvSpPr txBox="1"/>
          <p:nvPr/>
        </p:nvSpPr>
        <p:spPr>
          <a:xfrm>
            <a:off x="2950699" y="2881614"/>
            <a:ext cx="5813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Crea la possibilità di inserire nuove abitudini nella vita </a:t>
            </a:r>
          </a:p>
        </p:txBody>
      </p:sp>
    </p:spTree>
    <p:extLst>
      <p:ext uri="{BB962C8B-B14F-4D97-AF65-F5344CB8AC3E}">
        <p14:creationId xmlns:p14="http://schemas.microsoft.com/office/powerpoint/2010/main" val="232957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3CDE9D-EE16-119F-80A8-CE0451AF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CARATTERISTICHE DEL GIOCO</a:t>
            </a:r>
          </a:p>
        </p:txBody>
      </p:sp>
      <p:sp>
        <p:nvSpPr>
          <p:cNvPr id="4" name="Stella a 4 punte 3">
            <a:extLst>
              <a:ext uri="{FF2B5EF4-FFF2-40B4-BE49-F238E27FC236}">
                <a16:creationId xmlns:a16="http://schemas.microsoft.com/office/drawing/2014/main" id="{92901755-43D0-4919-3D35-A287F5719BCB}"/>
              </a:ext>
            </a:extLst>
          </p:cNvPr>
          <p:cNvSpPr/>
          <p:nvPr/>
        </p:nvSpPr>
        <p:spPr>
          <a:xfrm rot="19038700">
            <a:off x="3868342" y="1266730"/>
            <a:ext cx="4354285" cy="4336858"/>
          </a:xfrm>
          <a:prstGeom prst="star4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E093A7-CBE5-7726-AECE-8EB5CA8C3985}"/>
              </a:ext>
            </a:extLst>
          </p:cNvPr>
          <p:cNvSpPr txBox="1"/>
          <p:nvPr/>
        </p:nvSpPr>
        <p:spPr>
          <a:xfrm>
            <a:off x="8071897" y="1596993"/>
            <a:ext cx="4120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AGON </a:t>
            </a:r>
          </a:p>
          <a:p>
            <a:r>
              <a:rPr lang="it-IT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(la competizione)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CD14377-5CF1-BC0A-EFBB-2F53CCDBD3D0}"/>
              </a:ext>
            </a:extLst>
          </p:cNvPr>
          <p:cNvSpPr txBox="1"/>
          <p:nvPr/>
        </p:nvSpPr>
        <p:spPr>
          <a:xfrm>
            <a:off x="8071897" y="4679276"/>
            <a:ext cx="33762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ALEA (caso) </a:t>
            </a:r>
            <a:endParaRPr lang="it-IT" sz="40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7CE44F0-B961-AE45-6979-B90C3F8CA498}"/>
              </a:ext>
            </a:extLst>
          </p:cNvPr>
          <p:cNvSpPr txBox="1"/>
          <p:nvPr/>
        </p:nvSpPr>
        <p:spPr>
          <a:xfrm>
            <a:off x="1056166" y="1475431"/>
            <a:ext cx="38375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ILINX (vertigine)</a:t>
            </a:r>
            <a:endParaRPr lang="it-IT" sz="400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7F8670B-CF13-9368-6C7F-458CE64208E9}"/>
              </a:ext>
            </a:extLst>
          </p:cNvPr>
          <p:cNvSpPr/>
          <p:nvPr/>
        </p:nvSpPr>
        <p:spPr>
          <a:xfrm>
            <a:off x="1056166" y="4571554"/>
            <a:ext cx="3159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i="0" u="none" strike="noStrike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MIMICRY</a:t>
            </a:r>
            <a:endParaRPr lang="it-IT" sz="54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20647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vestiti, persona, Viso umano, uomo&#10;&#10;Descrizione generata automaticamente">
            <a:extLst>
              <a:ext uri="{FF2B5EF4-FFF2-40B4-BE49-F238E27FC236}">
                <a16:creationId xmlns:a16="http://schemas.microsoft.com/office/drawing/2014/main" id="{9FEEE439-EAD4-8E15-3984-9B8AF14BB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3" y="56256"/>
            <a:ext cx="12091987" cy="680174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6CC51E-01E3-8576-C939-5C9056FF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GIOCO DI RUOLO PER PERSONE SENZA PAURA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91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rte, cartone animato, palla, interno&#10;&#10;Descrizione generata automaticamente">
            <a:extLst>
              <a:ext uri="{FF2B5EF4-FFF2-40B4-BE49-F238E27FC236}">
                <a16:creationId xmlns:a16="http://schemas.microsoft.com/office/drawing/2014/main" id="{3A429009-1440-2BDA-E6F0-797B6E0416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59264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C943A73-E65B-EE02-F244-58A917C9B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Cos’è il gioco di ruolo?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6EE2811-7055-AEEB-4C5E-F9ED599DB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81256"/>
            <a:ext cx="6589542" cy="6362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000" dirty="0"/>
              <a:t>Una storia creata </a:t>
            </a:r>
          </a:p>
          <a:p>
            <a:pPr marL="0" indent="0">
              <a:buNone/>
            </a:pPr>
            <a:r>
              <a:rPr lang="it-IT" sz="4000" dirty="0"/>
              <a:t>AD-HOC per delle </a:t>
            </a:r>
          </a:p>
          <a:p>
            <a:pPr marL="0" indent="0">
              <a:buNone/>
            </a:pPr>
            <a:r>
              <a:rPr lang="it-IT" sz="4000" dirty="0"/>
              <a:t>persone</a:t>
            </a:r>
          </a:p>
        </p:txBody>
      </p:sp>
      <p:cxnSp>
        <p:nvCxnSpPr>
          <p:cNvPr id="8" name="Connettore a gomito 7">
            <a:extLst>
              <a:ext uri="{FF2B5EF4-FFF2-40B4-BE49-F238E27FC236}">
                <a16:creationId xmlns:a16="http://schemas.microsoft.com/office/drawing/2014/main" id="{0F464FE0-088A-2AB5-B5DF-19EFF5271426}"/>
              </a:ext>
            </a:extLst>
          </p:cNvPr>
          <p:cNvCxnSpPr/>
          <p:nvPr/>
        </p:nvCxnSpPr>
        <p:spPr>
          <a:xfrm rot="16200000" flipV="1">
            <a:off x="4446434" y="2353712"/>
            <a:ext cx="1318846" cy="123795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ttore a gomito 9">
            <a:extLst>
              <a:ext uri="{FF2B5EF4-FFF2-40B4-BE49-F238E27FC236}">
                <a16:creationId xmlns:a16="http://schemas.microsoft.com/office/drawing/2014/main" id="{FCD03B92-FCDB-F39D-7A77-FB436BECCCC3}"/>
              </a:ext>
            </a:extLst>
          </p:cNvPr>
          <p:cNvCxnSpPr/>
          <p:nvPr/>
        </p:nvCxnSpPr>
        <p:spPr>
          <a:xfrm rot="16200000" flipH="1">
            <a:off x="5554596" y="3802354"/>
            <a:ext cx="1550303" cy="1209822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AB39998-D800-CE23-8E74-14DA9E36455B}"/>
              </a:ext>
            </a:extLst>
          </p:cNvPr>
          <p:cNvSpPr txBox="1"/>
          <p:nvPr/>
        </p:nvSpPr>
        <p:spPr>
          <a:xfrm>
            <a:off x="4578447" y="1270983"/>
            <a:ext cx="6036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Le persone sono interpretano dei personaggi solo dicendo cosa farà il personaggio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9FA6FC3-B4D3-6A61-DDD0-245CC9BFBB75}"/>
              </a:ext>
            </a:extLst>
          </p:cNvPr>
          <p:cNvSpPr txBox="1"/>
          <p:nvPr/>
        </p:nvSpPr>
        <p:spPr>
          <a:xfrm>
            <a:off x="6991643" y="4814727"/>
            <a:ext cx="49522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Le persone costruiscono una narrazione condivisa</a:t>
            </a:r>
          </a:p>
        </p:txBody>
      </p:sp>
    </p:spTree>
    <p:extLst>
      <p:ext uri="{BB962C8B-B14F-4D97-AF65-F5344CB8AC3E}">
        <p14:creationId xmlns:p14="http://schemas.microsoft.com/office/powerpoint/2010/main" val="413480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040735-5D28-0869-86BE-D731E6114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Perché è strategico il GDR?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41F507-973B-9282-08D1-D9A5D0542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83" y="2416864"/>
            <a:ext cx="4182208" cy="11004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ancorato alla realtà ma da differenti punti di vista</a:t>
            </a:r>
            <a:endParaRPr lang="it-IT" sz="32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4078398-C963-E163-227C-574090C3C163}"/>
              </a:ext>
            </a:extLst>
          </p:cNvPr>
          <p:cNvSpPr txBox="1"/>
          <p:nvPr/>
        </p:nvSpPr>
        <p:spPr>
          <a:xfrm>
            <a:off x="7715358" y="1889669"/>
            <a:ext cx="399472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Ci si riappropria di un tempo e di uno spazio completamente esterno a quello che sto vivendo</a:t>
            </a:r>
            <a:endParaRPr lang="it-IT" sz="32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42BFD56-B848-F71A-ABC5-433ABA4ADF56}"/>
              </a:ext>
            </a:extLst>
          </p:cNvPr>
          <p:cNvSpPr txBox="1"/>
          <p:nvPr/>
        </p:nvSpPr>
        <p:spPr>
          <a:xfrm>
            <a:off x="3546685" y="4579252"/>
            <a:ext cx="44049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libertà ed espressione creatività</a:t>
            </a:r>
            <a:endParaRPr lang="it-IT" sz="3200" dirty="0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DE5525F2-D7F4-3008-481C-FF3C8318DD6F}"/>
              </a:ext>
            </a:extLst>
          </p:cNvPr>
          <p:cNvCxnSpPr/>
          <p:nvPr/>
        </p:nvCxnSpPr>
        <p:spPr>
          <a:xfrm>
            <a:off x="5922498" y="1463040"/>
            <a:ext cx="1744394" cy="1237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14DBB1A-E1AF-6E19-8E35-D25F53B68484}"/>
              </a:ext>
            </a:extLst>
          </p:cNvPr>
          <p:cNvCxnSpPr>
            <a:cxnSpLocks/>
          </p:cNvCxnSpPr>
          <p:nvPr/>
        </p:nvCxnSpPr>
        <p:spPr>
          <a:xfrm flipH="1">
            <a:off x="3758418" y="1463040"/>
            <a:ext cx="2164080" cy="923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B95F5B6C-A41F-03B0-3EEC-EC93EA310275}"/>
              </a:ext>
            </a:extLst>
          </p:cNvPr>
          <p:cNvCxnSpPr>
            <a:cxnSpLocks/>
          </p:cNvCxnSpPr>
          <p:nvPr/>
        </p:nvCxnSpPr>
        <p:spPr>
          <a:xfrm>
            <a:off x="5922498" y="1463040"/>
            <a:ext cx="0" cy="2917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E8DBF3C7-1A74-EDC3-33A2-AD676660C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5" y="0"/>
            <a:ext cx="12057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2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0C5329-5DB4-F2F4-E1A0-EE8DEA680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NEAL- Pedagogia democratica Libertaria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03B7F52-8C1C-D194-D778-206AF582A8F1}"/>
              </a:ext>
            </a:extLst>
          </p:cNvPr>
          <p:cNvSpPr txBox="1"/>
          <p:nvPr/>
        </p:nvSpPr>
        <p:spPr>
          <a:xfrm>
            <a:off x="4145281" y="4202927"/>
            <a:ext cx="36411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200" b="1" i="0" dirty="0">
                <a:solidFill>
                  <a:srgbClr val="0D0D0D"/>
                </a:solidFill>
                <a:effectLst/>
                <a:latin typeface="Söhne"/>
              </a:rPr>
              <a:t>Autonomia e decisioni personali</a:t>
            </a:r>
            <a:endParaRPr lang="it-IT" sz="3200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19E71F5-A4F5-0D76-A4C4-591D0E61728A}"/>
              </a:ext>
            </a:extLst>
          </p:cNvPr>
          <p:cNvSpPr txBox="1"/>
          <p:nvPr/>
        </p:nvSpPr>
        <p:spPr>
          <a:xfrm>
            <a:off x="7308167" y="3129120"/>
            <a:ext cx="34945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200" b="1" i="0" dirty="0">
                <a:solidFill>
                  <a:srgbClr val="0D0D0D"/>
                </a:solidFill>
                <a:effectLst/>
                <a:latin typeface="Söhne"/>
              </a:rPr>
              <a:t>Partecipazione attiva</a:t>
            </a:r>
            <a:endParaRPr lang="it-IT" sz="3200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89888DB-803F-C900-9192-ECFD8970C1FB}"/>
              </a:ext>
            </a:extLst>
          </p:cNvPr>
          <p:cNvSpPr txBox="1"/>
          <p:nvPr/>
        </p:nvSpPr>
        <p:spPr>
          <a:xfrm>
            <a:off x="7786467" y="1902225"/>
            <a:ext cx="28471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200" b="1" i="0" dirty="0">
                <a:solidFill>
                  <a:srgbClr val="0D0D0D"/>
                </a:solidFill>
                <a:effectLst/>
                <a:latin typeface="Söhne"/>
              </a:rPr>
              <a:t>Collaborazione</a:t>
            </a:r>
            <a:endParaRPr lang="it-IT" sz="3200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F7736AE-4B27-5A10-B85A-A677037513CD}"/>
              </a:ext>
            </a:extLst>
          </p:cNvPr>
          <p:cNvSpPr txBox="1"/>
          <p:nvPr/>
        </p:nvSpPr>
        <p:spPr>
          <a:xfrm>
            <a:off x="1549792" y="3129120"/>
            <a:ext cx="34945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200" b="1" i="0" dirty="0">
                <a:solidFill>
                  <a:srgbClr val="0D0D0D"/>
                </a:solidFill>
                <a:effectLst/>
                <a:latin typeface="Söhne"/>
              </a:rPr>
              <a:t>Creatività e pensiero critico</a:t>
            </a:r>
            <a:endParaRPr lang="it-IT" sz="3200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72B5B82-70A8-9973-3BF1-B519231296A0}"/>
              </a:ext>
            </a:extLst>
          </p:cNvPr>
          <p:cNvSpPr txBox="1"/>
          <p:nvPr/>
        </p:nvSpPr>
        <p:spPr>
          <a:xfrm>
            <a:off x="1076179" y="1870647"/>
            <a:ext cx="36411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200" b="1" i="0" dirty="0">
                <a:solidFill>
                  <a:srgbClr val="0D0D0D"/>
                </a:solidFill>
                <a:effectLst/>
                <a:latin typeface="Söhne"/>
              </a:rPr>
              <a:t>Rispetto per la diversità</a:t>
            </a:r>
            <a:endParaRPr lang="it-IT" sz="3200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BA66E91-4340-A8B8-88E3-8B1BC301C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5" y="0"/>
            <a:ext cx="12057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6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98E739-D70F-B205-9B31-AC0B4334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C03056-AFED-B794-4921-B19D12EA9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METODOLOGIA</a:t>
            </a:r>
          </a:p>
          <a:p>
            <a:pPr marL="0" indent="0" algn="ctr">
              <a:buNone/>
            </a:pPr>
            <a:endParaRPr 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B2D5DF0-1596-8BB9-7602-732CAFE6508D}"/>
              </a:ext>
            </a:extLst>
          </p:cNvPr>
          <p:cNvSpPr txBox="1"/>
          <p:nvPr/>
        </p:nvSpPr>
        <p:spPr>
          <a:xfrm>
            <a:off x="1237955" y="3075057"/>
            <a:ext cx="2546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Fiducia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151928A-5200-A961-24C7-E06B66B7E56E}"/>
              </a:ext>
            </a:extLst>
          </p:cNvPr>
          <p:cNvSpPr txBox="1"/>
          <p:nvPr/>
        </p:nvSpPr>
        <p:spPr>
          <a:xfrm>
            <a:off x="8046720" y="3075057"/>
            <a:ext cx="3038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Punteggio</a:t>
            </a:r>
          </a:p>
        </p:txBody>
      </p:sp>
    </p:spTree>
    <p:extLst>
      <p:ext uri="{BB962C8B-B14F-4D97-AF65-F5344CB8AC3E}">
        <p14:creationId xmlns:p14="http://schemas.microsoft.com/office/powerpoint/2010/main" val="277197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CE50EA-7330-7316-7DB8-DBE91263F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TIPs</a:t>
            </a:r>
            <a:r>
              <a:rPr lang="it-IT" dirty="0"/>
              <a:t> per una buona metodologia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75731D-D2A0-5BC7-4680-47C160BEB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327031" cy="1208510"/>
          </a:xfrm>
        </p:spPr>
        <p:txBody>
          <a:bodyPr>
            <a:normAutofit fontScale="92500" lnSpcReduction="20000"/>
          </a:bodyPr>
          <a:lstStyle/>
          <a:p>
            <a:pPr marL="0" indent="0" rtl="0">
              <a:spcAft>
                <a:spcPts val="0"/>
              </a:spcAft>
              <a:buNone/>
            </a:pPr>
            <a:r>
              <a:rPr lang="it-IT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Abituateli  al gioco</a:t>
            </a:r>
            <a:br>
              <a:rPr lang="it-IT" dirty="0"/>
            </a:b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F1EFD28-BACB-B50B-84A4-3E5B1349DD00}"/>
              </a:ext>
            </a:extLst>
          </p:cNvPr>
          <p:cNvSpPr txBox="1"/>
          <p:nvPr/>
        </p:nvSpPr>
        <p:spPr>
          <a:xfrm>
            <a:off x="8676248" y="3721077"/>
            <a:ext cx="2577905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3300" dirty="0">
                <a:solidFill>
                  <a:srgbClr val="000000"/>
                </a:solidFill>
                <a:latin typeface="Arial" panose="020B0604020202020204" pitchFamily="34" charset="0"/>
              </a:rPr>
              <a:t>Ripetizione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A20453C-6666-FB07-BB71-FCCD84DEC667}"/>
              </a:ext>
            </a:extLst>
          </p:cNvPr>
          <p:cNvSpPr txBox="1"/>
          <p:nvPr/>
        </p:nvSpPr>
        <p:spPr>
          <a:xfrm>
            <a:off x="773617" y="4056785"/>
            <a:ext cx="180652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Aft>
                <a:spcPts val="0"/>
              </a:spcAft>
            </a:pPr>
            <a:r>
              <a:rPr lang="it-IT" sz="3300" dirty="0">
                <a:solidFill>
                  <a:srgbClr val="000000"/>
                </a:solidFill>
                <a:latin typeface="Arial" panose="020B0604020202020204" pitchFamily="34" charset="0"/>
              </a:rPr>
              <a:t>Gioco dell’oca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Modello 3D 7" descr="Segno &quot;No&quot;">
                <a:extLst>
                  <a:ext uri="{FF2B5EF4-FFF2-40B4-BE49-F238E27FC236}">
                    <a16:creationId xmlns:a16="http://schemas.microsoft.com/office/drawing/2014/main" id="{E6BC38EC-7D42-3C64-A01D-77323FA3CE2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90720613"/>
                  </p:ext>
                </p:extLst>
              </p:nvPr>
            </p:nvGraphicFramePr>
            <p:xfrm rot="2874653">
              <a:off x="1001444" y="4006090"/>
              <a:ext cx="1329230" cy="1262902"/>
            </p:xfrm>
            <a:graphic>
              <a:graphicData uri="http://schemas.microsoft.com/office/drawing/2017/model3d">
                <am3d:model3d r:embed="rId2">
                  <am3d:spPr>
                    <a:xfrm rot="2874653">
                      <a:off x="0" y="0"/>
                      <a:ext cx="1329230" cy="1262902"/>
                    </a:xfrm>
                    <a:prstGeom prst="rect">
                      <a:avLst/>
                    </a:prstGeom>
                  </am3d:spPr>
                  <am3d:camera>
                    <am3d:pos x="0" y="0" z="6659268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08471" d="1000000"/>
                    <am3d:preTrans dx="6" dy="-18000000" dz="606"/>
                    <am3d:scale>
                      <am3d:sx n="1000000" d="1000000"/>
                      <am3d:sy n="1000000" d="1000000"/>
                      <am3d:sz n="1000000" d="1000000"/>
                    </am3d:scale>
                    <am3d:rot ax="858667" ay="43552" az="1111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5993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ello 3D 7" descr="Segno &quot;No&quot;">
                <a:extLst>
                  <a:ext uri="{FF2B5EF4-FFF2-40B4-BE49-F238E27FC236}">
                    <a16:creationId xmlns:a16="http://schemas.microsoft.com/office/drawing/2014/main" id="{E6BC38EC-7D42-3C64-A01D-77323FA3CE2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874653">
                <a:off x="1001444" y="4006090"/>
                <a:ext cx="1329230" cy="1262902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B4C55CE-3997-6FBA-506A-DA4006652C37}"/>
              </a:ext>
            </a:extLst>
          </p:cNvPr>
          <p:cNvSpPr txBox="1"/>
          <p:nvPr/>
        </p:nvSpPr>
        <p:spPr>
          <a:xfrm>
            <a:off x="8930640" y="1825625"/>
            <a:ext cx="242316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3300" dirty="0">
                <a:solidFill>
                  <a:srgbClr val="000000"/>
                </a:solidFill>
                <a:latin typeface="Arial" panose="020B0604020202020204" pitchFamily="34" charset="0"/>
              </a:rPr>
              <a:t>Adattare le regole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E2C4165-E666-3EEE-F9BE-68CE104B4C3E}"/>
              </a:ext>
            </a:extLst>
          </p:cNvPr>
          <p:cNvSpPr txBox="1"/>
          <p:nvPr/>
        </p:nvSpPr>
        <p:spPr>
          <a:xfrm>
            <a:off x="4421944" y="2933621"/>
            <a:ext cx="2743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Divertitevi con loro</a:t>
            </a:r>
          </a:p>
        </p:txBody>
      </p:sp>
    </p:spTree>
    <p:extLst>
      <p:ext uri="{BB962C8B-B14F-4D97-AF65-F5344CB8AC3E}">
        <p14:creationId xmlns:p14="http://schemas.microsoft.com/office/powerpoint/2010/main" val="52558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037939-FC49-70BD-2D47-A48DE6D6D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17A7E0-F263-466E-D634-EC6615B55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15F1CA4-D875-CCC2-24A9-9EC738D2EC06}"/>
              </a:ext>
            </a:extLst>
          </p:cNvPr>
          <p:cNvSpPr/>
          <p:nvPr/>
        </p:nvSpPr>
        <p:spPr>
          <a:xfrm>
            <a:off x="2720339" y="491421"/>
            <a:ext cx="5199772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5350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F845AE-9533-520E-0CA8-1AFA06364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CA4164F7-C79C-5C05-09D8-922414024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1939745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6B3E8D54-AA71-564D-F370-481CB3419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pPr algn="ctr"/>
            <a:r>
              <a:rPr lang="it-IT" dirty="0"/>
              <a:t>GIOCO?</a:t>
            </a:r>
          </a:p>
        </p:txBody>
      </p:sp>
      <p:pic>
        <p:nvPicPr>
          <p:cNvPr id="8" name="Immagine 7" descr="Immagine che contiene testo, Carattere, cartello, targhetta per porta&#10;&#10;Descrizione generata automaticamente">
            <a:extLst>
              <a:ext uri="{FF2B5EF4-FFF2-40B4-BE49-F238E27FC236}">
                <a16:creationId xmlns:a16="http://schemas.microsoft.com/office/drawing/2014/main" id="{86399CB2-DC7B-A810-032C-F5104B5811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65BE55-4E90-F873-80AA-F9F375FD3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2438" y="3865391"/>
            <a:ext cx="4301040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4000" dirty="0" err="1"/>
              <a:t>animAZIONE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88908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23F8B11-CBC9-4A76-01F6-CEA9F3C69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it-IT" sz="5400" dirty="0"/>
              <a:t>A cosa serve giocare?</a:t>
            </a:r>
          </a:p>
        </p:txBody>
      </p:sp>
      <p:pic>
        <p:nvPicPr>
          <p:cNvPr id="5" name="Segnaposto contenuto 4" descr="Immagine che contiene vestiti, calzature, persona, uomo&#10;&#10;Descrizione generata automaticamente">
            <a:extLst>
              <a:ext uri="{FF2B5EF4-FFF2-40B4-BE49-F238E27FC236}">
                <a16:creationId xmlns:a16="http://schemas.microsoft.com/office/drawing/2014/main" id="{0FC35C31-18ED-1730-D494-753D9AFF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" b="1508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B6AD7AA-CAC2-CAE7-DA43-F1F5D66AB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dirty="0">
                <a:solidFill>
                  <a:srgbClr val="000000"/>
                </a:solidFill>
                <a:latin typeface="Arial" panose="020B0604020202020204" pitchFamily="34" charset="0"/>
              </a:rPr>
              <a:t>Str</a:t>
            </a:r>
            <a:r>
              <a:rPr lang="it-IT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umento di costruzione di cultura e dialogo tra culture</a:t>
            </a:r>
          </a:p>
          <a:p>
            <a:pPr marL="0" indent="0">
              <a:buNone/>
            </a:pPr>
            <a:endParaRPr lang="it-IT" sz="4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6487480-C392-AE13-C5BC-291ACC8B5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124" y="4646676"/>
            <a:ext cx="1012024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5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78074C-01BF-6903-B305-D975945C8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BFD69B-FEF9-9438-3C73-3EE815682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it-IT" sz="5400" dirty="0"/>
              <a:t>A cosa serve giocare?</a:t>
            </a:r>
          </a:p>
        </p:txBody>
      </p:sp>
      <p:sp>
        <p:nvSpPr>
          <p:cNvPr id="3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91B3DE-F90C-6CBE-CCD5-0CF97EAE9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dirty="0">
                <a:latin typeface="Arial" panose="020B0604020202020204" pitchFamily="34" charset="0"/>
              </a:rPr>
              <a:t>S</a:t>
            </a:r>
            <a:r>
              <a:rPr lang="it-IT" sz="4000" b="0" i="0" u="none" strike="noStrike" dirty="0">
                <a:effectLst/>
                <a:latin typeface="Arial" panose="020B0604020202020204" pitchFamily="34" charset="0"/>
              </a:rPr>
              <a:t>trumento di sviluppo cognitivo e motorio</a:t>
            </a:r>
            <a:endParaRPr lang="en-US" sz="4000" dirty="0"/>
          </a:p>
        </p:txBody>
      </p:sp>
      <p:pic>
        <p:nvPicPr>
          <p:cNvPr id="6" name="Immagine 5" descr="Immagine che contiene vestiti, persona, Viso umano, calzature&#10;&#10;Descrizione generata automaticamente">
            <a:extLst>
              <a:ext uri="{FF2B5EF4-FFF2-40B4-BE49-F238E27FC236}">
                <a16:creationId xmlns:a16="http://schemas.microsoft.com/office/drawing/2014/main" id="{71301EDC-5113-169A-F287-4069C1AEF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5" r="-1" b="1516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8" name="Immagine 7" descr="Immagine che contiene schizzo&#10;&#10;Descrizione generata automaticamente">
            <a:extLst>
              <a:ext uri="{FF2B5EF4-FFF2-40B4-BE49-F238E27FC236}">
                <a16:creationId xmlns:a16="http://schemas.microsoft.com/office/drawing/2014/main" id="{31C64CC4-7B51-77D4-4087-46A48C87D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09" y="4784843"/>
            <a:ext cx="1237297" cy="1116585"/>
          </a:xfrm>
          <a:prstGeom prst="rect">
            <a:avLst/>
          </a:prstGeom>
        </p:spPr>
      </p:pic>
      <p:pic>
        <p:nvPicPr>
          <p:cNvPr id="4" name="Immagine 3" descr="Immagine che contiene maschera, Maschera, orrore, interno&#10;&#10;Descrizione generata automaticamente">
            <a:extLst>
              <a:ext uri="{FF2B5EF4-FFF2-40B4-BE49-F238E27FC236}">
                <a16:creationId xmlns:a16="http://schemas.microsoft.com/office/drawing/2014/main" id="{E233A452-FA73-295D-FD55-D05EA2F31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83" y="1303789"/>
            <a:ext cx="2490501" cy="332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2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A16FFB-93D5-2D9F-D1DD-1972D613A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San Martino -Carducci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D11093-6677-CFA9-E5D7-3BF27765B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nebbia a gl'irti colli</a:t>
            </a:r>
            <a:b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piovigginando sale,</a:t>
            </a:r>
            <a:b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 sotto il maestrale</a:t>
            </a:r>
            <a:b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urla e biancheggia il mar.</a:t>
            </a:r>
            <a:endParaRPr 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78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B276FE-3A8C-5764-3D61-724B027FC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D84CF9F-B9D8-EBCE-2DDF-8DDF90BF1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A </a:t>
            </a:r>
            <a:r>
              <a:rPr lang="en-US" sz="5400" dirty="0" err="1"/>
              <a:t>cosa</a:t>
            </a:r>
            <a:r>
              <a:rPr lang="en-US" sz="5400" dirty="0"/>
              <a:t> serve </a:t>
            </a:r>
            <a:r>
              <a:rPr lang="en-US" sz="5400" dirty="0" err="1"/>
              <a:t>giocare</a:t>
            </a:r>
            <a:r>
              <a:rPr lang="en-US" sz="5400" dirty="0"/>
              <a:t>?</a:t>
            </a:r>
          </a:p>
        </p:txBody>
      </p:sp>
      <p:pic>
        <p:nvPicPr>
          <p:cNvPr id="4" name="Immagine 3" descr="Immagine che contiene vestiti, persona, calzature, uomo&#10;&#10;Descrizione generata automaticamente">
            <a:extLst>
              <a:ext uri="{FF2B5EF4-FFF2-40B4-BE49-F238E27FC236}">
                <a16:creationId xmlns:a16="http://schemas.microsoft.com/office/drawing/2014/main" id="{947E4D03-6F1A-A879-B831-4C1301D31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5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2D49A63-3703-0961-F053-3E00203C3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4000" dirty="0" err="1"/>
              <a:t>Strumento</a:t>
            </a:r>
            <a:r>
              <a:rPr lang="en-US" sz="4000" dirty="0"/>
              <a:t> di </a:t>
            </a:r>
            <a:r>
              <a:rPr lang="en-US" sz="4000" dirty="0" err="1"/>
              <a:t>sviluppo</a:t>
            </a:r>
            <a:r>
              <a:rPr lang="en-US" sz="4000" dirty="0"/>
              <a:t> </a:t>
            </a:r>
            <a:r>
              <a:rPr lang="en-US" sz="4000" dirty="0" err="1"/>
              <a:t>sociale</a:t>
            </a:r>
            <a:r>
              <a:rPr lang="en-US" sz="4000" dirty="0"/>
              <a:t> ed </a:t>
            </a:r>
            <a:r>
              <a:rPr lang="en-US" sz="4000" dirty="0" err="1"/>
              <a:t>emotivo</a:t>
            </a:r>
            <a:endParaRPr lang="en-US" sz="4000" dirty="0"/>
          </a:p>
        </p:txBody>
      </p:sp>
      <p:pic>
        <p:nvPicPr>
          <p:cNvPr id="7" name="Immagine 6" descr="Immagine che contiene cuore, San Valentino&#10;&#10;Descrizione generata automaticamente">
            <a:extLst>
              <a:ext uri="{FF2B5EF4-FFF2-40B4-BE49-F238E27FC236}">
                <a16:creationId xmlns:a16="http://schemas.microsoft.com/office/drawing/2014/main" id="{12882E01-C10B-A837-CE54-262DD696E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556" y="4448556"/>
            <a:ext cx="1324160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9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FD2A8A-A3D8-CBC7-BB40-973960E78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Riassumendo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FADAE6-8EB7-EFB6-9FA9-0B472751A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1825625"/>
            <a:ext cx="6833382" cy="84881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sz="4000" dirty="0"/>
              <a:t>Strumento di costruzione di cultura</a:t>
            </a:r>
          </a:p>
          <a:p>
            <a:endParaRPr lang="it-IT" dirty="0"/>
          </a:p>
        </p:txBody>
      </p:sp>
      <p:pic>
        <p:nvPicPr>
          <p:cNvPr id="5" name="Immagine 4" descr="Immagine che contiene testo, libro, design&#10;&#10;Descrizione generata automaticamente">
            <a:extLst>
              <a:ext uri="{FF2B5EF4-FFF2-40B4-BE49-F238E27FC236}">
                <a16:creationId xmlns:a16="http://schemas.microsoft.com/office/drawing/2014/main" id="{E08C6EBB-081E-BC67-16B2-DC933244D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267" y="1549832"/>
            <a:ext cx="1009791" cy="86689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957EB39-629E-951C-3394-71766E80D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056" y="2902201"/>
            <a:ext cx="1066402" cy="961338"/>
          </a:xfrm>
          <a:prstGeom prst="rect">
            <a:avLst/>
          </a:prstGeom>
        </p:spPr>
      </p:pic>
      <p:pic>
        <p:nvPicPr>
          <p:cNvPr id="8" name="Immagine 7" descr="Immagine che contiene cuore, San Valentino&#10;&#10;Descrizione generata automaticamente">
            <a:extLst>
              <a:ext uri="{FF2B5EF4-FFF2-40B4-BE49-F238E27FC236}">
                <a16:creationId xmlns:a16="http://schemas.microsoft.com/office/drawing/2014/main" id="{C69A5FF0-B8E4-E8FC-E93F-6D83DC947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385" y="4077112"/>
            <a:ext cx="1324160" cy="117173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004F4C0-D7DF-1976-1069-B68D8BE76A88}"/>
              </a:ext>
            </a:extLst>
          </p:cNvPr>
          <p:cNvSpPr txBox="1"/>
          <p:nvPr/>
        </p:nvSpPr>
        <p:spPr>
          <a:xfrm>
            <a:off x="1812395" y="3030073"/>
            <a:ext cx="9899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4000" dirty="0"/>
              <a:t>Strumento di sviluppo cognitivo e motorio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5013A83-AE05-8EDE-85E0-54E9F95C7A10}"/>
              </a:ext>
            </a:extLst>
          </p:cNvPr>
          <p:cNvSpPr txBox="1"/>
          <p:nvPr/>
        </p:nvSpPr>
        <p:spPr>
          <a:xfrm>
            <a:off x="411480" y="4309039"/>
            <a:ext cx="9042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Strumento di  sviluppo sociale ed emotivo</a:t>
            </a:r>
          </a:p>
        </p:txBody>
      </p:sp>
    </p:spTree>
    <p:extLst>
      <p:ext uri="{BB962C8B-B14F-4D97-AF65-F5344CB8AC3E}">
        <p14:creationId xmlns:p14="http://schemas.microsoft.com/office/powerpoint/2010/main" val="389330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</TotalTime>
  <Words>398</Words>
  <Application>Microsoft Office PowerPoint</Application>
  <PresentationFormat>Widescreen</PresentationFormat>
  <Paragraphs>90</Paragraphs>
  <Slides>32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Söhne</vt:lpstr>
      <vt:lpstr>Tema di Office</vt:lpstr>
      <vt:lpstr>Presentazione standard di PowerPoint</vt:lpstr>
      <vt:lpstr>Presentazione standard di PowerPoint</vt:lpstr>
      <vt:lpstr>Presentazione standard di PowerPoint</vt:lpstr>
      <vt:lpstr>GIOCO?</vt:lpstr>
      <vt:lpstr>A cosa serve giocare?</vt:lpstr>
      <vt:lpstr>A cosa serve giocare?</vt:lpstr>
      <vt:lpstr>San Martino -Carducci</vt:lpstr>
      <vt:lpstr>A cosa serve giocare?</vt:lpstr>
      <vt:lpstr>Riassumendo</vt:lpstr>
      <vt:lpstr>Qual è il superpotere del gioco?</vt:lpstr>
      <vt:lpstr>Presentazione standard di PowerPoint</vt:lpstr>
      <vt:lpstr>Presentazione standard di PowerPoint</vt:lpstr>
      <vt:lpstr>CARATTERISTICHE DEL GIOCO</vt:lpstr>
      <vt:lpstr>Presentazione standard di PowerPoint</vt:lpstr>
      <vt:lpstr>Presentazione standard di PowerPoint</vt:lpstr>
      <vt:lpstr>QUAL è IL MIO COMPITO COME EDUCATRICE?</vt:lpstr>
      <vt:lpstr>MAIEUTICA EDUCATIVA</vt:lpstr>
      <vt:lpstr>Presentazione standard di PowerPoint</vt:lpstr>
      <vt:lpstr>CAPACITÀ DI APPRENDERE TUTTA LA VITA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CARATTERISTICHE DEL GIOCO</vt:lpstr>
      <vt:lpstr>GIOCO DI RUOLO PER PERSONE SENZA PAURA</vt:lpstr>
      <vt:lpstr>Cos’è il gioco di ruolo?</vt:lpstr>
      <vt:lpstr>Perché è strategico il GDR?</vt:lpstr>
      <vt:lpstr>NEAL- Pedagogia democratica Libertaria </vt:lpstr>
      <vt:lpstr>TIPs per una buona metodologia 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Satriani</dc:creator>
  <cp:lastModifiedBy>Giulia Dapero Editrice Dapero</cp:lastModifiedBy>
  <cp:revision>16</cp:revision>
  <dcterms:created xsi:type="dcterms:W3CDTF">2024-02-09T10:52:56Z</dcterms:created>
  <dcterms:modified xsi:type="dcterms:W3CDTF">2024-03-27T17:30:32Z</dcterms:modified>
</cp:coreProperties>
</file>