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4" r:id="rId17"/>
    <p:sldId id="275" r:id="rId18"/>
    <p:sldId id="277" r:id="rId19"/>
    <p:sldId id="272" r:id="rId20"/>
    <p:sldId id="276" r:id="rId21"/>
    <p:sldId id="273" r:id="rId22"/>
    <p:sldId id="258" r:id="rId23"/>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BE345D-F1C1-772F-03E4-07D641883E2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E10692B1-FEA1-77CD-70A1-3FCC47963E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560F2D3-C2CC-D94F-829E-DDBDCE785C42}"/>
              </a:ext>
            </a:extLst>
          </p:cNvPr>
          <p:cNvSpPr>
            <a:spLocks noGrp="1"/>
          </p:cNvSpPr>
          <p:nvPr>
            <p:ph type="dt" sz="half" idx="10"/>
          </p:nvPr>
        </p:nvSpPr>
        <p:spPr/>
        <p:txBody>
          <a:bodyPr/>
          <a:lstStyle/>
          <a:p>
            <a:fld id="{7B0DA845-E641-4106-8F27-0E08A946EF3B}" type="datetimeFigureOut">
              <a:rPr lang="it-IT" smtClean="0"/>
              <a:t>20/03/2024</a:t>
            </a:fld>
            <a:endParaRPr lang="it-IT"/>
          </a:p>
        </p:txBody>
      </p:sp>
      <p:sp>
        <p:nvSpPr>
          <p:cNvPr id="5" name="Segnaposto piè di pagina 4">
            <a:extLst>
              <a:ext uri="{FF2B5EF4-FFF2-40B4-BE49-F238E27FC236}">
                <a16:creationId xmlns:a16="http://schemas.microsoft.com/office/drawing/2014/main" id="{E2D05877-EB1F-0E55-60C7-1F7E350D7C5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3A7C7DA-201D-7CCE-A490-A8BB96FF0747}"/>
              </a:ext>
            </a:extLst>
          </p:cNvPr>
          <p:cNvSpPr>
            <a:spLocks noGrp="1"/>
          </p:cNvSpPr>
          <p:nvPr>
            <p:ph type="sldNum" sz="quarter" idx="12"/>
          </p:nvPr>
        </p:nvSpPr>
        <p:spPr/>
        <p:txBody>
          <a:bodyPr/>
          <a:lstStyle/>
          <a:p>
            <a:fld id="{B45008B8-5347-48FC-9149-29F2B4CF2D0D}" type="slidenum">
              <a:rPr lang="it-IT" smtClean="0"/>
              <a:t>‹N›</a:t>
            </a:fld>
            <a:endParaRPr lang="it-IT"/>
          </a:p>
        </p:txBody>
      </p:sp>
    </p:spTree>
    <p:extLst>
      <p:ext uri="{BB962C8B-B14F-4D97-AF65-F5344CB8AC3E}">
        <p14:creationId xmlns:p14="http://schemas.microsoft.com/office/powerpoint/2010/main" val="262368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69B1D8-1711-252C-AF0A-7F008AB738D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E5C4ACB-0607-F05F-B971-4A4A8506F700}"/>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4901AD7-2735-0EF2-FB61-56B5B299D721}"/>
              </a:ext>
            </a:extLst>
          </p:cNvPr>
          <p:cNvSpPr>
            <a:spLocks noGrp="1"/>
          </p:cNvSpPr>
          <p:nvPr>
            <p:ph type="dt" sz="half" idx="10"/>
          </p:nvPr>
        </p:nvSpPr>
        <p:spPr/>
        <p:txBody>
          <a:bodyPr/>
          <a:lstStyle/>
          <a:p>
            <a:fld id="{7B0DA845-E641-4106-8F27-0E08A946EF3B}" type="datetimeFigureOut">
              <a:rPr lang="it-IT" smtClean="0"/>
              <a:t>20/03/2024</a:t>
            </a:fld>
            <a:endParaRPr lang="it-IT"/>
          </a:p>
        </p:txBody>
      </p:sp>
      <p:sp>
        <p:nvSpPr>
          <p:cNvPr id="5" name="Segnaposto piè di pagina 4">
            <a:extLst>
              <a:ext uri="{FF2B5EF4-FFF2-40B4-BE49-F238E27FC236}">
                <a16:creationId xmlns:a16="http://schemas.microsoft.com/office/drawing/2014/main" id="{48CAE019-C9E8-DAAB-52BA-309C20A22FD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1A31C92-5819-EAEE-38B6-4E3386670C87}"/>
              </a:ext>
            </a:extLst>
          </p:cNvPr>
          <p:cNvSpPr>
            <a:spLocks noGrp="1"/>
          </p:cNvSpPr>
          <p:nvPr>
            <p:ph type="sldNum" sz="quarter" idx="12"/>
          </p:nvPr>
        </p:nvSpPr>
        <p:spPr/>
        <p:txBody>
          <a:bodyPr/>
          <a:lstStyle/>
          <a:p>
            <a:fld id="{B45008B8-5347-48FC-9149-29F2B4CF2D0D}" type="slidenum">
              <a:rPr lang="it-IT" smtClean="0"/>
              <a:t>‹N›</a:t>
            </a:fld>
            <a:endParaRPr lang="it-IT"/>
          </a:p>
        </p:txBody>
      </p:sp>
    </p:spTree>
    <p:extLst>
      <p:ext uri="{BB962C8B-B14F-4D97-AF65-F5344CB8AC3E}">
        <p14:creationId xmlns:p14="http://schemas.microsoft.com/office/powerpoint/2010/main" val="329258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7C71E68-96A5-92CD-D528-EE4C8FCA80A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D627D20-F5E4-6F82-C4F4-0A0DAB8AA8F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8003825-276A-369B-C8D9-2BB762ABC3E8}"/>
              </a:ext>
            </a:extLst>
          </p:cNvPr>
          <p:cNvSpPr>
            <a:spLocks noGrp="1"/>
          </p:cNvSpPr>
          <p:nvPr>
            <p:ph type="dt" sz="half" idx="10"/>
          </p:nvPr>
        </p:nvSpPr>
        <p:spPr/>
        <p:txBody>
          <a:bodyPr/>
          <a:lstStyle/>
          <a:p>
            <a:fld id="{7B0DA845-E641-4106-8F27-0E08A946EF3B}" type="datetimeFigureOut">
              <a:rPr lang="it-IT" smtClean="0"/>
              <a:t>20/03/2024</a:t>
            </a:fld>
            <a:endParaRPr lang="it-IT"/>
          </a:p>
        </p:txBody>
      </p:sp>
      <p:sp>
        <p:nvSpPr>
          <p:cNvPr id="5" name="Segnaposto piè di pagina 4">
            <a:extLst>
              <a:ext uri="{FF2B5EF4-FFF2-40B4-BE49-F238E27FC236}">
                <a16:creationId xmlns:a16="http://schemas.microsoft.com/office/drawing/2014/main" id="{BE67856E-39E5-4805-F76B-A1710DF16A6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D4523CE-A96D-FCD2-9213-52C64E0FAECB}"/>
              </a:ext>
            </a:extLst>
          </p:cNvPr>
          <p:cNvSpPr>
            <a:spLocks noGrp="1"/>
          </p:cNvSpPr>
          <p:nvPr>
            <p:ph type="sldNum" sz="quarter" idx="12"/>
          </p:nvPr>
        </p:nvSpPr>
        <p:spPr/>
        <p:txBody>
          <a:bodyPr/>
          <a:lstStyle/>
          <a:p>
            <a:fld id="{B45008B8-5347-48FC-9149-29F2B4CF2D0D}" type="slidenum">
              <a:rPr lang="it-IT" smtClean="0"/>
              <a:t>‹N›</a:t>
            </a:fld>
            <a:endParaRPr lang="it-IT"/>
          </a:p>
        </p:txBody>
      </p:sp>
    </p:spTree>
    <p:extLst>
      <p:ext uri="{BB962C8B-B14F-4D97-AF65-F5344CB8AC3E}">
        <p14:creationId xmlns:p14="http://schemas.microsoft.com/office/powerpoint/2010/main" val="3159220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F941DB-1358-5E66-D994-17927F933FF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68349C6-33E6-4151-24D3-7A842C634FE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88AACD7-8195-6B34-FD85-6ED851FC7D87}"/>
              </a:ext>
            </a:extLst>
          </p:cNvPr>
          <p:cNvSpPr>
            <a:spLocks noGrp="1"/>
          </p:cNvSpPr>
          <p:nvPr>
            <p:ph type="dt" sz="half" idx="10"/>
          </p:nvPr>
        </p:nvSpPr>
        <p:spPr/>
        <p:txBody>
          <a:bodyPr/>
          <a:lstStyle/>
          <a:p>
            <a:fld id="{7B0DA845-E641-4106-8F27-0E08A946EF3B}" type="datetimeFigureOut">
              <a:rPr lang="it-IT" smtClean="0"/>
              <a:t>20/03/2024</a:t>
            </a:fld>
            <a:endParaRPr lang="it-IT"/>
          </a:p>
        </p:txBody>
      </p:sp>
      <p:sp>
        <p:nvSpPr>
          <p:cNvPr id="5" name="Segnaposto piè di pagina 4">
            <a:extLst>
              <a:ext uri="{FF2B5EF4-FFF2-40B4-BE49-F238E27FC236}">
                <a16:creationId xmlns:a16="http://schemas.microsoft.com/office/drawing/2014/main" id="{97DE0EE0-F9D6-A2DE-ACC1-EB4FFDD9DE7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00246D1-59CC-6753-DB4E-EEA0023EB7EB}"/>
              </a:ext>
            </a:extLst>
          </p:cNvPr>
          <p:cNvSpPr>
            <a:spLocks noGrp="1"/>
          </p:cNvSpPr>
          <p:nvPr>
            <p:ph type="sldNum" sz="quarter" idx="12"/>
          </p:nvPr>
        </p:nvSpPr>
        <p:spPr/>
        <p:txBody>
          <a:bodyPr/>
          <a:lstStyle/>
          <a:p>
            <a:fld id="{B45008B8-5347-48FC-9149-29F2B4CF2D0D}" type="slidenum">
              <a:rPr lang="it-IT" smtClean="0"/>
              <a:t>‹N›</a:t>
            </a:fld>
            <a:endParaRPr lang="it-IT"/>
          </a:p>
        </p:txBody>
      </p:sp>
    </p:spTree>
    <p:extLst>
      <p:ext uri="{BB962C8B-B14F-4D97-AF65-F5344CB8AC3E}">
        <p14:creationId xmlns:p14="http://schemas.microsoft.com/office/powerpoint/2010/main" val="280526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CF1158-BEDC-8E66-3868-F268A3C6146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EFA7E02-8838-5C9A-6649-CEAECE68E0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1F3C8CB-E5E5-649C-D529-C977BEAE272F}"/>
              </a:ext>
            </a:extLst>
          </p:cNvPr>
          <p:cNvSpPr>
            <a:spLocks noGrp="1"/>
          </p:cNvSpPr>
          <p:nvPr>
            <p:ph type="dt" sz="half" idx="10"/>
          </p:nvPr>
        </p:nvSpPr>
        <p:spPr/>
        <p:txBody>
          <a:bodyPr/>
          <a:lstStyle/>
          <a:p>
            <a:fld id="{7B0DA845-E641-4106-8F27-0E08A946EF3B}" type="datetimeFigureOut">
              <a:rPr lang="it-IT" smtClean="0"/>
              <a:t>20/03/2024</a:t>
            </a:fld>
            <a:endParaRPr lang="it-IT"/>
          </a:p>
        </p:txBody>
      </p:sp>
      <p:sp>
        <p:nvSpPr>
          <p:cNvPr id="5" name="Segnaposto piè di pagina 4">
            <a:extLst>
              <a:ext uri="{FF2B5EF4-FFF2-40B4-BE49-F238E27FC236}">
                <a16:creationId xmlns:a16="http://schemas.microsoft.com/office/drawing/2014/main" id="{629207FE-FFAF-3847-5CFB-2DF7A0C6CD5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F0DA950-DE43-BA35-8EFC-24193CFDBD07}"/>
              </a:ext>
            </a:extLst>
          </p:cNvPr>
          <p:cNvSpPr>
            <a:spLocks noGrp="1"/>
          </p:cNvSpPr>
          <p:nvPr>
            <p:ph type="sldNum" sz="quarter" idx="12"/>
          </p:nvPr>
        </p:nvSpPr>
        <p:spPr/>
        <p:txBody>
          <a:bodyPr/>
          <a:lstStyle/>
          <a:p>
            <a:fld id="{B45008B8-5347-48FC-9149-29F2B4CF2D0D}" type="slidenum">
              <a:rPr lang="it-IT" smtClean="0"/>
              <a:t>‹N›</a:t>
            </a:fld>
            <a:endParaRPr lang="it-IT"/>
          </a:p>
        </p:txBody>
      </p:sp>
    </p:spTree>
    <p:extLst>
      <p:ext uri="{BB962C8B-B14F-4D97-AF65-F5344CB8AC3E}">
        <p14:creationId xmlns:p14="http://schemas.microsoft.com/office/powerpoint/2010/main" val="4057799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B83AA6-C28E-B7F3-8259-B1C42A9137B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75B56AA-021E-0E27-EBBE-F2E57CB33C8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0208A38A-00DC-F889-3C3E-7930BD14408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7144745-F6DB-EA03-2B1B-F31BEE91E21B}"/>
              </a:ext>
            </a:extLst>
          </p:cNvPr>
          <p:cNvSpPr>
            <a:spLocks noGrp="1"/>
          </p:cNvSpPr>
          <p:nvPr>
            <p:ph type="dt" sz="half" idx="10"/>
          </p:nvPr>
        </p:nvSpPr>
        <p:spPr/>
        <p:txBody>
          <a:bodyPr/>
          <a:lstStyle/>
          <a:p>
            <a:fld id="{7B0DA845-E641-4106-8F27-0E08A946EF3B}" type="datetimeFigureOut">
              <a:rPr lang="it-IT" smtClean="0"/>
              <a:t>20/03/2024</a:t>
            </a:fld>
            <a:endParaRPr lang="it-IT"/>
          </a:p>
        </p:txBody>
      </p:sp>
      <p:sp>
        <p:nvSpPr>
          <p:cNvPr id="6" name="Segnaposto piè di pagina 5">
            <a:extLst>
              <a:ext uri="{FF2B5EF4-FFF2-40B4-BE49-F238E27FC236}">
                <a16:creationId xmlns:a16="http://schemas.microsoft.com/office/drawing/2014/main" id="{6E94A960-B744-7658-A989-875ECDA5919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E8DB647-7E31-C4FA-DA52-EECB712B0BFD}"/>
              </a:ext>
            </a:extLst>
          </p:cNvPr>
          <p:cNvSpPr>
            <a:spLocks noGrp="1"/>
          </p:cNvSpPr>
          <p:nvPr>
            <p:ph type="sldNum" sz="quarter" idx="12"/>
          </p:nvPr>
        </p:nvSpPr>
        <p:spPr/>
        <p:txBody>
          <a:bodyPr/>
          <a:lstStyle/>
          <a:p>
            <a:fld id="{B45008B8-5347-48FC-9149-29F2B4CF2D0D}" type="slidenum">
              <a:rPr lang="it-IT" smtClean="0"/>
              <a:t>‹N›</a:t>
            </a:fld>
            <a:endParaRPr lang="it-IT"/>
          </a:p>
        </p:txBody>
      </p:sp>
    </p:spTree>
    <p:extLst>
      <p:ext uri="{BB962C8B-B14F-4D97-AF65-F5344CB8AC3E}">
        <p14:creationId xmlns:p14="http://schemas.microsoft.com/office/powerpoint/2010/main" val="377632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CB4286-F3FA-4ED2-E03A-3D52B0A913E5}"/>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2070D65-51F2-7273-4759-805DE62B3F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B919CF1-FE9F-D1C4-B8B3-1F6D6196C681}"/>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F1C562C-3D03-9123-6E71-A68A7FE6B7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63B9BCC8-7C65-5F3F-DBB2-A6BE7234682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67C3BE8C-26E5-9ED4-29E4-0AAD301C818C}"/>
              </a:ext>
            </a:extLst>
          </p:cNvPr>
          <p:cNvSpPr>
            <a:spLocks noGrp="1"/>
          </p:cNvSpPr>
          <p:nvPr>
            <p:ph type="dt" sz="half" idx="10"/>
          </p:nvPr>
        </p:nvSpPr>
        <p:spPr/>
        <p:txBody>
          <a:bodyPr/>
          <a:lstStyle/>
          <a:p>
            <a:fld id="{7B0DA845-E641-4106-8F27-0E08A946EF3B}" type="datetimeFigureOut">
              <a:rPr lang="it-IT" smtClean="0"/>
              <a:t>20/03/2024</a:t>
            </a:fld>
            <a:endParaRPr lang="it-IT"/>
          </a:p>
        </p:txBody>
      </p:sp>
      <p:sp>
        <p:nvSpPr>
          <p:cNvPr id="8" name="Segnaposto piè di pagina 7">
            <a:extLst>
              <a:ext uri="{FF2B5EF4-FFF2-40B4-BE49-F238E27FC236}">
                <a16:creationId xmlns:a16="http://schemas.microsoft.com/office/drawing/2014/main" id="{C5FED0E2-BD11-1014-DAE1-D08D939F969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14DA4499-C374-F6EA-C4DE-020A819E66BD}"/>
              </a:ext>
            </a:extLst>
          </p:cNvPr>
          <p:cNvSpPr>
            <a:spLocks noGrp="1"/>
          </p:cNvSpPr>
          <p:nvPr>
            <p:ph type="sldNum" sz="quarter" idx="12"/>
          </p:nvPr>
        </p:nvSpPr>
        <p:spPr/>
        <p:txBody>
          <a:bodyPr/>
          <a:lstStyle/>
          <a:p>
            <a:fld id="{B45008B8-5347-48FC-9149-29F2B4CF2D0D}" type="slidenum">
              <a:rPr lang="it-IT" smtClean="0"/>
              <a:t>‹N›</a:t>
            </a:fld>
            <a:endParaRPr lang="it-IT"/>
          </a:p>
        </p:txBody>
      </p:sp>
    </p:spTree>
    <p:extLst>
      <p:ext uri="{BB962C8B-B14F-4D97-AF65-F5344CB8AC3E}">
        <p14:creationId xmlns:p14="http://schemas.microsoft.com/office/powerpoint/2010/main" val="2893554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936116-FE01-943D-358F-CA7FAB68183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2A88142-DA41-6E7A-D6C8-EAE90D5B5C30}"/>
              </a:ext>
            </a:extLst>
          </p:cNvPr>
          <p:cNvSpPr>
            <a:spLocks noGrp="1"/>
          </p:cNvSpPr>
          <p:nvPr>
            <p:ph type="dt" sz="half" idx="10"/>
          </p:nvPr>
        </p:nvSpPr>
        <p:spPr/>
        <p:txBody>
          <a:bodyPr/>
          <a:lstStyle/>
          <a:p>
            <a:fld id="{7B0DA845-E641-4106-8F27-0E08A946EF3B}" type="datetimeFigureOut">
              <a:rPr lang="it-IT" smtClean="0"/>
              <a:t>20/03/2024</a:t>
            </a:fld>
            <a:endParaRPr lang="it-IT"/>
          </a:p>
        </p:txBody>
      </p:sp>
      <p:sp>
        <p:nvSpPr>
          <p:cNvPr id="4" name="Segnaposto piè di pagina 3">
            <a:extLst>
              <a:ext uri="{FF2B5EF4-FFF2-40B4-BE49-F238E27FC236}">
                <a16:creationId xmlns:a16="http://schemas.microsoft.com/office/drawing/2014/main" id="{F053B113-26F5-4ACB-802E-0A9A91BEAD65}"/>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6C3F800-710D-AAAB-1898-E1B4E8DB97E2}"/>
              </a:ext>
            </a:extLst>
          </p:cNvPr>
          <p:cNvSpPr>
            <a:spLocks noGrp="1"/>
          </p:cNvSpPr>
          <p:nvPr>
            <p:ph type="sldNum" sz="quarter" idx="12"/>
          </p:nvPr>
        </p:nvSpPr>
        <p:spPr/>
        <p:txBody>
          <a:bodyPr/>
          <a:lstStyle/>
          <a:p>
            <a:fld id="{B45008B8-5347-48FC-9149-29F2B4CF2D0D}" type="slidenum">
              <a:rPr lang="it-IT" smtClean="0"/>
              <a:t>‹N›</a:t>
            </a:fld>
            <a:endParaRPr lang="it-IT"/>
          </a:p>
        </p:txBody>
      </p:sp>
    </p:spTree>
    <p:extLst>
      <p:ext uri="{BB962C8B-B14F-4D97-AF65-F5344CB8AC3E}">
        <p14:creationId xmlns:p14="http://schemas.microsoft.com/office/powerpoint/2010/main" val="2161071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972A551-ACAC-65DD-2621-FAFB13D1171E}"/>
              </a:ext>
            </a:extLst>
          </p:cNvPr>
          <p:cNvSpPr>
            <a:spLocks noGrp="1"/>
          </p:cNvSpPr>
          <p:nvPr>
            <p:ph type="dt" sz="half" idx="10"/>
          </p:nvPr>
        </p:nvSpPr>
        <p:spPr/>
        <p:txBody>
          <a:bodyPr/>
          <a:lstStyle/>
          <a:p>
            <a:fld id="{7B0DA845-E641-4106-8F27-0E08A946EF3B}" type="datetimeFigureOut">
              <a:rPr lang="it-IT" smtClean="0"/>
              <a:t>20/03/2024</a:t>
            </a:fld>
            <a:endParaRPr lang="it-IT"/>
          </a:p>
        </p:txBody>
      </p:sp>
      <p:sp>
        <p:nvSpPr>
          <p:cNvPr id="3" name="Segnaposto piè di pagina 2">
            <a:extLst>
              <a:ext uri="{FF2B5EF4-FFF2-40B4-BE49-F238E27FC236}">
                <a16:creationId xmlns:a16="http://schemas.microsoft.com/office/drawing/2014/main" id="{99EE8BFD-2B97-14FD-6656-B9CE800F367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0347BC1-D60A-0549-E346-AA2804285E2B}"/>
              </a:ext>
            </a:extLst>
          </p:cNvPr>
          <p:cNvSpPr>
            <a:spLocks noGrp="1"/>
          </p:cNvSpPr>
          <p:nvPr>
            <p:ph type="sldNum" sz="quarter" idx="12"/>
          </p:nvPr>
        </p:nvSpPr>
        <p:spPr/>
        <p:txBody>
          <a:bodyPr/>
          <a:lstStyle/>
          <a:p>
            <a:fld id="{B45008B8-5347-48FC-9149-29F2B4CF2D0D}" type="slidenum">
              <a:rPr lang="it-IT" smtClean="0"/>
              <a:t>‹N›</a:t>
            </a:fld>
            <a:endParaRPr lang="it-IT"/>
          </a:p>
        </p:txBody>
      </p:sp>
    </p:spTree>
    <p:extLst>
      <p:ext uri="{BB962C8B-B14F-4D97-AF65-F5344CB8AC3E}">
        <p14:creationId xmlns:p14="http://schemas.microsoft.com/office/powerpoint/2010/main" val="1036985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D0D6AB-0D7E-8185-23ED-6F3E8F0E86B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48AACE2-5159-CC38-3B07-09978192CB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90988C2-22E9-A0B1-A3C4-431948E36B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1D2CE0A-6488-D183-D5FB-2C9D1BFADD80}"/>
              </a:ext>
            </a:extLst>
          </p:cNvPr>
          <p:cNvSpPr>
            <a:spLocks noGrp="1"/>
          </p:cNvSpPr>
          <p:nvPr>
            <p:ph type="dt" sz="half" idx="10"/>
          </p:nvPr>
        </p:nvSpPr>
        <p:spPr/>
        <p:txBody>
          <a:bodyPr/>
          <a:lstStyle/>
          <a:p>
            <a:fld id="{7B0DA845-E641-4106-8F27-0E08A946EF3B}" type="datetimeFigureOut">
              <a:rPr lang="it-IT" smtClean="0"/>
              <a:t>20/03/2024</a:t>
            </a:fld>
            <a:endParaRPr lang="it-IT"/>
          </a:p>
        </p:txBody>
      </p:sp>
      <p:sp>
        <p:nvSpPr>
          <p:cNvPr id="6" name="Segnaposto piè di pagina 5">
            <a:extLst>
              <a:ext uri="{FF2B5EF4-FFF2-40B4-BE49-F238E27FC236}">
                <a16:creationId xmlns:a16="http://schemas.microsoft.com/office/drawing/2014/main" id="{294BE4CF-6991-8596-E8A4-27D9641F49C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FAB560D-D47C-EC75-E224-4955AD896B4F}"/>
              </a:ext>
            </a:extLst>
          </p:cNvPr>
          <p:cNvSpPr>
            <a:spLocks noGrp="1"/>
          </p:cNvSpPr>
          <p:nvPr>
            <p:ph type="sldNum" sz="quarter" idx="12"/>
          </p:nvPr>
        </p:nvSpPr>
        <p:spPr/>
        <p:txBody>
          <a:bodyPr/>
          <a:lstStyle/>
          <a:p>
            <a:fld id="{B45008B8-5347-48FC-9149-29F2B4CF2D0D}" type="slidenum">
              <a:rPr lang="it-IT" smtClean="0"/>
              <a:t>‹N›</a:t>
            </a:fld>
            <a:endParaRPr lang="it-IT"/>
          </a:p>
        </p:txBody>
      </p:sp>
    </p:spTree>
    <p:extLst>
      <p:ext uri="{BB962C8B-B14F-4D97-AF65-F5344CB8AC3E}">
        <p14:creationId xmlns:p14="http://schemas.microsoft.com/office/powerpoint/2010/main" val="1971246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B2B761-8B1A-7E3A-1845-1EA56D02877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0AB49BD-57AF-D8C7-3A9C-11855410D9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C34126E-8485-4D67-F7F3-121FDDCBE5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8E8C46D-2BE4-109E-B9A3-156D6F8C5D18}"/>
              </a:ext>
            </a:extLst>
          </p:cNvPr>
          <p:cNvSpPr>
            <a:spLocks noGrp="1"/>
          </p:cNvSpPr>
          <p:nvPr>
            <p:ph type="dt" sz="half" idx="10"/>
          </p:nvPr>
        </p:nvSpPr>
        <p:spPr/>
        <p:txBody>
          <a:bodyPr/>
          <a:lstStyle/>
          <a:p>
            <a:fld id="{7B0DA845-E641-4106-8F27-0E08A946EF3B}" type="datetimeFigureOut">
              <a:rPr lang="it-IT" smtClean="0"/>
              <a:t>20/03/2024</a:t>
            </a:fld>
            <a:endParaRPr lang="it-IT"/>
          </a:p>
        </p:txBody>
      </p:sp>
      <p:sp>
        <p:nvSpPr>
          <p:cNvPr id="6" name="Segnaposto piè di pagina 5">
            <a:extLst>
              <a:ext uri="{FF2B5EF4-FFF2-40B4-BE49-F238E27FC236}">
                <a16:creationId xmlns:a16="http://schemas.microsoft.com/office/drawing/2014/main" id="{75F81BD9-DF4C-3BC1-9C09-29648214A26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1C1DDC6-28B7-0D74-7F94-E05BE41F0F30}"/>
              </a:ext>
            </a:extLst>
          </p:cNvPr>
          <p:cNvSpPr>
            <a:spLocks noGrp="1"/>
          </p:cNvSpPr>
          <p:nvPr>
            <p:ph type="sldNum" sz="quarter" idx="12"/>
          </p:nvPr>
        </p:nvSpPr>
        <p:spPr/>
        <p:txBody>
          <a:bodyPr/>
          <a:lstStyle/>
          <a:p>
            <a:fld id="{B45008B8-5347-48FC-9149-29F2B4CF2D0D}" type="slidenum">
              <a:rPr lang="it-IT" smtClean="0"/>
              <a:t>‹N›</a:t>
            </a:fld>
            <a:endParaRPr lang="it-IT"/>
          </a:p>
        </p:txBody>
      </p:sp>
    </p:spTree>
    <p:extLst>
      <p:ext uri="{BB962C8B-B14F-4D97-AF65-F5344CB8AC3E}">
        <p14:creationId xmlns:p14="http://schemas.microsoft.com/office/powerpoint/2010/main" val="1881018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5ED48DC-E738-3C38-CC08-71FD6C73EA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E80789F-5284-5026-55D5-4F089759F6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69C0823-DF07-1F6B-A0C8-28E0978218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0DA845-E641-4106-8F27-0E08A946EF3B}" type="datetimeFigureOut">
              <a:rPr lang="it-IT" smtClean="0"/>
              <a:t>20/03/2024</a:t>
            </a:fld>
            <a:endParaRPr lang="it-IT"/>
          </a:p>
        </p:txBody>
      </p:sp>
      <p:sp>
        <p:nvSpPr>
          <p:cNvPr id="5" name="Segnaposto piè di pagina 4">
            <a:extLst>
              <a:ext uri="{FF2B5EF4-FFF2-40B4-BE49-F238E27FC236}">
                <a16:creationId xmlns:a16="http://schemas.microsoft.com/office/drawing/2014/main" id="{750C773D-35EF-D90B-FD57-7F3C8EA1FF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A934244-5F47-0ECB-57FB-93A8CAD105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008B8-5347-48FC-9149-29F2B4CF2D0D}" type="slidenum">
              <a:rPr lang="it-IT" smtClean="0"/>
              <a:t>‹N›</a:t>
            </a:fld>
            <a:endParaRPr lang="it-IT"/>
          </a:p>
        </p:txBody>
      </p:sp>
    </p:spTree>
    <p:extLst>
      <p:ext uri="{BB962C8B-B14F-4D97-AF65-F5344CB8AC3E}">
        <p14:creationId xmlns:p14="http://schemas.microsoft.com/office/powerpoint/2010/main" val="1770594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CAA4E8-16C3-CF1D-DFB6-D36DEB219F1E}"/>
              </a:ext>
            </a:extLst>
          </p:cNvPr>
          <p:cNvSpPr>
            <a:spLocks noGrp="1"/>
          </p:cNvSpPr>
          <p:nvPr>
            <p:ph type="ctrTitle"/>
          </p:nvPr>
        </p:nvSpPr>
        <p:spPr/>
        <p:txBody>
          <a:bodyPr/>
          <a:lstStyle/>
          <a:p>
            <a:endParaRPr lang="it-IT"/>
          </a:p>
        </p:txBody>
      </p:sp>
      <p:sp>
        <p:nvSpPr>
          <p:cNvPr id="3" name="Sottotitolo 2">
            <a:extLst>
              <a:ext uri="{FF2B5EF4-FFF2-40B4-BE49-F238E27FC236}">
                <a16:creationId xmlns:a16="http://schemas.microsoft.com/office/drawing/2014/main" id="{0546F269-63DD-81AC-C28C-59509599010B}"/>
              </a:ext>
            </a:extLst>
          </p:cNvPr>
          <p:cNvSpPr>
            <a:spLocks noGrp="1"/>
          </p:cNvSpPr>
          <p:nvPr>
            <p:ph type="subTitle" idx="1"/>
          </p:nvPr>
        </p:nvSpPr>
        <p:spPr/>
        <p:txBody>
          <a:bodyPr/>
          <a:lstStyle/>
          <a:p>
            <a:endParaRPr lang="it-IT"/>
          </a:p>
        </p:txBody>
      </p:sp>
      <p:pic>
        <p:nvPicPr>
          <p:cNvPr id="5" name="Immagine 4">
            <a:extLst>
              <a:ext uri="{FF2B5EF4-FFF2-40B4-BE49-F238E27FC236}">
                <a16:creationId xmlns:a16="http://schemas.microsoft.com/office/drawing/2014/main" id="{5C710E0D-77DE-A8B2-7025-E598B585E7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942916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7457C69-883E-1C84-43D6-947C27CF2B83}"/>
              </a:ext>
            </a:extLst>
          </p:cNvPr>
          <p:cNvSpPr>
            <a:spLocks noGrp="1"/>
          </p:cNvSpPr>
          <p:nvPr>
            <p:ph idx="1"/>
          </p:nvPr>
        </p:nvSpPr>
        <p:spPr>
          <a:xfrm>
            <a:off x="838200" y="1045337"/>
            <a:ext cx="10515600" cy="4351338"/>
          </a:xfrm>
        </p:spPr>
        <p:txBody>
          <a:bodyPr>
            <a:normAutofit lnSpcReduction="10000"/>
          </a:bodyPr>
          <a:lstStyle/>
          <a:p>
            <a:pPr marL="0" indent="0" algn="ctr">
              <a:buNone/>
            </a:pPr>
            <a:r>
              <a:rPr lang="it-IT" b="1" dirty="0"/>
              <a:t>ETICA CLINICA</a:t>
            </a:r>
          </a:p>
          <a:p>
            <a:pPr marL="0" indent="0">
              <a:buNone/>
            </a:pPr>
            <a:r>
              <a:rPr lang="it-IT" dirty="0"/>
              <a:t>Branca della Bioetica che si occupa di individuare, analizzare e risolvere i quesiti e i disaccordi morali che originano dalla cura delle persone malate con l’obiettivo di migliorare la qualità dell’assistenza loro fornita.</a:t>
            </a:r>
          </a:p>
          <a:p>
            <a:pPr marL="0" indent="0">
              <a:buNone/>
            </a:pPr>
            <a:r>
              <a:rPr lang="it-IT" dirty="0"/>
              <a:t>BIOETICA OCCIDENTALE</a:t>
            </a:r>
          </a:p>
          <a:p>
            <a:pPr marL="0" indent="0">
              <a:buNone/>
            </a:pPr>
            <a:r>
              <a:rPr lang="it-IT" dirty="0"/>
              <a:t>1 - principio AUTONOMIA (rispetto dell’autodeterminazione e volontà del malato);</a:t>
            </a:r>
          </a:p>
          <a:p>
            <a:pPr marL="0" indent="0">
              <a:buNone/>
            </a:pPr>
            <a:r>
              <a:rPr lang="it-IT" dirty="0"/>
              <a:t>2 - principio di BENEFICIALITA’(fare il bene del malato);</a:t>
            </a:r>
          </a:p>
          <a:p>
            <a:pPr marL="0" indent="0">
              <a:buNone/>
            </a:pPr>
            <a:r>
              <a:rPr lang="it-IT" dirty="0"/>
              <a:t>3 - principio di NON MALEFICITA’ (non fare il male del malato);</a:t>
            </a:r>
          </a:p>
          <a:p>
            <a:pPr marL="0" indent="0">
              <a:buNone/>
            </a:pPr>
            <a:r>
              <a:rPr lang="it-IT" dirty="0"/>
              <a:t>4 - principio di GIUSTIZIA (distribuire equamente le risorse disponibili).</a:t>
            </a:r>
          </a:p>
        </p:txBody>
      </p:sp>
    </p:spTree>
    <p:extLst>
      <p:ext uri="{BB962C8B-B14F-4D97-AF65-F5344CB8AC3E}">
        <p14:creationId xmlns:p14="http://schemas.microsoft.com/office/powerpoint/2010/main" val="839296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93C50B7-784A-E624-EE6C-59FFC2CE3A14}"/>
              </a:ext>
            </a:extLst>
          </p:cNvPr>
          <p:cNvSpPr>
            <a:spLocks noGrp="1"/>
          </p:cNvSpPr>
          <p:nvPr>
            <p:ph idx="1"/>
          </p:nvPr>
        </p:nvSpPr>
        <p:spPr>
          <a:xfrm>
            <a:off x="838200" y="971423"/>
            <a:ext cx="10515600" cy="4351338"/>
          </a:xfrm>
        </p:spPr>
        <p:txBody>
          <a:bodyPr>
            <a:normAutofit lnSpcReduction="10000"/>
          </a:bodyPr>
          <a:lstStyle/>
          <a:p>
            <a:pPr algn="just"/>
            <a:r>
              <a:rPr lang="it-IT" dirty="0"/>
              <a:t>APPROPRIATEZZA CLINICA</a:t>
            </a:r>
          </a:p>
          <a:p>
            <a:pPr marL="0" indent="0" algn="just">
              <a:buNone/>
            </a:pPr>
            <a:r>
              <a:rPr lang="it-IT" dirty="0"/>
              <a:t>	 un trattamento può modificare positivamente una prognosi prevedendo una prospettiva ragionevole di recupero.</a:t>
            </a:r>
          </a:p>
          <a:p>
            <a:pPr marL="0" indent="0" algn="just">
              <a:buNone/>
            </a:pPr>
            <a:endParaRPr lang="it-IT" dirty="0"/>
          </a:p>
          <a:p>
            <a:pPr algn="just"/>
            <a:r>
              <a:rPr lang="it-IT" dirty="0"/>
              <a:t>APPROPRIATEZZA ETICA</a:t>
            </a:r>
          </a:p>
          <a:p>
            <a:pPr marL="0" indent="0" algn="just">
              <a:buNone/>
            </a:pPr>
            <a:r>
              <a:rPr lang="it-IT" dirty="0"/>
              <a:t>	cura proporzionata legittima ed eticamente lecita solo se oltre ad essere clinicamente appropriata è accettata consapevolmente dalla persona malata, nel caso in cui non sia più cosciente, si inserisca coerentemente nel progetto di vita della persona stessa, per quanto sia possibile ricostruirlo.</a:t>
            </a:r>
          </a:p>
        </p:txBody>
      </p:sp>
    </p:spTree>
    <p:extLst>
      <p:ext uri="{BB962C8B-B14F-4D97-AF65-F5344CB8AC3E}">
        <p14:creationId xmlns:p14="http://schemas.microsoft.com/office/powerpoint/2010/main" val="3875316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6177906-F50A-963D-332E-33C16A663793}"/>
              </a:ext>
            </a:extLst>
          </p:cNvPr>
          <p:cNvSpPr>
            <a:spLocks noGrp="1"/>
          </p:cNvSpPr>
          <p:nvPr>
            <p:ph idx="1"/>
          </p:nvPr>
        </p:nvSpPr>
        <p:spPr>
          <a:xfrm>
            <a:off x="838200" y="801497"/>
            <a:ext cx="10515600" cy="4351338"/>
          </a:xfrm>
        </p:spPr>
        <p:txBody>
          <a:bodyPr/>
          <a:lstStyle/>
          <a:p>
            <a:pPr marL="0" indent="0" algn="just">
              <a:buNone/>
            </a:pPr>
            <a:r>
              <a:rPr lang="it-IT" dirty="0"/>
              <a:t>LIMITAZIONE DEI TRATTAMENTI: EUTANASIA?</a:t>
            </a:r>
          </a:p>
          <a:p>
            <a:pPr algn="just"/>
            <a:r>
              <a:rPr lang="it-IT" dirty="0"/>
              <a:t>Non iniziare o interrompere un trattamento divenuto sproporzionato perché i costi umani superano i benefici attesi è un atto eticamente doveroso e non è provvedimento eutanasico.</a:t>
            </a:r>
          </a:p>
          <a:p>
            <a:pPr algn="just"/>
            <a:r>
              <a:rPr lang="it-IT" dirty="0"/>
              <a:t>NON EROGARE UN TRATTAMENTO O SOSPENDERLO SONO OPZIONI ETICAMENTE SOVRAPPONIBILI.</a:t>
            </a:r>
          </a:p>
          <a:p>
            <a:pPr algn="just"/>
            <a:r>
              <a:rPr lang="it-IT" dirty="0"/>
              <a:t>Ogni trattamento non appropriato o non accettato da una persona e quindi non proporzionato non deve essere iniziato, o deve essere sospeso con modalità tali da rispettare la dignità della persona e la sensibilità dei suoi familiari.</a:t>
            </a:r>
          </a:p>
        </p:txBody>
      </p:sp>
    </p:spTree>
    <p:extLst>
      <p:ext uri="{BB962C8B-B14F-4D97-AF65-F5344CB8AC3E}">
        <p14:creationId xmlns:p14="http://schemas.microsoft.com/office/powerpoint/2010/main" val="2785540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1FBEB35-AD7E-1770-93F6-48D3A62ED024}"/>
              </a:ext>
            </a:extLst>
          </p:cNvPr>
          <p:cNvSpPr>
            <a:spLocks noGrp="1"/>
          </p:cNvSpPr>
          <p:nvPr>
            <p:ph idx="1"/>
          </p:nvPr>
        </p:nvSpPr>
        <p:spPr>
          <a:xfrm>
            <a:off x="838200" y="1079754"/>
            <a:ext cx="10515600" cy="4698492"/>
          </a:xfrm>
        </p:spPr>
        <p:txBody>
          <a:bodyPr/>
          <a:lstStyle/>
          <a:p>
            <a:pPr marL="0" indent="0" algn="just">
              <a:buNone/>
            </a:pPr>
            <a:r>
              <a:rPr lang="it-IT" dirty="0"/>
              <a:t>LIMITAZIONE DEI TRATTAMENTI: EUTANASIA?</a:t>
            </a:r>
          </a:p>
          <a:p>
            <a:pPr marL="0" indent="0" algn="just">
              <a:buNone/>
            </a:pPr>
            <a:r>
              <a:rPr lang="it-IT" dirty="0"/>
              <a:t>Non esistono differenze morali tra il non iniziare il trattamento sproporzionato e il sospenderlo; si può avvertire invece una differenza sul piano emotivo e psicologico, soprattutto per quanto concerne quelle situazioni in cui la morte del paziente possa sopraggiungere rapidamente in seguito alla sospensione del trattamento.</a:t>
            </a:r>
          </a:p>
          <a:p>
            <a:pPr marL="0" indent="0" algn="just">
              <a:buNone/>
            </a:pPr>
            <a:endParaRPr lang="it-IT" dirty="0"/>
          </a:p>
        </p:txBody>
      </p:sp>
    </p:spTree>
    <p:extLst>
      <p:ext uri="{BB962C8B-B14F-4D97-AF65-F5344CB8AC3E}">
        <p14:creationId xmlns:p14="http://schemas.microsoft.com/office/powerpoint/2010/main" val="1913999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5155159-7ED5-75BC-B7A2-88372E12820E}"/>
              </a:ext>
            </a:extLst>
          </p:cNvPr>
          <p:cNvSpPr>
            <a:spLocks noGrp="1"/>
          </p:cNvSpPr>
          <p:nvPr>
            <p:ph idx="1"/>
          </p:nvPr>
        </p:nvSpPr>
        <p:spPr>
          <a:xfrm>
            <a:off x="838200" y="906653"/>
            <a:ext cx="10515600" cy="4751198"/>
          </a:xfrm>
        </p:spPr>
        <p:txBody>
          <a:bodyPr>
            <a:normAutofit fontScale="92500" lnSpcReduction="20000"/>
          </a:bodyPr>
          <a:lstStyle/>
          <a:p>
            <a:pPr algn="just"/>
            <a:r>
              <a:rPr lang="it-IT" b="1" dirty="0"/>
              <a:t>EUTANASIA</a:t>
            </a:r>
            <a:r>
              <a:rPr lang="it-IT" dirty="0"/>
              <a:t> azione di uccidere intenzionalmente una persona, effettuata da un medico, per mezzo della somministrazione di farmaci, assecondando la richiesta volontaria e consapevole della persona stessa.</a:t>
            </a:r>
          </a:p>
          <a:p>
            <a:pPr algn="just"/>
            <a:r>
              <a:rPr lang="it-IT" b="1" dirty="0"/>
              <a:t>SUICIDIO ASSISTITO</a:t>
            </a:r>
            <a:r>
              <a:rPr lang="it-IT" dirty="0"/>
              <a:t> l’azione di aiutare intenzionalmente da parte di un medico una persona a suicidarsi, rendendo disponibili farmaci per l’autosomministrazione, assecondando la richiesta volontaria e consapevole della persona stessa.</a:t>
            </a:r>
          </a:p>
          <a:p>
            <a:pPr algn="just"/>
            <a:r>
              <a:rPr lang="it-IT" b="1" dirty="0"/>
              <a:t>SEDAZIONE PALLIATIVA (SP)</a:t>
            </a:r>
            <a:r>
              <a:rPr lang="it-IT" dirty="0"/>
              <a:t>: procedura terapeutica mirata a controllare sofferenze causate da sintomi refrattari che insorgono nella fase avanzata o terminale di malattia o della sospensione di trattamenti di sostegno vitale.</a:t>
            </a:r>
          </a:p>
          <a:p>
            <a:pPr marL="0" indent="0" algn="just">
              <a:buNone/>
            </a:pPr>
            <a:r>
              <a:rPr lang="it-IT" u="sng" dirty="0"/>
              <a:t>Secondo l’</a:t>
            </a:r>
            <a:r>
              <a:rPr lang="it-IT" u="sng" dirty="0" err="1"/>
              <a:t>European</a:t>
            </a:r>
            <a:r>
              <a:rPr lang="it-IT" u="sng" dirty="0"/>
              <a:t> Association for Palliative Care </a:t>
            </a:r>
            <a:r>
              <a:rPr lang="it-IT" dirty="0"/>
              <a:t>(EAPC) la </a:t>
            </a:r>
            <a:r>
              <a:rPr lang="it-IT" b="1" dirty="0"/>
              <a:t>SP</a:t>
            </a:r>
            <a:r>
              <a:rPr lang="it-IT" dirty="0"/>
              <a:t> va considerata come una importante necessaria terapia da attuare in malati selezionati e affetti da sofferenze refrattarie con le corrette indicazioni e modalità, risultando essere una pratica terapeutica eticamente e clinicamente giustificata.</a:t>
            </a:r>
          </a:p>
        </p:txBody>
      </p:sp>
    </p:spTree>
    <p:extLst>
      <p:ext uri="{BB962C8B-B14F-4D97-AF65-F5344CB8AC3E}">
        <p14:creationId xmlns:p14="http://schemas.microsoft.com/office/powerpoint/2010/main" val="3621951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78795429-3435-6D8F-BB7B-481E172810E4}"/>
              </a:ext>
            </a:extLst>
          </p:cNvPr>
          <p:cNvGraphicFramePr>
            <a:graphicFrameLocks noGrp="1"/>
          </p:cNvGraphicFramePr>
          <p:nvPr>
            <p:extLst>
              <p:ext uri="{D42A27DB-BD31-4B8C-83A1-F6EECF244321}">
                <p14:modId xmlns:p14="http://schemas.microsoft.com/office/powerpoint/2010/main" val="3751566503"/>
              </p:ext>
            </p:extLst>
          </p:nvPr>
        </p:nvGraphicFramePr>
        <p:xfrm>
          <a:off x="972312" y="917787"/>
          <a:ext cx="10302240" cy="2511213"/>
        </p:xfrm>
        <a:graphic>
          <a:graphicData uri="http://schemas.openxmlformats.org/drawingml/2006/table">
            <a:tbl>
              <a:tblPr firstRow="1" bandRow="1">
                <a:tableStyleId>{5C22544A-7EE6-4342-B048-85BDC9FD1C3A}</a:tableStyleId>
              </a:tblPr>
              <a:tblGrid>
                <a:gridCol w="3434080">
                  <a:extLst>
                    <a:ext uri="{9D8B030D-6E8A-4147-A177-3AD203B41FA5}">
                      <a16:colId xmlns:a16="http://schemas.microsoft.com/office/drawing/2014/main" val="4176521004"/>
                    </a:ext>
                  </a:extLst>
                </a:gridCol>
                <a:gridCol w="3434080">
                  <a:extLst>
                    <a:ext uri="{9D8B030D-6E8A-4147-A177-3AD203B41FA5}">
                      <a16:colId xmlns:a16="http://schemas.microsoft.com/office/drawing/2014/main" val="3603542230"/>
                    </a:ext>
                  </a:extLst>
                </a:gridCol>
                <a:gridCol w="3434080">
                  <a:extLst>
                    <a:ext uri="{9D8B030D-6E8A-4147-A177-3AD203B41FA5}">
                      <a16:colId xmlns:a16="http://schemas.microsoft.com/office/drawing/2014/main" val="1797354652"/>
                    </a:ext>
                  </a:extLst>
                </a:gridCol>
              </a:tblGrid>
              <a:tr h="531358">
                <a:tc>
                  <a:txBody>
                    <a:bodyPr/>
                    <a:lstStyle/>
                    <a:p>
                      <a:endParaRPr lang="it-IT"/>
                    </a:p>
                  </a:txBody>
                  <a:tcPr/>
                </a:tc>
                <a:tc>
                  <a:txBody>
                    <a:bodyPr/>
                    <a:lstStyle/>
                    <a:p>
                      <a:pPr algn="ctr"/>
                      <a:r>
                        <a:rPr lang="it-IT" dirty="0"/>
                        <a:t>Sedazione Palliativa</a:t>
                      </a:r>
                    </a:p>
                  </a:txBody>
                  <a:tcPr/>
                </a:tc>
                <a:tc>
                  <a:txBody>
                    <a:bodyPr/>
                    <a:lstStyle/>
                    <a:p>
                      <a:pPr algn="ctr"/>
                      <a:r>
                        <a:rPr lang="it-IT" dirty="0"/>
                        <a:t>Eutanasia</a:t>
                      </a:r>
                    </a:p>
                  </a:txBody>
                  <a:tcPr/>
                </a:tc>
                <a:extLst>
                  <a:ext uri="{0D108BD9-81ED-4DB2-BD59-A6C34878D82A}">
                    <a16:rowId xmlns:a16="http://schemas.microsoft.com/office/drawing/2014/main" val="1618813075"/>
                  </a:ext>
                </a:extLst>
              </a:tr>
              <a:tr h="531358">
                <a:tc>
                  <a:txBody>
                    <a:bodyPr/>
                    <a:lstStyle/>
                    <a:p>
                      <a:r>
                        <a:rPr lang="it-IT" dirty="0"/>
                        <a:t>Intenzione</a:t>
                      </a:r>
                    </a:p>
                  </a:txBody>
                  <a:tcPr/>
                </a:tc>
                <a:tc>
                  <a:txBody>
                    <a:bodyPr/>
                    <a:lstStyle/>
                    <a:p>
                      <a:r>
                        <a:rPr lang="it-IT" dirty="0"/>
                        <a:t>Sollievo da sofferenza intollerabile</a:t>
                      </a:r>
                    </a:p>
                  </a:txBody>
                  <a:tcPr/>
                </a:tc>
                <a:tc>
                  <a:txBody>
                    <a:bodyPr/>
                    <a:lstStyle/>
                    <a:p>
                      <a:r>
                        <a:rPr lang="it-IT" dirty="0"/>
                        <a:t>Uccisione</a:t>
                      </a:r>
                    </a:p>
                  </a:txBody>
                  <a:tcPr/>
                </a:tc>
                <a:extLst>
                  <a:ext uri="{0D108BD9-81ED-4DB2-BD59-A6C34878D82A}">
                    <a16:rowId xmlns:a16="http://schemas.microsoft.com/office/drawing/2014/main" val="682263725"/>
                  </a:ext>
                </a:extLst>
              </a:tr>
              <a:tr h="917139">
                <a:tc>
                  <a:txBody>
                    <a:bodyPr/>
                    <a:lstStyle/>
                    <a:p>
                      <a:r>
                        <a:rPr lang="it-IT" dirty="0"/>
                        <a:t>Procedura</a:t>
                      </a:r>
                    </a:p>
                  </a:txBody>
                  <a:tcPr/>
                </a:tc>
                <a:tc>
                  <a:txBody>
                    <a:bodyPr/>
                    <a:lstStyle/>
                    <a:p>
                      <a:r>
                        <a:rPr lang="it-IT" dirty="0"/>
                        <a:t>Uso di farmaco sedativo per controllare sintomo refrattario</a:t>
                      </a:r>
                    </a:p>
                  </a:txBody>
                  <a:tcPr/>
                </a:tc>
                <a:tc>
                  <a:txBody>
                    <a:bodyPr/>
                    <a:lstStyle/>
                    <a:p>
                      <a:r>
                        <a:rPr lang="it-IT" dirty="0"/>
                        <a:t>Somministrazione di un farmaco letale</a:t>
                      </a:r>
                    </a:p>
                  </a:txBody>
                  <a:tcPr/>
                </a:tc>
                <a:extLst>
                  <a:ext uri="{0D108BD9-81ED-4DB2-BD59-A6C34878D82A}">
                    <a16:rowId xmlns:a16="http://schemas.microsoft.com/office/drawing/2014/main" val="162918525"/>
                  </a:ext>
                </a:extLst>
              </a:tr>
              <a:tr h="531358">
                <a:tc>
                  <a:txBody>
                    <a:bodyPr/>
                    <a:lstStyle/>
                    <a:p>
                      <a:r>
                        <a:rPr lang="it-IT" dirty="0"/>
                        <a:t>Risultato</a:t>
                      </a:r>
                    </a:p>
                  </a:txBody>
                  <a:tcPr/>
                </a:tc>
                <a:tc>
                  <a:txBody>
                    <a:bodyPr/>
                    <a:lstStyle/>
                    <a:p>
                      <a:r>
                        <a:rPr lang="it-IT" dirty="0"/>
                        <a:t>Sollievo da distress</a:t>
                      </a:r>
                    </a:p>
                  </a:txBody>
                  <a:tcPr/>
                </a:tc>
                <a:tc>
                  <a:txBody>
                    <a:bodyPr/>
                    <a:lstStyle/>
                    <a:p>
                      <a:r>
                        <a:rPr lang="it-IT" dirty="0"/>
                        <a:t>Morte immediata</a:t>
                      </a:r>
                    </a:p>
                  </a:txBody>
                  <a:tcPr/>
                </a:tc>
                <a:extLst>
                  <a:ext uri="{0D108BD9-81ED-4DB2-BD59-A6C34878D82A}">
                    <a16:rowId xmlns:a16="http://schemas.microsoft.com/office/drawing/2014/main" val="4141130977"/>
                  </a:ext>
                </a:extLst>
              </a:tr>
            </a:tbl>
          </a:graphicData>
        </a:graphic>
      </p:graphicFrame>
      <p:sp>
        <p:nvSpPr>
          <p:cNvPr id="6" name="CasellaDiTesto 5">
            <a:extLst>
              <a:ext uri="{FF2B5EF4-FFF2-40B4-BE49-F238E27FC236}">
                <a16:creationId xmlns:a16="http://schemas.microsoft.com/office/drawing/2014/main" id="{33FC224D-2711-807D-FC19-2B26C0A5F114}"/>
              </a:ext>
            </a:extLst>
          </p:cNvPr>
          <p:cNvSpPr txBox="1"/>
          <p:nvPr/>
        </p:nvSpPr>
        <p:spPr>
          <a:xfrm>
            <a:off x="944880" y="3490817"/>
            <a:ext cx="10302240" cy="2031325"/>
          </a:xfrm>
          <a:prstGeom prst="rect">
            <a:avLst/>
          </a:prstGeom>
          <a:noFill/>
        </p:spPr>
        <p:txBody>
          <a:bodyPr wrap="square" rtlCol="0">
            <a:spAutoFit/>
          </a:bodyPr>
          <a:lstStyle/>
          <a:p>
            <a:r>
              <a:rPr lang="it-IT" b="1" dirty="0"/>
              <a:t>Eutanasia</a:t>
            </a:r>
            <a:r>
              <a:rPr lang="it-IT" dirty="0"/>
              <a:t>: tecnicamente facile, limitata nel tempo.</a:t>
            </a:r>
          </a:p>
          <a:p>
            <a:r>
              <a:rPr lang="it-IT" b="1" dirty="0"/>
              <a:t>Sedazione Palliativa</a:t>
            </a:r>
            <a:r>
              <a:rPr lang="it-IT" dirty="0"/>
              <a:t>: tecnicamente difficile, prolungata vicinanza al malato, aggiustamenti terapeutici ripetuti, supporto a famiglia ed equipe.</a:t>
            </a:r>
          </a:p>
          <a:p>
            <a:endParaRPr lang="it-IT" dirty="0"/>
          </a:p>
          <a:p>
            <a:endParaRPr lang="it-IT" dirty="0"/>
          </a:p>
          <a:p>
            <a:endParaRPr lang="it-IT" dirty="0"/>
          </a:p>
          <a:p>
            <a:r>
              <a:rPr lang="it-IT" dirty="0"/>
              <a:t>EAPC Ethic Task Force </a:t>
            </a:r>
            <a:r>
              <a:rPr lang="it-IT" dirty="0" err="1"/>
              <a:t>Palliativ</a:t>
            </a:r>
            <a:r>
              <a:rPr lang="it-IT" dirty="0"/>
              <a:t> </a:t>
            </a:r>
            <a:r>
              <a:rPr lang="it-IT" dirty="0" err="1"/>
              <a:t>Med</a:t>
            </a:r>
            <a:r>
              <a:rPr lang="it-IT" dirty="0"/>
              <a:t> 2003; 17: 97-101. J Lynn NEIM 1998, 17; 1230.</a:t>
            </a:r>
          </a:p>
        </p:txBody>
      </p:sp>
    </p:spTree>
    <p:extLst>
      <p:ext uri="{BB962C8B-B14F-4D97-AF65-F5344CB8AC3E}">
        <p14:creationId xmlns:p14="http://schemas.microsoft.com/office/powerpoint/2010/main" val="3562373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6950736-D8FB-8D61-353B-0D3B33042655}"/>
              </a:ext>
            </a:extLst>
          </p:cNvPr>
          <p:cNvSpPr>
            <a:spLocks noGrp="1"/>
          </p:cNvSpPr>
          <p:nvPr>
            <p:ph idx="1"/>
          </p:nvPr>
        </p:nvSpPr>
        <p:spPr>
          <a:xfrm>
            <a:off x="838200" y="842645"/>
            <a:ext cx="10515600" cy="4838065"/>
          </a:xfrm>
        </p:spPr>
        <p:txBody>
          <a:bodyPr>
            <a:noAutofit/>
          </a:bodyPr>
          <a:lstStyle/>
          <a:p>
            <a:pPr marL="0" indent="0" algn="just">
              <a:lnSpc>
                <a:spcPct val="107000"/>
              </a:lnSpc>
              <a:spcAft>
                <a:spcPts val="800"/>
              </a:spcAft>
              <a:buNone/>
            </a:pPr>
            <a:r>
              <a:rPr lang="it-IT" b="1" kern="0" dirty="0">
                <a:effectLst/>
                <a:ea typeface="Times New Roman" panose="02020603050405020304" pitchFamily="18" charset="0"/>
                <a:cs typeface="Times New Roman" panose="02020603050405020304" pitchFamily="18" charset="0"/>
              </a:rPr>
              <a:t>La Malattia </a:t>
            </a:r>
            <a:r>
              <a:rPr lang="it-IT" b="1" kern="0" dirty="0">
                <a:ea typeface="Times New Roman" panose="02020603050405020304" pitchFamily="18" charset="0"/>
                <a:cs typeface="Times New Roman" panose="02020603050405020304" pitchFamily="18" charset="0"/>
              </a:rPr>
              <a:t>T</a:t>
            </a:r>
            <a:r>
              <a:rPr lang="it-IT" b="1" kern="0" dirty="0">
                <a:effectLst/>
                <a:ea typeface="Times New Roman" panose="02020603050405020304" pitchFamily="18" charset="0"/>
                <a:cs typeface="Times New Roman" panose="02020603050405020304" pitchFamily="18" charset="0"/>
              </a:rPr>
              <a:t>erminale</a:t>
            </a:r>
            <a:endParaRPr lang="it-IT" kern="100"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it-IT" sz="2000" kern="0" dirty="0">
                <a:effectLst/>
                <a:ea typeface="Times New Roman" panose="02020603050405020304" pitchFamily="18" charset="0"/>
                <a:cs typeface="Times New Roman" panose="02020603050405020304" pitchFamily="18" charset="0"/>
              </a:rPr>
              <a:t>La parola </a:t>
            </a:r>
            <a:r>
              <a:rPr lang="it-IT" sz="2000" b="1" kern="0" dirty="0" err="1">
                <a:effectLst/>
                <a:ea typeface="Times New Roman" panose="02020603050405020304" pitchFamily="18" charset="0"/>
                <a:cs typeface="Times New Roman" panose="02020603050405020304" pitchFamily="18" charset="0"/>
              </a:rPr>
              <a:t>terminalità</a:t>
            </a:r>
            <a:r>
              <a:rPr lang="it-IT" sz="2000" kern="0" dirty="0">
                <a:effectLst/>
                <a:ea typeface="Times New Roman" panose="02020603050405020304" pitchFamily="18" charset="0"/>
                <a:cs typeface="Times New Roman" panose="02020603050405020304" pitchFamily="18" charset="0"/>
              </a:rPr>
              <a:t> indica una prognosi di vita limitata nel tempo e basata su:</a:t>
            </a:r>
            <a:endParaRPr lang="it-IT" sz="2000" kern="1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it-IT" sz="2000" kern="0" dirty="0">
                <a:effectLst/>
                <a:ea typeface="Times New Roman" panose="02020603050405020304" pitchFamily="18" charset="0"/>
                <a:cs typeface="Times New Roman" panose="02020603050405020304" pitchFamily="18" charset="0"/>
              </a:rPr>
              <a:t>criteri terapeutici, ossia l’assenza di trattamenti terapeutici che rallentino l’evoluzione della malattia;</a:t>
            </a:r>
          </a:p>
          <a:p>
            <a:pPr marL="342900" lvl="0" indent="-342900" algn="just">
              <a:lnSpc>
                <a:spcPct val="107000"/>
              </a:lnSpc>
              <a:spcAft>
                <a:spcPts val="800"/>
              </a:spcAft>
              <a:buSzPts val="1000"/>
              <a:buFont typeface="Symbol" panose="05050102010706020507" pitchFamily="18" charset="2"/>
              <a:buChar char=""/>
              <a:tabLst>
                <a:tab pos="457200" algn="l"/>
              </a:tabLst>
            </a:pPr>
            <a:r>
              <a:rPr lang="it-IT" sz="2000" kern="0" dirty="0">
                <a:effectLst/>
                <a:ea typeface="Times New Roman" panose="02020603050405020304" pitchFamily="18" charset="0"/>
                <a:cs typeface="Times New Roman" panose="02020603050405020304" pitchFamily="18" charset="0"/>
              </a:rPr>
              <a:t>criteri sintomatici, ossia la presenza di sintomi severi o difficili da controllare;</a:t>
            </a:r>
            <a:endParaRPr lang="it-IT" sz="2000" kern="1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it-IT" sz="2000" kern="0" dirty="0">
                <a:effectLst/>
                <a:ea typeface="Times New Roman" panose="02020603050405020304" pitchFamily="18" charset="0"/>
                <a:cs typeface="Times New Roman" panose="02020603050405020304" pitchFamily="18" charset="0"/>
              </a:rPr>
              <a:t>criteri evolutivi/temporali, dati dalla stima di una sopravvivenza limitata nel tempo.</a:t>
            </a:r>
            <a:endParaRPr lang="it-IT" sz="2000" kern="100"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it-IT" sz="2400" kern="0" dirty="0">
                <a:effectLst/>
                <a:ea typeface="Times New Roman" panose="02020603050405020304" pitchFamily="18" charset="0"/>
                <a:cs typeface="Times New Roman" panose="02020603050405020304" pitchFamily="18" charset="0"/>
              </a:rPr>
              <a:t>Per </a:t>
            </a:r>
            <a:r>
              <a:rPr lang="it-IT" sz="2400" b="1" kern="0" dirty="0">
                <a:effectLst/>
                <a:ea typeface="Times New Roman" panose="02020603050405020304" pitchFamily="18" charset="0"/>
                <a:cs typeface="Times New Roman" panose="02020603050405020304" pitchFamily="18" charset="0"/>
              </a:rPr>
              <a:t>malato in fase terminale</a:t>
            </a:r>
            <a:r>
              <a:rPr lang="it-IT" sz="2400" kern="0" dirty="0">
                <a:effectLst/>
                <a:ea typeface="Times New Roman" panose="02020603050405020304" pitchFamily="18" charset="0"/>
                <a:cs typeface="Times New Roman" panose="02020603050405020304" pitchFamily="18" charset="0"/>
              </a:rPr>
              <a:t> si intende una persona affetta da una patologia cronica evolutiva in fase avanzata, per la quale non esistano o siano sproporzionate eventuali terapie aventi per obiettivo una stabilizzazione della malattia e/o un prolungamento significativo della vita.</a:t>
            </a:r>
            <a:endParaRPr lang="it-IT" sz="2400" kern="100" dirty="0">
              <a:effectLst/>
              <a:ea typeface="Calibri" panose="020F0502020204030204" pitchFamily="34" charset="0"/>
              <a:cs typeface="Times New Roman" panose="02020603050405020304" pitchFamily="18" charset="0"/>
            </a:endParaRPr>
          </a:p>
          <a:p>
            <a:pPr marL="0" indent="0" algn="just">
              <a:buNone/>
            </a:pPr>
            <a:endParaRPr lang="it-IT" sz="2000" dirty="0"/>
          </a:p>
        </p:txBody>
      </p:sp>
    </p:spTree>
    <p:extLst>
      <p:ext uri="{BB962C8B-B14F-4D97-AF65-F5344CB8AC3E}">
        <p14:creationId xmlns:p14="http://schemas.microsoft.com/office/powerpoint/2010/main" val="2537328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B34CE8F-F30E-A7A3-8C24-68F71748460D}"/>
              </a:ext>
            </a:extLst>
          </p:cNvPr>
          <p:cNvSpPr>
            <a:spLocks noGrp="1"/>
          </p:cNvSpPr>
          <p:nvPr>
            <p:ph idx="1"/>
          </p:nvPr>
        </p:nvSpPr>
        <p:spPr>
          <a:xfrm>
            <a:off x="838200" y="1253331"/>
            <a:ext cx="10515600" cy="4351338"/>
          </a:xfrm>
        </p:spPr>
        <p:txBody>
          <a:bodyPr/>
          <a:lstStyle/>
          <a:p>
            <a:pPr marL="0" indent="0" algn="ctr">
              <a:lnSpc>
                <a:spcPct val="107000"/>
              </a:lnSpc>
              <a:spcAft>
                <a:spcPts val="800"/>
              </a:spcAft>
              <a:buNone/>
            </a:pPr>
            <a:r>
              <a:rPr lang="it-IT" sz="2800" b="1" kern="0" dirty="0">
                <a:effectLst/>
                <a:ea typeface="Times New Roman" panose="02020603050405020304" pitchFamily="18" charset="0"/>
                <a:cs typeface="Times New Roman" panose="02020603050405020304" pitchFamily="18" charset="0"/>
              </a:rPr>
              <a:t>La Malattia </a:t>
            </a:r>
            <a:r>
              <a:rPr lang="it-IT" b="1" kern="0" dirty="0">
                <a:ea typeface="Times New Roman" panose="02020603050405020304" pitchFamily="18" charset="0"/>
                <a:cs typeface="Times New Roman" panose="02020603050405020304" pitchFamily="18" charset="0"/>
              </a:rPr>
              <a:t>I</a:t>
            </a:r>
            <a:r>
              <a:rPr lang="it-IT" sz="2800" b="1" kern="0" dirty="0">
                <a:effectLst/>
                <a:ea typeface="Times New Roman" panose="02020603050405020304" pitchFamily="18" charset="0"/>
                <a:cs typeface="Times New Roman" panose="02020603050405020304" pitchFamily="18" charset="0"/>
              </a:rPr>
              <a:t>nguaribile</a:t>
            </a:r>
          </a:p>
          <a:p>
            <a:pPr marL="0" indent="0" algn="just">
              <a:lnSpc>
                <a:spcPct val="107000"/>
              </a:lnSpc>
              <a:spcAft>
                <a:spcPts val="800"/>
              </a:spcAft>
              <a:buNone/>
            </a:pPr>
            <a:r>
              <a:rPr lang="it-IT" sz="2800" kern="0" dirty="0">
                <a:effectLst/>
                <a:ea typeface="Times New Roman" panose="02020603050405020304" pitchFamily="18" charset="0"/>
                <a:cs typeface="Times New Roman" panose="02020603050405020304" pitchFamily="18" charset="0"/>
              </a:rPr>
              <a:t>Con il termine </a:t>
            </a:r>
            <a:r>
              <a:rPr lang="it-IT" sz="2800" b="1" kern="0" dirty="0" err="1">
                <a:effectLst/>
                <a:ea typeface="Times New Roman" panose="02020603050405020304" pitchFamily="18" charset="0"/>
                <a:cs typeface="Times New Roman" panose="02020603050405020304" pitchFamily="18" charset="0"/>
              </a:rPr>
              <a:t>inguaribilità</a:t>
            </a:r>
            <a:r>
              <a:rPr lang="it-IT" sz="2800" kern="0" dirty="0">
                <a:effectLst/>
                <a:ea typeface="Times New Roman" panose="02020603050405020304" pitchFamily="18" charset="0"/>
                <a:cs typeface="Times New Roman" panose="02020603050405020304" pitchFamily="18" charset="0"/>
              </a:rPr>
              <a:t> si fa riferimento a una patologia cronico-degenerativa per la quale nessun tipo di terapia è in grado di portare alla guarigione la malattia stessa che condurrà pertanto alla morte in tempi non prevedibili. Questa condizione non implica che non ci sia più nulla da fare, in quanto di un </a:t>
            </a:r>
            <a:r>
              <a:rPr lang="it-IT" sz="2800" b="1" kern="0" dirty="0">
                <a:effectLst/>
                <a:ea typeface="Times New Roman" panose="02020603050405020304" pitchFamily="18" charset="0"/>
                <a:cs typeface="Times New Roman" panose="02020603050405020304" pitchFamily="18" charset="0"/>
              </a:rPr>
              <a:t>malato inguaribile </a:t>
            </a:r>
            <a:r>
              <a:rPr lang="it-IT" sz="2800" kern="0" dirty="0">
                <a:effectLst/>
                <a:ea typeface="Times New Roman" panose="02020603050405020304" pitchFamily="18" charset="0"/>
                <a:cs typeface="Times New Roman" panose="02020603050405020304" pitchFamily="18" charset="0"/>
              </a:rPr>
              <a:t>ci si può prendere cura nella sua totalità di individuo sofferente, quindi sul piano psico-fisico, fino agli ultimi istanti di vita.</a:t>
            </a:r>
            <a:endParaRPr lang="it-IT" sz="2800" kern="100" dirty="0">
              <a:effectLst/>
              <a:ea typeface="Calibri" panose="020F0502020204030204" pitchFamily="34" charset="0"/>
              <a:cs typeface="Times New Roman" panose="02020603050405020304" pitchFamily="18" charset="0"/>
            </a:endParaRPr>
          </a:p>
          <a:p>
            <a:pPr marL="0" indent="0">
              <a:buNone/>
            </a:pPr>
            <a:endParaRPr lang="it-IT" dirty="0"/>
          </a:p>
        </p:txBody>
      </p:sp>
    </p:spTree>
    <p:extLst>
      <p:ext uri="{BB962C8B-B14F-4D97-AF65-F5344CB8AC3E}">
        <p14:creationId xmlns:p14="http://schemas.microsoft.com/office/powerpoint/2010/main" val="534586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DD7619A8-1E46-33AE-46EF-E2A8186FBC9A}"/>
              </a:ext>
            </a:extLst>
          </p:cNvPr>
          <p:cNvSpPr>
            <a:spLocks noGrp="1"/>
          </p:cNvSpPr>
          <p:nvPr>
            <p:ph idx="1"/>
          </p:nvPr>
        </p:nvSpPr>
        <p:spPr>
          <a:xfrm>
            <a:off x="838200" y="1182211"/>
            <a:ext cx="10515600" cy="4493578"/>
          </a:xfrm>
        </p:spPr>
        <p:txBody>
          <a:bodyPr>
            <a:normAutofit fontScale="40000" lnSpcReduction="20000"/>
          </a:bodyPr>
          <a:lstStyle/>
          <a:p>
            <a:pPr marL="0" indent="0" algn="ctr">
              <a:lnSpc>
                <a:spcPct val="107000"/>
              </a:lnSpc>
              <a:spcAft>
                <a:spcPts val="800"/>
              </a:spcAft>
              <a:buNone/>
            </a:pPr>
            <a:r>
              <a:rPr lang="it-IT" sz="5000" b="1" kern="0" dirty="0">
                <a:effectLst/>
                <a:ea typeface="Times New Roman" panose="02020603050405020304" pitchFamily="18" charset="0"/>
                <a:cs typeface="Times New Roman" panose="02020603050405020304" pitchFamily="18" charset="0"/>
              </a:rPr>
              <a:t>Terminale o inguaribile: che differenza c’è?</a:t>
            </a:r>
            <a:endParaRPr lang="it-IT" sz="5000" kern="1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it-IT" sz="4400" kern="0" dirty="0">
                <a:effectLst/>
                <a:ea typeface="Times New Roman" panose="02020603050405020304" pitchFamily="18" charset="0"/>
                <a:cs typeface="Times New Roman" panose="02020603050405020304" pitchFamily="18" charset="0"/>
              </a:rPr>
              <a:t>La </a:t>
            </a:r>
            <a:r>
              <a:rPr lang="it-IT" sz="4400" b="1" kern="0" dirty="0">
                <a:effectLst/>
                <a:ea typeface="Times New Roman" panose="02020603050405020304" pitchFamily="18" charset="0"/>
                <a:cs typeface="Times New Roman" panose="02020603050405020304" pitchFamily="18" charset="0"/>
              </a:rPr>
              <a:t>differenza </a:t>
            </a:r>
            <a:r>
              <a:rPr lang="it-IT" sz="4400" kern="0" dirty="0">
                <a:effectLst/>
                <a:ea typeface="Times New Roman" panose="02020603050405020304" pitchFamily="18" charset="0"/>
                <a:cs typeface="Times New Roman" panose="02020603050405020304" pitchFamily="18" charset="0"/>
              </a:rPr>
              <a:t>consiste nel diverso approccio che i due aggettivi inducono ad avere nei confronti della patologia: il primo utilizza il criterio temporale come primario, mentre il termine inguaribile non pone l’accento sull’ineluttabile avvicinarsi della morte, quanto piuttosto sull’</a:t>
            </a:r>
            <a:r>
              <a:rPr lang="it-IT" sz="4400" b="1" kern="0" dirty="0">
                <a:effectLst/>
                <a:ea typeface="Times New Roman" panose="02020603050405020304" pitchFamily="18" charset="0"/>
                <a:cs typeface="Times New Roman" panose="02020603050405020304" pitchFamily="18" charset="0"/>
              </a:rPr>
              <a:t>impossibilità di guarire</a:t>
            </a:r>
            <a:r>
              <a:rPr lang="it-IT" sz="4400" kern="0" dirty="0">
                <a:effectLst/>
                <a:ea typeface="Times New Roman" panose="02020603050405020304" pitchFamily="18" charset="0"/>
                <a:cs typeface="Times New Roman" panose="02020603050405020304" pitchFamily="18" charset="0"/>
              </a:rPr>
              <a:t>.</a:t>
            </a:r>
            <a:endParaRPr lang="it-IT" sz="4400" kern="1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it-IT" sz="4400" kern="0" dirty="0">
                <a:effectLst/>
                <a:ea typeface="Times New Roman" panose="02020603050405020304" pitchFamily="18" charset="0"/>
                <a:cs typeface="Times New Roman" panose="02020603050405020304" pitchFamily="18" charset="0"/>
              </a:rPr>
              <a:t>La </a:t>
            </a:r>
            <a:r>
              <a:rPr lang="it-IT" sz="4400" b="1" kern="0" dirty="0">
                <a:effectLst/>
                <a:ea typeface="Times New Roman" panose="02020603050405020304" pitchFamily="18" charset="0"/>
                <a:cs typeface="Times New Roman" panose="02020603050405020304" pitchFamily="18" charset="0"/>
              </a:rPr>
              <a:t>malattia in fase terminale </a:t>
            </a:r>
            <a:r>
              <a:rPr lang="it-IT" sz="4400" kern="0" dirty="0">
                <a:effectLst/>
                <a:ea typeface="Times New Roman" panose="02020603050405020304" pitchFamily="18" charset="0"/>
                <a:cs typeface="Times New Roman" panose="02020603050405020304" pitchFamily="18" charset="0"/>
              </a:rPr>
              <a:t>non è altro che una malattia inguaribile arrivata a un punto tale che assenza di terapia risolutiva, corredo di sintomi e valutazione prognostica ci fanno pensare che il paziente abbia un tempo di vita breve davanti in cui sia necessario un approccio di cura volto a </a:t>
            </a:r>
            <a:r>
              <a:rPr lang="it-IT" sz="4400" b="1" kern="0" dirty="0">
                <a:effectLst/>
                <a:ea typeface="Times New Roman" panose="02020603050405020304" pitchFamily="18" charset="0"/>
                <a:cs typeface="Times New Roman" panose="02020603050405020304" pitchFamily="18" charset="0"/>
              </a:rPr>
              <a:t>migliorare la qualità della vita residua</a:t>
            </a:r>
            <a:r>
              <a:rPr lang="it-IT" sz="4400" kern="0" dirty="0">
                <a:effectLst/>
                <a:ea typeface="Times New Roman" panose="02020603050405020304" pitchFamily="18" charset="0"/>
                <a:cs typeface="Times New Roman" panose="02020603050405020304" pitchFamily="18" charset="0"/>
              </a:rPr>
              <a:t>.</a:t>
            </a:r>
            <a:endParaRPr lang="it-IT" sz="4400" kern="1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it-IT" sz="4400" b="1" kern="0" dirty="0">
                <a:effectLst/>
                <a:ea typeface="Times New Roman" panose="02020603050405020304" pitchFamily="18" charset="0"/>
                <a:cs typeface="Times New Roman" panose="02020603050405020304" pitchFamily="18" charset="0"/>
              </a:rPr>
              <a:t>Per i pazienti oncologici </a:t>
            </a:r>
            <a:r>
              <a:rPr lang="it-IT" sz="4400" kern="0" dirty="0">
                <a:effectLst/>
                <a:ea typeface="Times New Roman" panose="02020603050405020304" pitchFamily="18" charset="0"/>
                <a:cs typeface="Times New Roman" panose="02020603050405020304" pitchFamily="18" charset="0"/>
              </a:rPr>
              <a:t>la fase terminale viene stabilita indicativamente con un criterio temporale, mentre per le patologie croniche degenerative non oncologiche è necessario individuare altri criteri, che non riguardino solo la durata della vita residua. </a:t>
            </a:r>
            <a:r>
              <a:rPr lang="it-IT" sz="4400" b="1" kern="0" dirty="0">
                <a:effectLst/>
                <a:ea typeface="Times New Roman" panose="02020603050405020304" pitchFamily="18" charset="0"/>
                <a:cs typeface="Times New Roman" panose="02020603050405020304" pitchFamily="18" charset="0"/>
              </a:rPr>
              <a:t>L’andamento delle patologie cronico-degenerative </a:t>
            </a:r>
            <a:r>
              <a:rPr lang="it-IT" sz="4400" kern="0" dirty="0">
                <a:effectLst/>
                <a:ea typeface="Times New Roman" panose="02020603050405020304" pitchFamily="18" charset="0"/>
                <a:cs typeface="Times New Roman" panose="02020603050405020304" pitchFamily="18" charset="0"/>
              </a:rPr>
              <a:t>vede l’alternarsi di momenti di crisi e di relativo benessere all’interno di un trend comunque di progressivo peggioramento. </a:t>
            </a:r>
            <a:r>
              <a:rPr lang="it-IT" sz="4400" u="sng" kern="0" dirty="0">
                <a:effectLst/>
                <a:ea typeface="Times New Roman" panose="02020603050405020304" pitchFamily="18" charset="0"/>
                <a:cs typeface="Times New Roman" panose="02020603050405020304" pitchFamily="18" charset="0"/>
              </a:rPr>
              <a:t>Ognuna di queste crisi può determinare un peggioramento definitivo.</a:t>
            </a:r>
            <a:r>
              <a:rPr lang="it-IT" sz="4400" kern="0" dirty="0">
                <a:effectLst/>
                <a:ea typeface="Times New Roman" panose="02020603050405020304" pitchFamily="18" charset="0"/>
                <a:cs typeface="Times New Roman" panose="02020603050405020304" pitchFamily="18" charset="0"/>
              </a:rPr>
              <a:t> Il caso tipico è quello del paziente affetto da SLA che può sviluppare un quadro di insufficienza respiratoria acuta che può portare alla morte se il paziente stesso non sceglie la ventilazione assistita.</a:t>
            </a:r>
            <a:endParaRPr lang="it-IT" sz="4400" kern="100" dirty="0">
              <a:effectLst/>
              <a:ea typeface="Calibri" panose="020F0502020204030204" pitchFamily="34" charset="0"/>
              <a:cs typeface="Times New Roman" panose="02020603050405020304" pitchFamily="18" charset="0"/>
            </a:endParaRPr>
          </a:p>
          <a:p>
            <a:pPr marL="0" indent="0">
              <a:buNone/>
            </a:pPr>
            <a:endParaRPr lang="it-IT" dirty="0"/>
          </a:p>
        </p:txBody>
      </p:sp>
    </p:spTree>
    <p:extLst>
      <p:ext uri="{BB962C8B-B14F-4D97-AF65-F5344CB8AC3E}">
        <p14:creationId xmlns:p14="http://schemas.microsoft.com/office/powerpoint/2010/main" val="1970208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25A908C-CF37-19C2-9D58-911DA97E434C}"/>
              </a:ext>
            </a:extLst>
          </p:cNvPr>
          <p:cNvSpPr>
            <a:spLocks noGrp="1"/>
          </p:cNvSpPr>
          <p:nvPr>
            <p:ph idx="1"/>
          </p:nvPr>
        </p:nvSpPr>
        <p:spPr>
          <a:xfrm>
            <a:off x="941070" y="796163"/>
            <a:ext cx="10515600" cy="4838828"/>
          </a:xfrm>
        </p:spPr>
        <p:txBody>
          <a:bodyPr>
            <a:normAutofit fontScale="92500" lnSpcReduction="10000"/>
          </a:bodyPr>
          <a:lstStyle/>
          <a:p>
            <a:pPr marL="0" indent="0">
              <a:buNone/>
            </a:pPr>
            <a:r>
              <a:rPr lang="it-IT" sz="2000" b="1" dirty="0"/>
              <a:t>CASO CLINICO</a:t>
            </a:r>
          </a:p>
          <a:p>
            <a:pPr marL="0" indent="0" algn="just">
              <a:buNone/>
            </a:pPr>
            <a:r>
              <a:rPr lang="it-IT" sz="1600" dirty="0"/>
              <a:t>Signora di 90 anni, vedova senza figli, ex sarta. Nelle ultime 4 settimane ingravescente peggioramento in ambito cognitivo-motorio, non più gestibile al domicilio dalla badante e dai nipoti, ma accetta, a malincuore, di essere ricoverata in RSA.</a:t>
            </a:r>
          </a:p>
          <a:p>
            <a:pPr marL="0" indent="0" algn="just">
              <a:buNone/>
            </a:pPr>
            <a:r>
              <a:rPr lang="it-IT" sz="1600" dirty="0"/>
              <a:t>In anamnesi Demenza senile in vasculopatia cerebrale con deflessione del tono dell’umore, grave Cardiopatia ipertensiva, Anemia carenziale multifattoriale, BPCO (Broncopneumopatia cronica ostruttiva in pregresso tabagismo), IRC (Insufficienza Renale Cronica), </a:t>
            </a:r>
            <a:r>
              <a:rPr lang="it-IT" sz="1600" dirty="0" err="1"/>
              <a:t>Ipovisus</a:t>
            </a:r>
            <a:r>
              <a:rPr lang="it-IT" sz="1600" dirty="0"/>
              <a:t> in Cataratta, Ipoacusia, Incontinenza doppia, Artrosi </a:t>
            </a:r>
            <a:r>
              <a:rPr lang="it-IT" sz="1600" dirty="0" err="1"/>
              <a:t>polidistrettuale</a:t>
            </a:r>
            <a:r>
              <a:rPr lang="it-IT" sz="1600" dirty="0"/>
              <a:t> con disturbi dell’equilibrio e della deambulazione, riferite diverse cadute negli ultimi 3 mesi, con plurimi ricorsi al Pronto Soccorso del Paese di residenza.</a:t>
            </a:r>
          </a:p>
          <a:p>
            <a:pPr marL="0" indent="0" algn="just">
              <a:buNone/>
            </a:pPr>
            <a:r>
              <a:rPr lang="it-IT" sz="1600" u="sng" dirty="0"/>
              <a:t>Durante il colloquio di ingresso la signora ribadisce più volte di essere stanca di vivere e di sentirsi un peso per i nipoti</a:t>
            </a:r>
            <a:r>
              <a:rPr lang="it-IT" sz="1600" dirty="0"/>
              <a:t>. Il suo desiderio più grande è «raggiungere» il marito deceduto circa 20 anni fa per una neoplasia imprecisata.</a:t>
            </a:r>
          </a:p>
          <a:p>
            <a:pPr marL="0" indent="0" algn="just">
              <a:buNone/>
            </a:pPr>
            <a:r>
              <a:rPr lang="it-IT" sz="1600" dirty="0"/>
              <a:t>Il colloquio con i nipoti evidenzia il loro desiderio di saperla assistita 24 ore al giorno e seguita clinicamente considerate le diverse patologie, </a:t>
            </a:r>
            <a:r>
              <a:rPr lang="it-IT" sz="1600" u="sng" dirty="0"/>
              <a:t>affinché possa vivere al meglio gli ultimi «anni» della sua vita</a:t>
            </a:r>
            <a:r>
              <a:rPr lang="it-IT" sz="1600" dirty="0"/>
              <a:t>!!!!!!!! </a:t>
            </a:r>
          </a:p>
          <a:p>
            <a:pPr marL="0" indent="0" algn="just">
              <a:buNone/>
            </a:pPr>
            <a:endParaRPr lang="it-IT" sz="1600" dirty="0"/>
          </a:p>
          <a:p>
            <a:pPr marL="0" indent="0" algn="ctr">
              <a:buNone/>
            </a:pPr>
            <a:r>
              <a:rPr lang="it-IT" sz="1600" b="1" dirty="0"/>
              <a:t>Quantità di vita o qualità di vita?</a:t>
            </a:r>
          </a:p>
          <a:p>
            <a:pPr marL="0" indent="0" algn="just">
              <a:buNone/>
            </a:pPr>
            <a:r>
              <a:rPr lang="it-IT" sz="1600" b="1" dirty="0"/>
              <a:t>Dopo circa 2 mesi dal ricovero la signora presenta episodio improvviso di insufficienza respiratoria acuta, contattato telefonicamente il nipote di riferimento per informarlo del peggioramento clinico, lo stesso chiede l’invio in P.S. della zia, senza considerare il «desiderio» della stessa (non accanimento diagnostico-terapeutico in caso di ulteriore peggioramento). L’ospite viene inviata in P.S. e dopo circa 18 ore di attesa, rientra in struttura con diagnosi di: Insufficienza Respiratoria Acuta in Scompenso Cardiaco, considerata l’età, le comorbilità si decide per trattamento palliativo.</a:t>
            </a:r>
          </a:p>
          <a:p>
            <a:pPr marL="0" indent="0" algn="just">
              <a:buNone/>
            </a:pPr>
            <a:r>
              <a:rPr lang="it-IT" sz="1600" b="1" dirty="0"/>
              <a:t>Al suo rientro, l’ospite, incrociando il medico, con un filo di voce dice allo stesso «lei mi aveva promesso di andarmene in serenità»!</a:t>
            </a:r>
          </a:p>
          <a:p>
            <a:pPr marL="0" indent="0" algn="just">
              <a:buNone/>
            </a:pPr>
            <a:endParaRPr lang="it-IT" sz="1600" b="1" dirty="0"/>
          </a:p>
          <a:p>
            <a:pPr marL="0" indent="0" algn="just">
              <a:buNone/>
            </a:pPr>
            <a:endParaRPr lang="it-IT" sz="1600" b="1" dirty="0"/>
          </a:p>
          <a:p>
            <a:pPr marL="0" indent="0" algn="just">
              <a:buNone/>
            </a:pPr>
            <a:endParaRPr lang="it-IT" sz="1600" b="1" dirty="0"/>
          </a:p>
          <a:p>
            <a:pPr marL="0" indent="0" algn="just">
              <a:buNone/>
            </a:pPr>
            <a:endParaRPr lang="it-IT" sz="1600" b="1" dirty="0"/>
          </a:p>
        </p:txBody>
      </p:sp>
    </p:spTree>
    <p:extLst>
      <p:ext uri="{BB962C8B-B14F-4D97-AF65-F5344CB8AC3E}">
        <p14:creationId xmlns:p14="http://schemas.microsoft.com/office/powerpoint/2010/main" val="3797715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065BE55-4E90-F873-80AA-F9F375FD36A2}"/>
              </a:ext>
            </a:extLst>
          </p:cNvPr>
          <p:cNvSpPr>
            <a:spLocks noGrp="1"/>
          </p:cNvSpPr>
          <p:nvPr>
            <p:ph idx="1"/>
          </p:nvPr>
        </p:nvSpPr>
        <p:spPr>
          <a:xfrm>
            <a:off x="838200" y="825944"/>
            <a:ext cx="10515600" cy="4748912"/>
          </a:xfrm>
        </p:spPr>
        <p:txBody>
          <a:bodyPr>
            <a:noAutofit/>
          </a:bodyPr>
          <a:lstStyle/>
          <a:p>
            <a:pPr marL="0" indent="0" algn="r">
              <a:buNone/>
            </a:pPr>
            <a:r>
              <a:rPr lang="it-IT" sz="3200" dirty="0"/>
              <a:t>Piacenza, 21 Marzo 2024</a:t>
            </a:r>
          </a:p>
          <a:p>
            <a:pPr marL="0" indent="0" algn="ctr">
              <a:buNone/>
            </a:pPr>
            <a:r>
              <a:rPr lang="it-IT" sz="5400" dirty="0"/>
              <a:t>E</a:t>
            </a:r>
            <a:r>
              <a:rPr lang="it-IT" sz="5400" i="1" dirty="0"/>
              <a:t>sigenze di cura e contrasto con le DAT: obblighi deontologici e ruoli professionali di medici ed infermieri</a:t>
            </a:r>
          </a:p>
          <a:p>
            <a:pPr marL="0" indent="0" algn="r">
              <a:buNone/>
            </a:pPr>
            <a:endParaRPr lang="it-IT" b="1" i="1" dirty="0"/>
          </a:p>
          <a:p>
            <a:pPr marL="0" indent="0" algn="r">
              <a:buNone/>
            </a:pPr>
            <a:r>
              <a:rPr lang="it-IT" b="1" i="1" dirty="0"/>
              <a:t>Dr Camnasio Tiziano</a:t>
            </a:r>
          </a:p>
          <a:p>
            <a:pPr marL="0" indent="0" algn="r">
              <a:buNone/>
            </a:pPr>
            <a:r>
              <a:rPr lang="it-IT" sz="2000" i="1" dirty="0"/>
              <a:t>Direttore Socio-Sanitario RSA – CDI – CDOM</a:t>
            </a:r>
          </a:p>
          <a:p>
            <a:pPr marL="0" indent="0" algn="r">
              <a:buNone/>
            </a:pPr>
            <a:r>
              <a:rPr lang="it-IT" sz="2000" i="1" dirty="0"/>
              <a:t>camnasiot@gmail.com</a:t>
            </a:r>
          </a:p>
          <a:p>
            <a:pPr marL="0" indent="0" algn="r">
              <a:buNone/>
            </a:pPr>
            <a:r>
              <a:rPr lang="it-IT" dirty="0"/>
              <a:t> </a:t>
            </a:r>
          </a:p>
        </p:txBody>
      </p:sp>
    </p:spTree>
    <p:extLst>
      <p:ext uri="{BB962C8B-B14F-4D97-AF65-F5344CB8AC3E}">
        <p14:creationId xmlns:p14="http://schemas.microsoft.com/office/powerpoint/2010/main" val="889088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a:extLst>
              <a:ext uri="{FF2B5EF4-FFF2-40B4-BE49-F238E27FC236}">
                <a16:creationId xmlns:a16="http://schemas.microsoft.com/office/drawing/2014/main" id="{FB46D9F2-8636-2802-4F1F-BCD25E5C8804}"/>
              </a:ext>
            </a:extLst>
          </p:cNvPr>
          <p:cNvSpPr>
            <a:spLocks noGrp="1"/>
          </p:cNvSpPr>
          <p:nvPr>
            <p:ph idx="1"/>
          </p:nvPr>
        </p:nvSpPr>
        <p:spPr>
          <a:xfrm>
            <a:off x="838200" y="876935"/>
            <a:ext cx="10515600" cy="4351338"/>
          </a:xfrm>
        </p:spPr>
        <p:txBody>
          <a:bodyPr/>
          <a:lstStyle/>
          <a:p>
            <a:pPr marL="0" indent="0" algn="ctr">
              <a:buNone/>
            </a:pPr>
            <a:endParaRPr lang="it-IT" b="1" dirty="0"/>
          </a:p>
          <a:p>
            <a:pPr marL="0" indent="0" algn="ctr">
              <a:buNone/>
            </a:pPr>
            <a:endParaRPr lang="it-IT" b="1" dirty="0"/>
          </a:p>
          <a:p>
            <a:pPr marL="0" indent="0" algn="ctr">
              <a:buNone/>
            </a:pPr>
            <a:endParaRPr lang="it-IT" b="1" dirty="0"/>
          </a:p>
          <a:p>
            <a:pPr marL="0" indent="0" algn="ctr">
              <a:buNone/>
            </a:pPr>
            <a:endParaRPr lang="it-IT" b="1" dirty="0"/>
          </a:p>
          <a:p>
            <a:pPr marL="0" indent="0" algn="ctr">
              <a:buNone/>
            </a:pPr>
            <a:r>
              <a:rPr lang="it-IT" b="1" dirty="0"/>
              <a:t>DISCUSSIONE DEL CASO CLINICO</a:t>
            </a:r>
          </a:p>
        </p:txBody>
      </p:sp>
    </p:spTree>
    <p:extLst>
      <p:ext uri="{BB962C8B-B14F-4D97-AF65-F5344CB8AC3E}">
        <p14:creationId xmlns:p14="http://schemas.microsoft.com/office/powerpoint/2010/main" val="19571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3982800-56AB-46C3-FE61-115FC3B5C0D2}"/>
              </a:ext>
            </a:extLst>
          </p:cNvPr>
          <p:cNvSpPr>
            <a:spLocks noGrp="1"/>
          </p:cNvSpPr>
          <p:nvPr>
            <p:ph idx="1"/>
          </p:nvPr>
        </p:nvSpPr>
        <p:spPr>
          <a:xfrm>
            <a:off x="838200" y="853441"/>
            <a:ext cx="10515600" cy="4781550"/>
          </a:xfrm>
        </p:spPr>
        <p:txBody>
          <a:bodyPr>
            <a:normAutofit fontScale="92500" lnSpcReduction="20000"/>
          </a:bodyPr>
          <a:lstStyle/>
          <a:p>
            <a:pPr marL="0" indent="0" algn="ctr">
              <a:buNone/>
            </a:pPr>
            <a:r>
              <a:rPr lang="it-IT" sz="3500" b="1" dirty="0"/>
              <a:t>PRENDERSI CURA</a:t>
            </a:r>
          </a:p>
          <a:p>
            <a:pPr marL="0" indent="0" algn="ctr">
              <a:buNone/>
            </a:pPr>
            <a:r>
              <a:rPr lang="it-IT" dirty="0"/>
              <a:t>Nel concetto del </a:t>
            </a:r>
            <a:r>
              <a:rPr lang="it-IT" b="1" dirty="0"/>
              <a:t>prendersi cura</a:t>
            </a:r>
            <a:r>
              <a:rPr lang="it-IT" dirty="0"/>
              <a:t> sono compresi sia la competenza professionale e la preparazione scientifica sia il coinvolgimento personale che porta a centrarci nella persona del paziente, vuol dire porre il paziente al centro del nostro agire.</a:t>
            </a:r>
            <a:br>
              <a:rPr lang="it-IT" dirty="0"/>
            </a:br>
            <a:r>
              <a:rPr lang="it-IT" b="1" dirty="0"/>
              <a:t>Per raggiungere questo obiettivo</a:t>
            </a:r>
            <a:r>
              <a:rPr lang="it-IT" dirty="0"/>
              <a:t> occorre entrare in sintonia con il paziente e i suoi famigliari con quell’atteggiamento che si chiama ascolto empatico al fine di raggiungere la salute.</a:t>
            </a:r>
          </a:p>
          <a:p>
            <a:pPr marL="0" indent="0" algn="ctr">
              <a:buNone/>
            </a:pPr>
            <a:endParaRPr lang="it-IT" dirty="0"/>
          </a:p>
          <a:p>
            <a:pPr marL="0" indent="0" algn="ctr">
              <a:buNone/>
            </a:pPr>
            <a:r>
              <a:rPr lang="it-IT" b="1" dirty="0">
                <a:effectLst>
                  <a:outerShdw blurRad="38100" dist="38100" dir="2700000" algn="tl">
                    <a:srgbClr val="000000">
                      <a:alpha val="43137"/>
                    </a:srgbClr>
                  </a:outerShdw>
                </a:effectLst>
                <a:latin typeface="Algerian" panose="04020705040A02060702" pitchFamily="82" charset="0"/>
              </a:rPr>
              <a:t>Grazie per l’attenzione……………………</a:t>
            </a:r>
          </a:p>
          <a:p>
            <a:pPr marL="0" indent="0">
              <a:buNone/>
            </a:pPr>
            <a:endParaRPr lang="it-IT" dirty="0"/>
          </a:p>
          <a:p>
            <a:pPr marL="0" indent="0" algn="just">
              <a:buNone/>
            </a:pPr>
            <a:r>
              <a:rPr lang="it-IT" sz="2600" b="1" dirty="0"/>
              <a:t>Riferimenti:</a:t>
            </a:r>
            <a:r>
              <a:rPr lang="it-IT" sz="2600" b="0" dirty="0">
                <a:effectLst/>
              </a:rPr>
              <a:t> LEGGE 22 dicembre 2017, n. 219. </a:t>
            </a:r>
            <a:r>
              <a:rPr lang="it-IT" sz="2600" dirty="0"/>
              <a:t> ISS. SICP – RICP. Codice di Deontologia Medica. Codice Deontologico delle Professioni Infermieristiche. </a:t>
            </a:r>
          </a:p>
        </p:txBody>
      </p:sp>
    </p:spTree>
    <p:extLst>
      <p:ext uri="{BB962C8B-B14F-4D97-AF65-F5344CB8AC3E}">
        <p14:creationId xmlns:p14="http://schemas.microsoft.com/office/powerpoint/2010/main" val="3767013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F845AE-9533-520E-0CA8-1AFA06364560}"/>
              </a:ext>
            </a:extLst>
          </p:cNvPr>
          <p:cNvSpPr>
            <a:spLocks noGrp="1"/>
          </p:cNvSpPr>
          <p:nvPr>
            <p:ph type="title"/>
          </p:nvPr>
        </p:nvSpPr>
        <p:spPr/>
        <p:txBody>
          <a:bodyPr/>
          <a:lstStyle/>
          <a:p>
            <a:endParaRPr lang="it-IT"/>
          </a:p>
        </p:txBody>
      </p:sp>
      <p:pic>
        <p:nvPicPr>
          <p:cNvPr id="7" name="Segnaposto contenuto 6">
            <a:extLst>
              <a:ext uri="{FF2B5EF4-FFF2-40B4-BE49-F238E27FC236}">
                <a16:creationId xmlns:a16="http://schemas.microsoft.com/office/drawing/2014/main" id="{CA4164F7-C79C-5C05-09D8-9224140243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8" cy="6858000"/>
          </a:xfrm>
        </p:spPr>
      </p:pic>
    </p:spTree>
    <p:extLst>
      <p:ext uri="{BB962C8B-B14F-4D97-AF65-F5344CB8AC3E}">
        <p14:creationId xmlns:p14="http://schemas.microsoft.com/office/powerpoint/2010/main" val="1939745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B68C98-301E-05A7-D3CE-7F894F2515EB}"/>
              </a:ext>
            </a:extLst>
          </p:cNvPr>
          <p:cNvSpPr>
            <a:spLocks noGrp="1"/>
          </p:cNvSpPr>
          <p:nvPr>
            <p:ph type="title"/>
          </p:nvPr>
        </p:nvSpPr>
        <p:spPr/>
        <p:txBody>
          <a:bodyPr>
            <a:normAutofit fontScale="90000"/>
          </a:bodyPr>
          <a:lstStyle/>
          <a:p>
            <a:pPr algn="ctr"/>
            <a:r>
              <a:rPr lang="it-IT" sz="4400" b="1" spc="10" dirty="0">
                <a:solidFill>
                  <a:srgbClr val="FF6600"/>
                </a:solidFill>
                <a:latin typeface="Arial"/>
                <a:cs typeface="Arial"/>
              </a:rPr>
              <a:t>	</a:t>
            </a:r>
            <a:br>
              <a:rPr lang="it-IT" sz="4400" b="1" spc="10" dirty="0">
                <a:solidFill>
                  <a:srgbClr val="FF6600"/>
                </a:solidFill>
                <a:latin typeface="Arial"/>
                <a:cs typeface="Arial"/>
              </a:rPr>
            </a:br>
            <a:r>
              <a:rPr lang="it-IT" sz="4400" b="1" spc="10" dirty="0">
                <a:solidFill>
                  <a:srgbClr val="FF0000"/>
                </a:solidFill>
                <a:latin typeface="Arial"/>
                <a:cs typeface="Arial"/>
              </a:rPr>
              <a:t>Legge 219/2017</a:t>
            </a:r>
            <a:br>
              <a:rPr lang="it-IT" sz="4400" dirty="0">
                <a:latin typeface="Arial"/>
                <a:cs typeface="Arial"/>
              </a:rPr>
            </a:br>
            <a:endParaRPr lang="it-IT" dirty="0"/>
          </a:p>
        </p:txBody>
      </p:sp>
      <p:sp>
        <p:nvSpPr>
          <p:cNvPr id="3" name="Segnaposto contenuto 2">
            <a:extLst>
              <a:ext uri="{FF2B5EF4-FFF2-40B4-BE49-F238E27FC236}">
                <a16:creationId xmlns:a16="http://schemas.microsoft.com/office/drawing/2014/main" id="{0B80A716-BAD8-8531-AE1D-6E10A6D7BBC5}"/>
              </a:ext>
            </a:extLst>
          </p:cNvPr>
          <p:cNvSpPr>
            <a:spLocks noGrp="1"/>
          </p:cNvSpPr>
          <p:nvPr>
            <p:ph idx="1"/>
          </p:nvPr>
        </p:nvSpPr>
        <p:spPr>
          <a:xfrm>
            <a:off x="838200" y="1447673"/>
            <a:ext cx="10515600" cy="4351338"/>
          </a:xfrm>
        </p:spPr>
        <p:txBody>
          <a:bodyPr>
            <a:normAutofit fontScale="92500"/>
          </a:bodyPr>
          <a:lstStyle/>
          <a:p>
            <a:pPr marL="0" indent="0">
              <a:buNone/>
            </a:pPr>
            <a:r>
              <a:rPr lang="it-IT" b="1" dirty="0"/>
              <a:t>Art. 4</a:t>
            </a:r>
          </a:p>
          <a:p>
            <a:pPr marL="0" indent="0">
              <a:buNone/>
            </a:pPr>
            <a:r>
              <a:rPr lang="it-IT" sz="2800" b="1" i="1" spc="10" dirty="0">
                <a:latin typeface="Arial"/>
                <a:cs typeface="Arial"/>
              </a:rPr>
              <a:t>Disposizioni Anticipate di Trattamento (DAT)</a:t>
            </a:r>
          </a:p>
          <a:p>
            <a:pPr marL="0" indent="0" algn="just">
              <a:buNone/>
            </a:pPr>
            <a:r>
              <a:rPr lang="it-IT" i="1" spc="10" dirty="0">
                <a:latin typeface="Arial"/>
                <a:cs typeface="Arial"/>
              </a:rPr>
              <a:t>Ogni persona maggiorenne e capace di intendere e di volere, in previsione di un’eventuale futura incapacità di autodeterminarsi e dopo avere acquisito adeguate informazioni mediche sulle conseguenze delle sue scelte, può, attraverso le DAT, esprimere le proprie volontà in materia di trattamenti sanitari, nonché il consenso o il rifiuto rispetto ad accertamenti diagnostici o scelte terapeutiche e a singoli trattamenti sanitari. Indica altresì una persona di sua fiducia, di seguito denominata «fiduciario», che ne faccia le veci e la rappresenti nelle relazioni con il medico e con le strutture sanitarie.</a:t>
            </a:r>
          </a:p>
          <a:p>
            <a:pPr marL="0" indent="0">
              <a:buNone/>
            </a:pPr>
            <a:endParaRPr lang="it-IT" sz="2800" dirty="0">
              <a:latin typeface="Arial"/>
              <a:cs typeface="Arial"/>
            </a:endParaRPr>
          </a:p>
          <a:p>
            <a:pPr marL="0" indent="0">
              <a:buNone/>
            </a:pPr>
            <a:endParaRPr lang="it-IT" dirty="0"/>
          </a:p>
        </p:txBody>
      </p:sp>
    </p:spTree>
    <p:extLst>
      <p:ext uri="{BB962C8B-B14F-4D97-AF65-F5344CB8AC3E}">
        <p14:creationId xmlns:p14="http://schemas.microsoft.com/office/powerpoint/2010/main" val="2871765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ECE8466-24DB-69EA-90EA-3D5D7685017D}"/>
              </a:ext>
            </a:extLst>
          </p:cNvPr>
          <p:cNvSpPr>
            <a:spLocks noGrp="1"/>
          </p:cNvSpPr>
          <p:nvPr>
            <p:ph idx="1"/>
          </p:nvPr>
        </p:nvSpPr>
        <p:spPr>
          <a:xfrm>
            <a:off x="838200" y="1465199"/>
            <a:ext cx="10515600" cy="4351338"/>
          </a:xfrm>
        </p:spPr>
        <p:txBody>
          <a:bodyPr/>
          <a:lstStyle/>
          <a:p>
            <a:pPr marL="0" indent="0" algn="just">
              <a:buNone/>
            </a:pPr>
            <a:r>
              <a:rPr lang="it-IT" dirty="0"/>
              <a:t>… il medico è tenuto al rispetto delle DAT, le quali possono essere disattese, in tutto o in parte, dal medico stesso, in accordo con il fiduciario, </a:t>
            </a:r>
            <a:r>
              <a:rPr lang="it-IT" u="sng" dirty="0"/>
              <a:t>qualora esse appaiano palesemente incongrue o non corrispondenti alla condizione clinica attuale del paziente ovvero sussistano terapie non prevedibili all’atto della sottoscrizione, capaci di offrire concrete possibilità di miglioramento delle condizioni di vita</a:t>
            </a:r>
            <a:r>
              <a:rPr lang="it-IT" dirty="0"/>
              <a:t>. Nel caso di conflitto tra il fiduciario e il medico, si procede ai sensi del comma 5, dell’articolo 3. (Giudice Tutelare).</a:t>
            </a:r>
          </a:p>
        </p:txBody>
      </p:sp>
    </p:spTree>
    <p:extLst>
      <p:ext uri="{BB962C8B-B14F-4D97-AF65-F5344CB8AC3E}">
        <p14:creationId xmlns:p14="http://schemas.microsoft.com/office/powerpoint/2010/main" val="1358928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73DA3F7-5F61-2E80-7555-E5C24225DE34}"/>
              </a:ext>
            </a:extLst>
          </p:cNvPr>
          <p:cNvSpPr>
            <a:spLocks noGrp="1"/>
          </p:cNvSpPr>
          <p:nvPr>
            <p:ph idx="1"/>
          </p:nvPr>
        </p:nvSpPr>
        <p:spPr>
          <a:xfrm>
            <a:off x="923544" y="1057529"/>
            <a:ext cx="10515600" cy="4351338"/>
          </a:xfrm>
        </p:spPr>
        <p:txBody>
          <a:bodyPr/>
          <a:lstStyle/>
          <a:p>
            <a:pPr marL="0" indent="0">
              <a:buNone/>
            </a:pPr>
            <a:r>
              <a:rPr lang="it-IT" dirty="0"/>
              <a:t>Art. 5</a:t>
            </a:r>
          </a:p>
          <a:p>
            <a:pPr marL="0" indent="0">
              <a:buNone/>
            </a:pPr>
            <a:r>
              <a:rPr lang="it-IT" sz="3200" b="1" dirty="0"/>
              <a:t>Pianificazione Condivisa delle Cure</a:t>
            </a:r>
            <a:r>
              <a:rPr lang="it-IT" sz="3200" dirty="0"/>
              <a:t> </a:t>
            </a:r>
            <a:r>
              <a:rPr lang="it-IT" dirty="0"/>
              <a:t>(PCC)</a:t>
            </a:r>
          </a:p>
          <a:p>
            <a:pPr marL="0" indent="0" algn="just">
              <a:buNone/>
            </a:pPr>
            <a:r>
              <a:rPr lang="it-IT" dirty="0"/>
              <a:t>1. Nella relazione tra paziente e medico di cui all’articolo 1, comma 2, rispetto all’evolversi delle conseguenze di una patologia cronica e invalidante o caratterizzata da inarrestabile evoluzione con prognosi infausta, può essere realizzata una pianificazione delle cure condivisa tra il paziente e il medico, alla quale il medico e l’equipe sanitaria sono tenuti ad attenersi qualora il paziente venga a trovarsi nella condizione di non poter esprimere il proprio consenso o in una condizione di incapacità.</a:t>
            </a:r>
          </a:p>
        </p:txBody>
      </p:sp>
    </p:spTree>
    <p:extLst>
      <p:ext uri="{BB962C8B-B14F-4D97-AF65-F5344CB8AC3E}">
        <p14:creationId xmlns:p14="http://schemas.microsoft.com/office/powerpoint/2010/main" val="1169975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035CE21-CFD9-BD25-566B-F975C543101B}"/>
              </a:ext>
            </a:extLst>
          </p:cNvPr>
          <p:cNvSpPr>
            <a:spLocks noGrp="1"/>
          </p:cNvSpPr>
          <p:nvPr>
            <p:ph idx="1"/>
          </p:nvPr>
        </p:nvSpPr>
        <p:spPr>
          <a:xfrm>
            <a:off x="838200" y="1094105"/>
            <a:ext cx="10515600" cy="4351338"/>
          </a:xfrm>
        </p:spPr>
        <p:txBody>
          <a:bodyPr>
            <a:normAutofit lnSpcReduction="10000"/>
          </a:bodyPr>
          <a:lstStyle/>
          <a:p>
            <a:pPr marL="0" indent="0">
              <a:buNone/>
            </a:pPr>
            <a:r>
              <a:rPr lang="it-IT" dirty="0"/>
              <a:t>2.</a:t>
            </a:r>
          </a:p>
          <a:p>
            <a:pPr marL="0" indent="0" algn="just">
              <a:buNone/>
            </a:pPr>
            <a:r>
              <a:rPr lang="it-IT" dirty="0"/>
              <a:t>Il paziente e, con il suo consenso, i suoi familiari o la parte dell’unione civile o il convivente ovvero una persona di sua fiducia sono adeguatamente informati, in particolare sul possibile evolversi della patologia in atto, su quanto il paziente può realisticamente attendersi in termini di qualità della vita, sulle possibilità cliniche di intervenire e sulle cure palliative.</a:t>
            </a:r>
          </a:p>
          <a:p>
            <a:pPr marL="0" indent="0" algn="just">
              <a:buNone/>
            </a:pPr>
            <a:r>
              <a:rPr lang="it-IT" dirty="0"/>
              <a:t>3.</a:t>
            </a:r>
          </a:p>
          <a:p>
            <a:pPr marL="0" indent="0" algn="just">
              <a:buNone/>
            </a:pPr>
            <a:r>
              <a:rPr lang="it-IT" dirty="0"/>
              <a:t>Il paziente esprime il proprio consenso rispetto a quanto proposto dal medico e i propri intendimenti per il futuro, compresa l’eventuale indicazione di un fiduciario.</a:t>
            </a:r>
          </a:p>
        </p:txBody>
      </p:sp>
    </p:spTree>
    <p:extLst>
      <p:ext uri="{BB962C8B-B14F-4D97-AF65-F5344CB8AC3E}">
        <p14:creationId xmlns:p14="http://schemas.microsoft.com/office/powerpoint/2010/main" val="4237725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EFCFC1B-0FEA-EC31-B468-91240677FA00}"/>
              </a:ext>
            </a:extLst>
          </p:cNvPr>
          <p:cNvSpPr>
            <a:spLocks noGrp="1"/>
          </p:cNvSpPr>
          <p:nvPr>
            <p:ph idx="1"/>
          </p:nvPr>
        </p:nvSpPr>
        <p:spPr>
          <a:xfrm>
            <a:off x="838200" y="1033145"/>
            <a:ext cx="10515600" cy="4351338"/>
          </a:xfrm>
        </p:spPr>
        <p:txBody>
          <a:bodyPr/>
          <a:lstStyle/>
          <a:p>
            <a:pPr marL="0" indent="0">
              <a:buNone/>
            </a:pPr>
            <a:r>
              <a:rPr lang="it-IT" dirty="0"/>
              <a:t>4.</a:t>
            </a:r>
          </a:p>
          <a:p>
            <a:pPr marL="0" indent="0" algn="just">
              <a:buNone/>
            </a:pPr>
            <a:r>
              <a:rPr lang="it-IT" dirty="0"/>
              <a:t>Il consenso del paziente e l’eventuale indicazione di un fiduciario, di cui al comma 3, sono espressi in forma scritta ovvero, nel caso in cui le condizioni fisiche del paziente non lo consentano, attraverso video-registrazione o dispositivi che consentano alla persona con disabilità di comunicare, e sono inseriti nella cartella clinica e nel fascicolo sanitario elettronico. </a:t>
            </a:r>
            <a:r>
              <a:rPr lang="it-IT" u="sng" dirty="0"/>
              <a:t>La pianificazione delle cure può essere aggiornata al progressivo evolversi della malattia, su richiesta del paziente o su suggerimento del medico.</a:t>
            </a:r>
          </a:p>
        </p:txBody>
      </p:sp>
    </p:spTree>
    <p:extLst>
      <p:ext uri="{BB962C8B-B14F-4D97-AF65-F5344CB8AC3E}">
        <p14:creationId xmlns:p14="http://schemas.microsoft.com/office/powerpoint/2010/main" val="1366020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591552B-617D-DD8C-D9B8-C3FB69E18EA9}"/>
              </a:ext>
            </a:extLst>
          </p:cNvPr>
          <p:cNvSpPr>
            <a:spLocks noGrp="1"/>
          </p:cNvSpPr>
          <p:nvPr>
            <p:ph idx="1"/>
          </p:nvPr>
        </p:nvSpPr>
        <p:spPr>
          <a:xfrm>
            <a:off x="838200" y="1391285"/>
            <a:ext cx="10515600" cy="4351338"/>
          </a:xfrm>
        </p:spPr>
        <p:txBody>
          <a:bodyPr/>
          <a:lstStyle/>
          <a:p>
            <a:pPr marL="0" indent="0" algn="just">
              <a:buNone/>
            </a:pPr>
            <a:r>
              <a:rPr lang="it-IT" dirty="0"/>
              <a:t>Solitamente le comunicazioni riguardanti il fine vita hanno solo un intento informativo: il vero cambiamento consiste nel creare un vero e proprio precesso decisionale condiviso con l’ospite e la sua famiglia.</a:t>
            </a:r>
          </a:p>
          <a:p>
            <a:pPr marL="0" indent="0" algn="just">
              <a:buNone/>
            </a:pPr>
            <a:r>
              <a:rPr lang="it-IT" sz="3200" dirty="0"/>
              <a:t>L’ingresso di un nuovo utente in RSA è un ottimo punto di partenza per iniziare questo precorso: la raccolta di informazioni riguardanti il suo pensiero sulla morte, le cure, un eventuale accanimento terapeutico e  quello dei suoi cari, possono gettare le basi per affrontare questo momento difficile, al fine di ridurre l’onere decisionale alla famiglia.</a:t>
            </a:r>
          </a:p>
          <a:p>
            <a:pPr marL="0" indent="0" algn="just">
              <a:buNone/>
            </a:pPr>
            <a:endParaRPr lang="it-IT" dirty="0"/>
          </a:p>
          <a:p>
            <a:pPr marL="0" indent="0" algn="just">
              <a:buNone/>
            </a:pPr>
            <a:endParaRPr lang="it-IT" dirty="0"/>
          </a:p>
        </p:txBody>
      </p:sp>
    </p:spTree>
    <p:extLst>
      <p:ext uri="{BB962C8B-B14F-4D97-AF65-F5344CB8AC3E}">
        <p14:creationId xmlns:p14="http://schemas.microsoft.com/office/powerpoint/2010/main" val="1234297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F684C54-F023-3E0A-9E18-858FFFEF5BA2}"/>
              </a:ext>
            </a:extLst>
          </p:cNvPr>
          <p:cNvSpPr>
            <a:spLocks noGrp="1"/>
          </p:cNvSpPr>
          <p:nvPr>
            <p:ph idx="1"/>
          </p:nvPr>
        </p:nvSpPr>
        <p:spPr>
          <a:xfrm>
            <a:off x="838200" y="1033145"/>
            <a:ext cx="10515600" cy="4351338"/>
          </a:xfrm>
        </p:spPr>
        <p:txBody>
          <a:bodyPr/>
          <a:lstStyle/>
          <a:p>
            <a:pPr marL="0" indent="0">
              <a:buNone/>
            </a:pPr>
            <a:r>
              <a:rPr lang="it-IT" dirty="0"/>
              <a:t>Le Decisioni Critiche in RSA</a:t>
            </a:r>
          </a:p>
          <a:p>
            <a:pPr marL="0" indent="0">
              <a:buNone/>
            </a:pPr>
            <a:endParaRPr lang="it-IT" dirty="0"/>
          </a:p>
          <a:p>
            <a:r>
              <a:rPr lang="it-IT" dirty="0"/>
              <a:t>Nutrizione ed idratazione artificiale</a:t>
            </a:r>
          </a:p>
          <a:p>
            <a:r>
              <a:rPr lang="it-IT" dirty="0"/>
              <a:t>Prescrizione e </a:t>
            </a:r>
            <a:r>
              <a:rPr lang="it-IT" dirty="0" err="1"/>
              <a:t>deprescrizione</a:t>
            </a:r>
            <a:r>
              <a:rPr lang="it-IT" dirty="0"/>
              <a:t> farmacologica</a:t>
            </a:r>
          </a:p>
          <a:p>
            <a:r>
              <a:rPr lang="it-IT" dirty="0"/>
              <a:t>Ospedalizzazione</a:t>
            </a:r>
          </a:p>
          <a:p>
            <a:r>
              <a:rPr lang="it-IT" dirty="0"/>
              <a:t>Prolungare la sopravvivenza (la sofferenza) o migliorare la qualità di vita</a:t>
            </a:r>
          </a:p>
          <a:p>
            <a:pPr marL="0" indent="0">
              <a:buNone/>
            </a:pPr>
            <a:endParaRPr lang="it-IT" dirty="0"/>
          </a:p>
          <a:p>
            <a:endParaRPr lang="it-IT" dirty="0"/>
          </a:p>
          <a:p>
            <a:endParaRPr lang="it-IT" dirty="0"/>
          </a:p>
          <a:p>
            <a:endParaRPr lang="it-IT" dirty="0"/>
          </a:p>
        </p:txBody>
      </p:sp>
    </p:spTree>
    <p:extLst>
      <p:ext uri="{BB962C8B-B14F-4D97-AF65-F5344CB8AC3E}">
        <p14:creationId xmlns:p14="http://schemas.microsoft.com/office/powerpoint/2010/main" val="74452499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TotalTime>
  <Words>2011</Words>
  <Application>Microsoft Office PowerPoint</Application>
  <PresentationFormat>Widescreen</PresentationFormat>
  <Paragraphs>104</Paragraphs>
  <Slides>22</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22</vt:i4>
      </vt:variant>
    </vt:vector>
  </HeadingPairs>
  <TitlesOfParts>
    <vt:vector size="29" baseType="lpstr">
      <vt:lpstr>Algerian</vt:lpstr>
      <vt:lpstr>Arial</vt:lpstr>
      <vt:lpstr>Calibri</vt:lpstr>
      <vt:lpstr>Calibri Light</vt:lpstr>
      <vt:lpstr>Symbol</vt:lpstr>
      <vt:lpstr>Times New Roman</vt:lpstr>
      <vt:lpstr>Tema di Office</vt:lpstr>
      <vt:lpstr>Presentazione standard di PowerPoint</vt:lpstr>
      <vt:lpstr>Presentazione standard di PowerPoint</vt:lpstr>
      <vt:lpstr>  Legge 219/2017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Francesca Satriani</dc:creator>
  <cp:lastModifiedBy>Giulia Dapero Editrice Dapero</cp:lastModifiedBy>
  <cp:revision>15</cp:revision>
  <cp:lastPrinted>2024-03-07T10:56:59Z</cp:lastPrinted>
  <dcterms:created xsi:type="dcterms:W3CDTF">2024-02-09T10:52:56Z</dcterms:created>
  <dcterms:modified xsi:type="dcterms:W3CDTF">2024-03-20T11:02:12Z</dcterms:modified>
</cp:coreProperties>
</file>