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79" r:id="rId4"/>
    <p:sldId id="268" r:id="rId5"/>
    <p:sldId id="270" r:id="rId6"/>
    <p:sldId id="282" r:id="rId7"/>
    <p:sldId id="1419" r:id="rId8"/>
    <p:sldId id="1418" r:id="rId9"/>
    <p:sldId id="277" r:id="rId10"/>
    <p:sldId id="1420" r:id="rId11"/>
    <p:sldId id="1416" r:id="rId12"/>
    <p:sldId id="1411" r:id="rId13"/>
    <p:sldId id="1417" r:id="rId14"/>
    <p:sldId id="1410" r:id="rId15"/>
    <p:sldId id="260" r:id="rId16"/>
    <p:sldId id="1388" r:id="rId17"/>
    <p:sldId id="285" r:id="rId18"/>
    <p:sldId id="1414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9966FF"/>
    <a:srgbClr val="437570"/>
    <a:srgbClr val="D0CECE"/>
    <a:srgbClr val="AFABAB"/>
    <a:srgbClr val="CC00CC"/>
    <a:srgbClr val="CC66FF"/>
    <a:srgbClr val="CC00FF"/>
    <a:srgbClr val="EAEAEA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063C27-5C4F-4C1C-BA66-E6C7C767930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B06C21A-53F3-43FB-8CB1-98946B88F03A}">
      <dgm:prSet custT="1"/>
      <dgm:spPr>
        <a:xfrm>
          <a:off x="0" y="-65308"/>
          <a:ext cx="5451749" cy="1226042"/>
        </a:xfrm>
      </dgm:spPr>
      <dgm:t>
        <a:bodyPr/>
        <a:lstStyle/>
        <a:p>
          <a:pPr>
            <a:buNone/>
          </a:pPr>
          <a:r>
            <a:rPr lang="en-US" sz="2800" b="1"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Il tempo </a:t>
          </a:r>
        </a:p>
        <a:p>
          <a:pPr>
            <a:buNone/>
          </a:pPr>
          <a:r>
            <a:rPr lang="en-US" sz="2800" b="1"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dentro di me </a:t>
          </a:r>
          <a:endParaRPr lang="en-US" sz="2800" dirty="0">
            <a:latin typeface="Kigelia" panose="020B0503040502020203" pitchFamily="34" charset="0"/>
            <a:ea typeface="Kigelia" panose="020B0503040502020203" pitchFamily="34" charset="0"/>
            <a:cs typeface="Kigelia" panose="020B0503040502020203" pitchFamily="34" charset="0"/>
          </a:endParaRPr>
        </a:p>
      </dgm:t>
    </dgm:pt>
    <dgm:pt modelId="{310F155D-220D-47BC-AF66-F23221801BAC}" type="parTrans" cxnId="{34BFB9CF-A33E-4B33-BFFA-7A9501127A26}">
      <dgm:prSet/>
      <dgm:spPr/>
      <dgm:t>
        <a:bodyPr/>
        <a:lstStyle/>
        <a:p>
          <a:endParaRPr lang="en-US"/>
        </a:p>
      </dgm:t>
    </dgm:pt>
    <dgm:pt modelId="{09CAE3A3-5659-4E93-B322-BBAA5059626F}" type="sibTrans" cxnId="{34BFB9CF-A33E-4B33-BFFA-7A9501127A26}">
      <dgm:prSet/>
      <dgm:spPr>
        <a:xfrm>
          <a:off x="4654822" y="898497"/>
          <a:ext cx="796927" cy="796927"/>
        </a:xfrm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FAC2FE4-C0A0-46BF-B02F-0C56BC2EE25B}">
      <dgm:prSet custT="1"/>
      <dgm:spPr>
        <a:xfrm>
          <a:off x="1029457" y="1302571"/>
          <a:ext cx="5316982" cy="1487274"/>
        </a:xfrm>
      </dgm:spPr>
      <dgm:t>
        <a:bodyPr/>
        <a:lstStyle/>
        <a:p>
          <a:pPr algn="just">
            <a:buNone/>
          </a:pPr>
          <a:endParaRPr lang="en-US" sz="2400" b="1" dirty="0">
            <a:latin typeface="Kigelia" panose="020B0503040502020203" pitchFamily="34" charset="0"/>
            <a:ea typeface="Kigelia" panose="020B0503040502020203" pitchFamily="34" charset="0"/>
            <a:cs typeface="Kigelia" panose="020B0503040502020203" pitchFamily="34" charset="0"/>
          </a:endParaRPr>
        </a:p>
        <a:p>
          <a:pPr algn="l">
            <a:buNone/>
          </a:pPr>
          <a:r>
            <a:rPr lang="en-US" sz="2400" b="1" dirty="0" err="1"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Riconoscere</a:t>
          </a:r>
          <a:r>
            <a:rPr lang="en-US" sz="2400" b="1" dirty="0"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 le </a:t>
          </a:r>
          <a:r>
            <a:rPr lang="en-US" sz="2400" b="1" dirty="0" err="1"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emozioni</a:t>
          </a:r>
          <a:r>
            <a:rPr lang="en-US" sz="2400" b="1" dirty="0"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 e </a:t>
          </a:r>
          <a:r>
            <a:rPr lang="en-US" sz="2400" b="1" dirty="0" err="1"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i</a:t>
          </a:r>
          <a:r>
            <a:rPr lang="en-US" sz="2400" b="1" dirty="0"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 </a:t>
          </a:r>
          <a:r>
            <a:rPr lang="en-US" sz="2400" b="1" dirty="0" err="1"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bisogni</a:t>
          </a:r>
          <a:r>
            <a:rPr lang="en-US" sz="2400" b="1" dirty="0"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 </a:t>
          </a:r>
          <a:r>
            <a:rPr lang="en-US" sz="2400" b="1" dirty="0" err="1"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umani</a:t>
          </a:r>
          <a:r>
            <a:rPr lang="en-US" sz="2400" b="1" dirty="0"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 </a:t>
          </a:r>
          <a:r>
            <a:rPr lang="en-US" sz="2400" b="1" dirty="0" err="1"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fondamentali</a:t>
          </a:r>
          <a:br>
            <a:rPr lang="en-US" sz="1800" dirty="0">
              <a:latin typeface="Calibri" panose="020F0502020204030204"/>
              <a:ea typeface="+mn-ea"/>
              <a:cs typeface="+mn-cs"/>
            </a:rPr>
          </a:br>
          <a:endParaRPr lang="en-US" sz="1800" dirty="0">
            <a:latin typeface="Calibri" panose="020F0502020204030204"/>
            <a:ea typeface="+mn-ea"/>
            <a:cs typeface="+mn-cs"/>
          </a:endParaRPr>
        </a:p>
      </dgm:t>
    </dgm:pt>
    <dgm:pt modelId="{3A19D6DB-CCBF-4500-8BE4-02FF95B18017}" type="sibTrans" cxnId="{7ADC2810-040D-422F-8D18-DEDE4EF65C6D}">
      <dgm:prSet/>
      <dgm:spPr/>
      <dgm:t>
        <a:bodyPr/>
        <a:lstStyle/>
        <a:p>
          <a:endParaRPr lang="en-US"/>
        </a:p>
      </dgm:t>
    </dgm:pt>
    <dgm:pt modelId="{8E79E273-7FB2-472B-A0DB-6A58FCE1DE84}" type="parTrans" cxnId="{7ADC2810-040D-422F-8D18-DEDE4EF65C6D}">
      <dgm:prSet/>
      <dgm:spPr/>
      <dgm:t>
        <a:bodyPr/>
        <a:lstStyle/>
        <a:p>
          <a:endParaRPr lang="en-US"/>
        </a:p>
      </dgm:t>
    </dgm:pt>
    <dgm:pt modelId="{4C784C27-32B5-4201-AB75-DB076D4048E3}" type="pres">
      <dgm:prSet presAssocID="{3B063C27-5C4F-4C1C-BA66-E6C7C767930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356095A-3898-45D1-81B6-0E0A2C7FA553}" type="pres">
      <dgm:prSet presAssocID="{2B06C21A-53F3-43FB-8CB1-98946B88F03A}" presName="hierRoot1" presStyleCnt="0"/>
      <dgm:spPr/>
    </dgm:pt>
    <dgm:pt modelId="{D1129AA1-39E5-4355-888D-B87CCA069C88}" type="pres">
      <dgm:prSet presAssocID="{2B06C21A-53F3-43FB-8CB1-98946B88F03A}" presName="composite" presStyleCnt="0"/>
      <dgm:spPr/>
    </dgm:pt>
    <dgm:pt modelId="{25DBDC1F-0BE6-49E0-97D3-EDE66C8221BE}" type="pres">
      <dgm:prSet presAssocID="{2B06C21A-53F3-43FB-8CB1-98946B88F03A}" presName="background" presStyleLbl="node0" presStyleIdx="0" presStyleCnt="2"/>
      <dgm:spPr/>
    </dgm:pt>
    <dgm:pt modelId="{4A9FDE93-1E6D-4D31-B1E5-D35198373777}" type="pres">
      <dgm:prSet presAssocID="{2B06C21A-53F3-43FB-8CB1-98946B88F03A}" presName="text" presStyleLbl="fgAcc0" presStyleIdx="0" presStyleCnt="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C50225D4-21CC-41B7-8A59-C0F423C74BDA}" type="pres">
      <dgm:prSet presAssocID="{2B06C21A-53F3-43FB-8CB1-98946B88F03A}" presName="hierChild2" presStyleCnt="0"/>
      <dgm:spPr/>
    </dgm:pt>
    <dgm:pt modelId="{D989D1F5-B1F9-4A14-9CC9-00E0D3953DED}" type="pres">
      <dgm:prSet presAssocID="{3FAC2FE4-C0A0-46BF-B02F-0C56BC2EE25B}" presName="hierRoot1" presStyleCnt="0"/>
      <dgm:spPr/>
    </dgm:pt>
    <dgm:pt modelId="{37A6DF0E-4CF0-4382-9377-AE8F7DA9624D}" type="pres">
      <dgm:prSet presAssocID="{3FAC2FE4-C0A0-46BF-B02F-0C56BC2EE25B}" presName="composite" presStyleCnt="0"/>
      <dgm:spPr/>
    </dgm:pt>
    <dgm:pt modelId="{6A55C515-9AD1-4076-BEB5-E240CA54D793}" type="pres">
      <dgm:prSet presAssocID="{3FAC2FE4-C0A0-46BF-B02F-0C56BC2EE25B}" presName="background" presStyleLbl="node0" presStyleIdx="1" presStyleCnt="2"/>
      <dgm:spPr/>
    </dgm:pt>
    <dgm:pt modelId="{1D3F122E-7391-4A6B-A89E-D4A078F330EF}" type="pres">
      <dgm:prSet presAssocID="{3FAC2FE4-C0A0-46BF-B02F-0C56BC2EE25B}" presName="text" presStyleLbl="fgAcc0" presStyleIdx="1" presStyleCnt="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ECD25992-7531-4242-9B02-AF1F10A47FEC}" type="pres">
      <dgm:prSet presAssocID="{3FAC2FE4-C0A0-46BF-B02F-0C56BC2EE25B}" presName="hierChild2" presStyleCnt="0"/>
      <dgm:spPr/>
    </dgm:pt>
  </dgm:ptLst>
  <dgm:cxnLst>
    <dgm:cxn modelId="{7ADC2810-040D-422F-8D18-DEDE4EF65C6D}" srcId="{3B063C27-5C4F-4C1C-BA66-E6C7C7679303}" destId="{3FAC2FE4-C0A0-46BF-B02F-0C56BC2EE25B}" srcOrd="1" destOrd="0" parTransId="{8E79E273-7FB2-472B-A0DB-6A58FCE1DE84}" sibTransId="{3A19D6DB-CCBF-4500-8BE4-02FF95B18017}"/>
    <dgm:cxn modelId="{D2F75A3B-84FE-401F-94E7-FF88046B6A70}" type="presOf" srcId="{2B06C21A-53F3-43FB-8CB1-98946B88F03A}" destId="{4A9FDE93-1E6D-4D31-B1E5-D35198373777}" srcOrd="0" destOrd="0" presId="urn:microsoft.com/office/officeart/2005/8/layout/hierarchy1"/>
    <dgm:cxn modelId="{7CCEC5B7-2FD2-494D-B924-E1CFD2B594B0}" type="presOf" srcId="{3B063C27-5C4F-4C1C-BA66-E6C7C7679303}" destId="{4C784C27-32B5-4201-AB75-DB076D4048E3}" srcOrd="0" destOrd="0" presId="urn:microsoft.com/office/officeart/2005/8/layout/hierarchy1"/>
    <dgm:cxn modelId="{8A3D6FC3-1DD2-4EA8-BC95-0564FE819C65}" type="presOf" srcId="{3FAC2FE4-C0A0-46BF-B02F-0C56BC2EE25B}" destId="{1D3F122E-7391-4A6B-A89E-D4A078F330EF}" srcOrd="0" destOrd="0" presId="urn:microsoft.com/office/officeart/2005/8/layout/hierarchy1"/>
    <dgm:cxn modelId="{34BFB9CF-A33E-4B33-BFFA-7A9501127A26}" srcId="{3B063C27-5C4F-4C1C-BA66-E6C7C7679303}" destId="{2B06C21A-53F3-43FB-8CB1-98946B88F03A}" srcOrd="0" destOrd="0" parTransId="{310F155D-220D-47BC-AF66-F23221801BAC}" sibTransId="{09CAE3A3-5659-4E93-B322-BBAA5059626F}"/>
    <dgm:cxn modelId="{38AA09A2-BCE3-445E-810C-52CBA0234574}" type="presParOf" srcId="{4C784C27-32B5-4201-AB75-DB076D4048E3}" destId="{6356095A-3898-45D1-81B6-0E0A2C7FA553}" srcOrd="0" destOrd="0" presId="urn:microsoft.com/office/officeart/2005/8/layout/hierarchy1"/>
    <dgm:cxn modelId="{78A5A50F-939F-4FF8-9407-ACAF471726BD}" type="presParOf" srcId="{6356095A-3898-45D1-81B6-0E0A2C7FA553}" destId="{D1129AA1-39E5-4355-888D-B87CCA069C88}" srcOrd="0" destOrd="0" presId="urn:microsoft.com/office/officeart/2005/8/layout/hierarchy1"/>
    <dgm:cxn modelId="{D3D37523-375A-4CF2-90BD-7F71E5783FC6}" type="presParOf" srcId="{D1129AA1-39E5-4355-888D-B87CCA069C88}" destId="{25DBDC1F-0BE6-49E0-97D3-EDE66C8221BE}" srcOrd="0" destOrd="0" presId="urn:microsoft.com/office/officeart/2005/8/layout/hierarchy1"/>
    <dgm:cxn modelId="{2878192D-C833-4121-B587-900F1B0DCE73}" type="presParOf" srcId="{D1129AA1-39E5-4355-888D-B87CCA069C88}" destId="{4A9FDE93-1E6D-4D31-B1E5-D35198373777}" srcOrd="1" destOrd="0" presId="urn:microsoft.com/office/officeart/2005/8/layout/hierarchy1"/>
    <dgm:cxn modelId="{BBB14A2D-BA62-46F4-A109-49ED5EF998A0}" type="presParOf" srcId="{6356095A-3898-45D1-81B6-0E0A2C7FA553}" destId="{C50225D4-21CC-41B7-8A59-C0F423C74BDA}" srcOrd="1" destOrd="0" presId="urn:microsoft.com/office/officeart/2005/8/layout/hierarchy1"/>
    <dgm:cxn modelId="{6DE5E96A-23F8-4A17-8B77-8502648AEC1A}" type="presParOf" srcId="{4C784C27-32B5-4201-AB75-DB076D4048E3}" destId="{D989D1F5-B1F9-4A14-9CC9-00E0D3953DED}" srcOrd="1" destOrd="0" presId="urn:microsoft.com/office/officeart/2005/8/layout/hierarchy1"/>
    <dgm:cxn modelId="{9808F222-2134-4876-8E65-DA1D5556DF80}" type="presParOf" srcId="{D989D1F5-B1F9-4A14-9CC9-00E0D3953DED}" destId="{37A6DF0E-4CF0-4382-9377-AE8F7DA9624D}" srcOrd="0" destOrd="0" presId="urn:microsoft.com/office/officeart/2005/8/layout/hierarchy1"/>
    <dgm:cxn modelId="{9221357D-BAD5-44F4-8842-F192459B2A7E}" type="presParOf" srcId="{37A6DF0E-4CF0-4382-9377-AE8F7DA9624D}" destId="{6A55C515-9AD1-4076-BEB5-E240CA54D793}" srcOrd="0" destOrd="0" presId="urn:microsoft.com/office/officeart/2005/8/layout/hierarchy1"/>
    <dgm:cxn modelId="{F108320C-5F2C-4728-947E-DBEF5C6E6040}" type="presParOf" srcId="{37A6DF0E-4CF0-4382-9377-AE8F7DA9624D}" destId="{1D3F122E-7391-4A6B-A89E-D4A078F330EF}" srcOrd="1" destOrd="0" presId="urn:microsoft.com/office/officeart/2005/8/layout/hierarchy1"/>
    <dgm:cxn modelId="{3CC9ADDF-D88C-42FE-8A2D-EF119E1AFFC6}" type="presParOf" srcId="{D989D1F5-B1F9-4A14-9CC9-00E0D3953DED}" destId="{ECD25992-7531-4242-9B02-AF1F10A47FE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EE76DB-0DD1-42F6-82DC-AE1DD6ACD4BC}" type="doc">
      <dgm:prSet loTypeId="urn:microsoft.com/office/officeart/2005/8/layout/vList2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3A18BE19-BA18-424D-BE31-4A498F76F593}">
      <dgm:prSet custT="1"/>
      <dgm:spPr/>
      <dgm:t>
        <a:bodyPr/>
        <a:lstStyle/>
        <a:p>
          <a:pPr algn="ctr"/>
          <a:r>
            <a:rPr lang="it-IT" sz="2400" b="1" kern="1200" spc="-35" dirty="0">
              <a:solidFill>
                <a:srgbClr val="8E0000"/>
              </a:solidFill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EMPATIA  e  AUTO – EMPATIA</a:t>
          </a:r>
          <a:endParaRPr lang="en-US" sz="2400" b="1" kern="1200" spc="-35" dirty="0">
            <a:solidFill>
              <a:srgbClr val="8E0000"/>
            </a:solidFill>
            <a:latin typeface="Kigelia" panose="020B0503040502020203" pitchFamily="34" charset="0"/>
            <a:ea typeface="Kigelia" panose="020B0503040502020203" pitchFamily="34" charset="0"/>
            <a:cs typeface="Kigelia" panose="020B0503040502020203" pitchFamily="34" charset="0"/>
          </a:endParaRPr>
        </a:p>
      </dgm:t>
    </dgm:pt>
    <dgm:pt modelId="{F0B1E54C-2EF0-4F48-9BCE-383EE3153DE7}" type="parTrans" cxnId="{FB63D2A9-3F41-4A61-BD5F-DECA2A30E3D6}">
      <dgm:prSet/>
      <dgm:spPr/>
      <dgm:t>
        <a:bodyPr/>
        <a:lstStyle/>
        <a:p>
          <a:endParaRPr lang="en-US"/>
        </a:p>
      </dgm:t>
    </dgm:pt>
    <dgm:pt modelId="{F7B5C18C-59B3-4628-8A36-2AD40DD49A6B}" type="sibTrans" cxnId="{FB63D2A9-3F41-4A61-BD5F-DECA2A30E3D6}">
      <dgm:prSet/>
      <dgm:spPr/>
      <dgm:t>
        <a:bodyPr/>
        <a:lstStyle/>
        <a:p>
          <a:endParaRPr lang="en-US"/>
        </a:p>
      </dgm:t>
    </dgm:pt>
    <dgm:pt modelId="{B9AE1DC8-819C-4CB2-820A-09E2C2110BE2}">
      <dgm:prSet custT="1"/>
      <dgm:spPr/>
      <dgm:t>
        <a:bodyPr/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prstClr val="black">
                  <a:lumMod val="65000"/>
                  <a:lumOff val="35000"/>
                </a:prstClr>
              </a:solidFill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Gli</a:t>
          </a:r>
          <a:r>
            <a:rPr lang="en-US" sz="2400" kern="1200" dirty="0">
              <a:solidFill>
                <a:prstClr val="black">
                  <a:lumMod val="65000"/>
                  <a:lumOff val="35000"/>
                </a:prstClr>
              </a:solidFill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 </a:t>
          </a:r>
          <a:r>
            <a:rPr lang="en-US" sz="2400" kern="1200" dirty="0" err="1">
              <a:solidFill>
                <a:prstClr val="black">
                  <a:lumMod val="65000"/>
                  <a:lumOff val="35000"/>
                </a:prstClr>
              </a:solidFill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stessi</a:t>
          </a:r>
          <a:r>
            <a:rPr lang="en-US" sz="2400" kern="1200" dirty="0">
              <a:solidFill>
                <a:prstClr val="black">
                  <a:lumMod val="65000"/>
                  <a:lumOff val="35000"/>
                </a:prstClr>
              </a:solidFill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 </a:t>
          </a:r>
          <a:r>
            <a:rPr lang="en-US" sz="2400" kern="1200" dirty="0" err="1">
              <a:solidFill>
                <a:prstClr val="black">
                  <a:lumMod val="65000"/>
                  <a:lumOff val="35000"/>
                </a:prstClr>
              </a:solidFill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strumenti</a:t>
          </a:r>
          <a:r>
            <a:rPr lang="en-US" sz="2400" kern="1200" dirty="0">
              <a:solidFill>
                <a:prstClr val="black">
                  <a:lumMod val="65000"/>
                  <a:lumOff val="35000"/>
                </a:prstClr>
              </a:solidFill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 </a:t>
          </a:r>
          <a:r>
            <a:rPr lang="en-US" sz="2400" kern="1200" dirty="0" err="1">
              <a:solidFill>
                <a:prstClr val="black">
                  <a:lumMod val="65000"/>
                  <a:lumOff val="35000"/>
                </a:prstClr>
              </a:solidFill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che</a:t>
          </a:r>
          <a:r>
            <a:rPr lang="en-US" sz="2400" kern="1200" dirty="0">
              <a:solidFill>
                <a:prstClr val="black">
                  <a:lumMod val="65000"/>
                  <a:lumOff val="35000"/>
                </a:prstClr>
              </a:solidFill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 </a:t>
          </a:r>
          <a:r>
            <a:rPr lang="en-US" sz="2400" kern="1200" dirty="0" err="1">
              <a:solidFill>
                <a:prstClr val="black">
                  <a:lumMod val="65000"/>
                  <a:lumOff val="35000"/>
                </a:prstClr>
              </a:solidFill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utilizzo</a:t>
          </a:r>
          <a:r>
            <a:rPr lang="en-US" sz="2400" kern="1200" dirty="0">
              <a:solidFill>
                <a:prstClr val="black">
                  <a:lumMod val="65000"/>
                  <a:lumOff val="35000"/>
                </a:prstClr>
              </a:solidFill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 per </a:t>
          </a:r>
          <a:r>
            <a:rPr lang="en-US" sz="2400" kern="1200" dirty="0" err="1">
              <a:solidFill>
                <a:prstClr val="black">
                  <a:lumMod val="65000"/>
                  <a:lumOff val="35000"/>
                </a:prstClr>
              </a:solidFill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l’altro</a:t>
          </a:r>
          <a:r>
            <a:rPr lang="en-US" sz="2400" kern="1200" dirty="0">
              <a:solidFill>
                <a:prstClr val="black">
                  <a:lumMod val="65000"/>
                  <a:lumOff val="35000"/>
                </a:prstClr>
              </a:solidFill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 a </a:t>
          </a:r>
          <a:r>
            <a:rPr lang="en-US" sz="2400" kern="1200" dirty="0" err="1">
              <a:solidFill>
                <a:prstClr val="black">
                  <a:lumMod val="65000"/>
                  <a:lumOff val="35000"/>
                </a:prstClr>
              </a:solidFill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favore</a:t>
          </a:r>
          <a:r>
            <a:rPr lang="en-US" sz="2400" kern="1200" dirty="0">
              <a:solidFill>
                <a:prstClr val="black">
                  <a:lumMod val="65000"/>
                  <a:lumOff val="35000"/>
                </a:prstClr>
              </a:solidFill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 di me </a:t>
          </a:r>
          <a:r>
            <a:rPr lang="en-US" sz="2400" kern="1200" dirty="0" err="1">
              <a:solidFill>
                <a:prstClr val="black">
                  <a:lumMod val="65000"/>
                  <a:lumOff val="35000"/>
                </a:prstClr>
              </a:solidFill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stesso</a:t>
          </a:r>
          <a:endParaRPr lang="en-US" sz="2400" kern="1200" dirty="0">
            <a:solidFill>
              <a:prstClr val="black">
                <a:lumMod val="65000"/>
                <a:lumOff val="35000"/>
              </a:prstClr>
            </a:solidFill>
            <a:latin typeface="Kigelia" panose="020B0503040502020203" pitchFamily="34" charset="0"/>
            <a:ea typeface="Kigelia" panose="020B0503040502020203" pitchFamily="34" charset="0"/>
            <a:cs typeface="Kigelia" panose="020B0503040502020203" pitchFamily="34" charset="0"/>
          </a:endParaRPr>
        </a:p>
      </dgm:t>
    </dgm:pt>
    <dgm:pt modelId="{3B04FA0D-E716-476B-88C7-FBF477EAA4A5}" type="parTrans" cxnId="{B04C6579-F451-4E73-B9ED-615819EE98E1}">
      <dgm:prSet/>
      <dgm:spPr/>
      <dgm:t>
        <a:bodyPr/>
        <a:lstStyle/>
        <a:p>
          <a:endParaRPr lang="en-US"/>
        </a:p>
      </dgm:t>
    </dgm:pt>
    <dgm:pt modelId="{938C779C-2F10-4604-8B09-4A788D6D6248}" type="sibTrans" cxnId="{B04C6579-F451-4E73-B9ED-615819EE98E1}">
      <dgm:prSet/>
      <dgm:spPr/>
      <dgm:t>
        <a:bodyPr/>
        <a:lstStyle/>
        <a:p>
          <a:endParaRPr lang="en-US"/>
        </a:p>
      </dgm:t>
    </dgm:pt>
    <dgm:pt modelId="{C7BB3C6B-8F4F-4D53-AE0D-A66FCF1183EA}">
      <dgm:prSet custT="1"/>
      <dgm:spPr/>
      <dgm:t>
        <a:bodyPr/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Non stiamo parlando di un dispiacerci per come stiamo o di auto-consolarci</a:t>
          </a:r>
          <a:r>
            <a:rPr lang="it-IT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2400" kern="1200" dirty="0">
            <a:solidFill>
              <a:schemeClr val="tx1">
                <a:lumMod val="65000"/>
                <a:lumOff val="35000"/>
              </a:schemeClr>
            </a:solidFill>
            <a:latin typeface="Kigelia" panose="020B0503040502020203" pitchFamily="34" charset="0"/>
            <a:ea typeface="Kigelia" panose="020B0503040502020203" pitchFamily="34" charset="0"/>
            <a:cs typeface="Kigelia" panose="020B0503040502020203" pitchFamily="34" charset="0"/>
          </a:endParaRPr>
        </a:p>
      </dgm:t>
    </dgm:pt>
    <dgm:pt modelId="{2DD838A2-359E-4756-B1DB-0BCB8559D8C8}" type="parTrans" cxnId="{EFC2461A-3B3A-4B90-AF1F-4D1B1C956D6D}">
      <dgm:prSet/>
      <dgm:spPr/>
      <dgm:t>
        <a:bodyPr/>
        <a:lstStyle/>
        <a:p>
          <a:endParaRPr lang="en-US"/>
        </a:p>
      </dgm:t>
    </dgm:pt>
    <dgm:pt modelId="{C02CD2E4-926A-4897-9E06-7971DA0DE1DE}" type="sibTrans" cxnId="{EFC2461A-3B3A-4B90-AF1F-4D1B1C956D6D}">
      <dgm:prSet/>
      <dgm:spPr/>
      <dgm:t>
        <a:bodyPr/>
        <a:lstStyle/>
        <a:p>
          <a:endParaRPr lang="en-US"/>
        </a:p>
      </dgm:t>
    </dgm:pt>
    <dgm:pt modelId="{895AE1FD-2D4D-48B3-BB10-C5CD2AC5E0D5}">
      <dgm:prSet custT="1"/>
      <dgm:spPr/>
      <dgm:t>
        <a:bodyPr/>
        <a:lstStyle/>
        <a:p>
          <a:pPr algn="l">
            <a:buNone/>
          </a:pPr>
          <a:r>
            <a:rPr lang="it-IT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Auto-empatia significa che una nostra parte osserva, accetta, accoglie e dà valore alle emozioni che proviamo</a:t>
          </a:r>
          <a:endParaRPr lang="en-US" sz="2400" kern="1200" dirty="0">
            <a:solidFill>
              <a:schemeClr val="tx1">
                <a:lumMod val="65000"/>
                <a:lumOff val="35000"/>
              </a:schemeClr>
            </a:solidFill>
            <a:latin typeface="Kigelia" panose="020B0503040502020203" pitchFamily="34" charset="0"/>
            <a:ea typeface="Kigelia" panose="020B0503040502020203" pitchFamily="34" charset="0"/>
            <a:cs typeface="Kigelia" panose="020B0503040502020203" pitchFamily="34" charset="0"/>
          </a:endParaRPr>
        </a:p>
      </dgm:t>
    </dgm:pt>
    <dgm:pt modelId="{444D4AED-EF27-4358-B7E0-77455F8E05C5}" type="parTrans" cxnId="{DF9E6BCB-E877-4AA7-B0C2-6D8690A1BD6C}">
      <dgm:prSet/>
      <dgm:spPr/>
      <dgm:t>
        <a:bodyPr/>
        <a:lstStyle/>
        <a:p>
          <a:endParaRPr lang="en-US"/>
        </a:p>
      </dgm:t>
    </dgm:pt>
    <dgm:pt modelId="{F45ABBAC-F6E7-4F06-80E8-7268DFFC0FCD}" type="sibTrans" cxnId="{DF9E6BCB-E877-4AA7-B0C2-6D8690A1BD6C}">
      <dgm:prSet/>
      <dgm:spPr/>
      <dgm:t>
        <a:bodyPr/>
        <a:lstStyle/>
        <a:p>
          <a:endParaRPr lang="en-US"/>
        </a:p>
      </dgm:t>
    </dgm:pt>
    <dgm:pt modelId="{A2FDEDA5-4181-4904-ABDE-29122C3BD632}" type="pres">
      <dgm:prSet presAssocID="{FBEE76DB-0DD1-42F6-82DC-AE1DD6ACD4BC}" presName="linear" presStyleCnt="0">
        <dgm:presLayoutVars>
          <dgm:animLvl val="lvl"/>
          <dgm:resizeHandles val="exact"/>
        </dgm:presLayoutVars>
      </dgm:prSet>
      <dgm:spPr/>
    </dgm:pt>
    <dgm:pt modelId="{EC2400F7-52D6-40B5-BA28-616854EB80D8}" type="pres">
      <dgm:prSet presAssocID="{3A18BE19-BA18-424D-BE31-4A498F76F59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BF5E4B3-3A96-4CA2-932F-13B730B1DD18}" type="pres">
      <dgm:prSet presAssocID="{F7B5C18C-59B3-4628-8A36-2AD40DD49A6B}" presName="spacer" presStyleCnt="0"/>
      <dgm:spPr/>
    </dgm:pt>
    <dgm:pt modelId="{3F1ECEBA-C284-4EB8-B24B-DCB1929866B8}" type="pres">
      <dgm:prSet presAssocID="{B9AE1DC8-819C-4CB2-820A-09E2C2110BE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27228AB-A4D0-4C64-AC7A-B1BF20416D32}" type="pres">
      <dgm:prSet presAssocID="{938C779C-2F10-4604-8B09-4A788D6D6248}" presName="spacer" presStyleCnt="0"/>
      <dgm:spPr/>
    </dgm:pt>
    <dgm:pt modelId="{614366AC-26D1-4BF3-8E79-57B42CD03F57}" type="pres">
      <dgm:prSet presAssocID="{C7BB3C6B-8F4F-4D53-AE0D-A66FCF1183EA}" presName="parentText" presStyleLbl="node1" presStyleIdx="2" presStyleCnt="4" custScaleX="100000">
        <dgm:presLayoutVars>
          <dgm:chMax val="0"/>
          <dgm:bulletEnabled val="1"/>
        </dgm:presLayoutVars>
      </dgm:prSet>
      <dgm:spPr/>
    </dgm:pt>
    <dgm:pt modelId="{03659E20-5FDD-43DE-8309-A4A609330B55}" type="pres">
      <dgm:prSet presAssocID="{C02CD2E4-926A-4897-9E06-7971DA0DE1DE}" presName="spacer" presStyleCnt="0"/>
      <dgm:spPr/>
    </dgm:pt>
    <dgm:pt modelId="{38C1BF34-9089-4D12-BB1B-5FD20FE5550F}" type="pres">
      <dgm:prSet presAssocID="{895AE1FD-2D4D-48B3-BB10-C5CD2AC5E0D5}" presName="parentText" presStyleLbl="node1" presStyleIdx="3" presStyleCnt="4" custLinFactY="16730" custLinFactNeighborX="1451" custLinFactNeighborY="100000">
        <dgm:presLayoutVars>
          <dgm:chMax val="0"/>
          <dgm:bulletEnabled val="1"/>
        </dgm:presLayoutVars>
      </dgm:prSet>
      <dgm:spPr/>
    </dgm:pt>
  </dgm:ptLst>
  <dgm:cxnLst>
    <dgm:cxn modelId="{39BC3707-4016-498F-B8D0-56CA932A9D84}" type="presOf" srcId="{FBEE76DB-0DD1-42F6-82DC-AE1DD6ACD4BC}" destId="{A2FDEDA5-4181-4904-ABDE-29122C3BD632}" srcOrd="0" destOrd="0" presId="urn:microsoft.com/office/officeart/2005/8/layout/vList2"/>
    <dgm:cxn modelId="{EFC2461A-3B3A-4B90-AF1F-4D1B1C956D6D}" srcId="{FBEE76DB-0DD1-42F6-82DC-AE1DD6ACD4BC}" destId="{C7BB3C6B-8F4F-4D53-AE0D-A66FCF1183EA}" srcOrd="2" destOrd="0" parTransId="{2DD838A2-359E-4756-B1DB-0BCB8559D8C8}" sibTransId="{C02CD2E4-926A-4897-9E06-7971DA0DE1DE}"/>
    <dgm:cxn modelId="{B7DEB367-3197-4CBE-A732-DA9891175BB9}" type="presOf" srcId="{3A18BE19-BA18-424D-BE31-4A498F76F593}" destId="{EC2400F7-52D6-40B5-BA28-616854EB80D8}" srcOrd="0" destOrd="0" presId="urn:microsoft.com/office/officeart/2005/8/layout/vList2"/>
    <dgm:cxn modelId="{B04C6579-F451-4E73-B9ED-615819EE98E1}" srcId="{FBEE76DB-0DD1-42F6-82DC-AE1DD6ACD4BC}" destId="{B9AE1DC8-819C-4CB2-820A-09E2C2110BE2}" srcOrd="1" destOrd="0" parTransId="{3B04FA0D-E716-476B-88C7-FBF477EAA4A5}" sibTransId="{938C779C-2F10-4604-8B09-4A788D6D6248}"/>
    <dgm:cxn modelId="{D8ABA982-EF8D-4A6A-AF24-2BACC9FD2E8B}" type="presOf" srcId="{B9AE1DC8-819C-4CB2-820A-09E2C2110BE2}" destId="{3F1ECEBA-C284-4EB8-B24B-DCB1929866B8}" srcOrd="0" destOrd="0" presId="urn:microsoft.com/office/officeart/2005/8/layout/vList2"/>
    <dgm:cxn modelId="{8BA98F86-022F-4F77-B79F-F608499DC05E}" type="presOf" srcId="{895AE1FD-2D4D-48B3-BB10-C5CD2AC5E0D5}" destId="{38C1BF34-9089-4D12-BB1B-5FD20FE5550F}" srcOrd="0" destOrd="0" presId="urn:microsoft.com/office/officeart/2005/8/layout/vList2"/>
    <dgm:cxn modelId="{FB63D2A9-3F41-4A61-BD5F-DECA2A30E3D6}" srcId="{FBEE76DB-0DD1-42F6-82DC-AE1DD6ACD4BC}" destId="{3A18BE19-BA18-424D-BE31-4A498F76F593}" srcOrd="0" destOrd="0" parTransId="{F0B1E54C-2EF0-4F48-9BCE-383EE3153DE7}" sibTransId="{F7B5C18C-59B3-4628-8A36-2AD40DD49A6B}"/>
    <dgm:cxn modelId="{DF9E6BCB-E877-4AA7-B0C2-6D8690A1BD6C}" srcId="{FBEE76DB-0DD1-42F6-82DC-AE1DD6ACD4BC}" destId="{895AE1FD-2D4D-48B3-BB10-C5CD2AC5E0D5}" srcOrd="3" destOrd="0" parTransId="{444D4AED-EF27-4358-B7E0-77455F8E05C5}" sibTransId="{F45ABBAC-F6E7-4F06-80E8-7268DFFC0FCD}"/>
    <dgm:cxn modelId="{BC45C4D8-ABA4-45EF-A885-A6FF177974E4}" type="presOf" srcId="{C7BB3C6B-8F4F-4D53-AE0D-A66FCF1183EA}" destId="{614366AC-26D1-4BF3-8E79-57B42CD03F57}" srcOrd="0" destOrd="0" presId="urn:microsoft.com/office/officeart/2005/8/layout/vList2"/>
    <dgm:cxn modelId="{D5400E48-43D6-49A7-B015-53A48CBDD0BD}" type="presParOf" srcId="{A2FDEDA5-4181-4904-ABDE-29122C3BD632}" destId="{EC2400F7-52D6-40B5-BA28-616854EB80D8}" srcOrd="0" destOrd="0" presId="urn:microsoft.com/office/officeart/2005/8/layout/vList2"/>
    <dgm:cxn modelId="{BB766239-52BE-41F6-BFEE-40F7C5E914C0}" type="presParOf" srcId="{A2FDEDA5-4181-4904-ABDE-29122C3BD632}" destId="{2BF5E4B3-3A96-4CA2-932F-13B730B1DD18}" srcOrd="1" destOrd="0" presId="urn:microsoft.com/office/officeart/2005/8/layout/vList2"/>
    <dgm:cxn modelId="{A27B0212-126F-4591-B1A3-FD387C9AFA2F}" type="presParOf" srcId="{A2FDEDA5-4181-4904-ABDE-29122C3BD632}" destId="{3F1ECEBA-C284-4EB8-B24B-DCB1929866B8}" srcOrd="2" destOrd="0" presId="urn:microsoft.com/office/officeart/2005/8/layout/vList2"/>
    <dgm:cxn modelId="{4847698B-76B9-483A-8951-0213F13351BB}" type="presParOf" srcId="{A2FDEDA5-4181-4904-ABDE-29122C3BD632}" destId="{427228AB-A4D0-4C64-AC7A-B1BF20416D32}" srcOrd="3" destOrd="0" presId="urn:microsoft.com/office/officeart/2005/8/layout/vList2"/>
    <dgm:cxn modelId="{D7BE73A1-1E48-4609-B780-863C9065802D}" type="presParOf" srcId="{A2FDEDA5-4181-4904-ABDE-29122C3BD632}" destId="{614366AC-26D1-4BF3-8E79-57B42CD03F57}" srcOrd="4" destOrd="0" presId="urn:microsoft.com/office/officeart/2005/8/layout/vList2"/>
    <dgm:cxn modelId="{D1DD2D53-F5DF-4624-A798-47B8326B1DCD}" type="presParOf" srcId="{A2FDEDA5-4181-4904-ABDE-29122C3BD632}" destId="{03659E20-5FDD-43DE-8309-A4A609330B55}" srcOrd="5" destOrd="0" presId="urn:microsoft.com/office/officeart/2005/8/layout/vList2"/>
    <dgm:cxn modelId="{E2F55EB9-301D-4AD6-BEE4-31515B3BC55C}" type="presParOf" srcId="{A2FDEDA5-4181-4904-ABDE-29122C3BD632}" destId="{38C1BF34-9089-4D12-BB1B-5FD20FE5550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BDC1F-0BE6-49E0-97D3-EDE66C8221BE}">
      <dsp:nvSpPr>
        <dsp:cNvPr id="0" name=""/>
        <dsp:cNvSpPr/>
      </dsp:nvSpPr>
      <dsp:spPr>
        <a:xfrm>
          <a:off x="782" y="344704"/>
          <a:ext cx="2748110" cy="17450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FDE93-1E6D-4D31-B1E5-D35198373777}">
      <dsp:nvSpPr>
        <dsp:cNvPr id="0" name=""/>
        <dsp:cNvSpPr/>
      </dsp:nvSpPr>
      <dsp:spPr>
        <a:xfrm>
          <a:off x="306128" y="634783"/>
          <a:ext cx="2748110" cy="1745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Il tempo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dentro di me </a:t>
          </a:r>
          <a:endParaRPr lang="en-US" sz="2800" kern="1200" dirty="0">
            <a:latin typeface="Kigelia" panose="020B0503040502020203" pitchFamily="34" charset="0"/>
            <a:ea typeface="Kigelia" panose="020B0503040502020203" pitchFamily="34" charset="0"/>
            <a:cs typeface="Kigelia" panose="020B0503040502020203" pitchFamily="34" charset="0"/>
          </a:endParaRPr>
        </a:p>
      </dsp:txBody>
      <dsp:txXfrm>
        <a:off x="357239" y="685894"/>
        <a:ext cx="2645888" cy="1642827"/>
      </dsp:txXfrm>
    </dsp:sp>
    <dsp:sp modelId="{6A55C515-9AD1-4076-BEB5-E240CA54D793}">
      <dsp:nvSpPr>
        <dsp:cNvPr id="0" name=""/>
        <dsp:cNvSpPr/>
      </dsp:nvSpPr>
      <dsp:spPr>
        <a:xfrm>
          <a:off x="3359584" y="344704"/>
          <a:ext cx="2748110" cy="17450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F122E-7391-4A6B-A89E-D4A078F330EF}">
      <dsp:nvSpPr>
        <dsp:cNvPr id="0" name=""/>
        <dsp:cNvSpPr/>
      </dsp:nvSpPr>
      <dsp:spPr>
        <a:xfrm>
          <a:off x="3664929" y="634783"/>
          <a:ext cx="2748110" cy="1745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latin typeface="Kigelia" panose="020B0503040502020203" pitchFamily="34" charset="0"/>
            <a:ea typeface="Kigelia" panose="020B0503040502020203" pitchFamily="34" charset="0"/>
            <a:cs typeface="Kigelia" panose="020B0503040502020203" pitchFamily="34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Riconoscere</a:t>
          </a:r>
          <a:r>
            <a:rPr lang="en-US" sz="2400" b="1" kern="1200" dirty="0"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 le </a:t>
          </a:r>
          <a:r>
            <a:rPr lang="en-US" sz="2400" b="1" kern="1200" dirty="0" err="1"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emozioni</a:t>
          </a:r>
          <a:r>
            <a:rPr lang="en-US" sz="2400" b="1" kern="1200" dirty="0"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 e </a:t>
          </a:r>
          <a:r>
            <a:rPr lang="en-US" sz="2400" b="1" kern="1200" dirty="0" err="1"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i</a:t>
          </a:r>
          <a:r>
            <a:rPr lang="en-US" sz="2400" b="1" kern="1200" dirty="0"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 </a:t>
          </a:r>
          <a:r>
            <a:rPr lang="en-US" sz="2400" b="1" kern="1200" dirty="0" err="1"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bisogni</a:t>
          </a:r>
          <a:r>
            <a:rPr lang="en-US" sz="2400" b="1" kern="1200" dirty="0"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 </a:t>
          </a:r>
          <a:r>
            <a:rPr lang="en-US" sz="2400" b="1" kern="1200" dirty="0" err="1"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umani</a:t>
          </a:r>
          <a:r>
            <a:rPr lang="en-US" sz="2400" b="1" kern="1200" dirty="0"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 </a:t>
          </a:r>
          <a:r>
            <a:rPr lang="en-US" sz="2400" b="1" kern="1200" dirty="0" err="1"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fondamentali</a:t>
          </a:r>
          <a:br>
            <a:rPr lang="en-US" sz="1800" kern="1200" dirty="0">
              <a:latin typeface="Calibri" panose="020F0502020204030204"/>
              <a:ea typeface="+mn-ea"/>
              <a:cs typeface="+mn-cs"/>
            </a:rPr>
          </a:br>
          <a:endParaRPr lang="en-US" sz="1800" kern="1200" dirty="0">
            <a:latin typeface="Calibri" panose="020F0502020204030204"/>
            <a:ea typeface="+mn-ea"/>
            <a:cs typeface="+mn-cs"/>
          </a:endParaRPr>
        </a:p>
      </dsp:txBody>
      <dsp:txXfrm>
        <a:off x="3716040" y="685894"/>
        <a:ext cx="2645888" cy="16428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400F7-52D6-40B5-BA28-616854EB80D8}">
      <dsp:nvSpPr>
        <dsp:cNvPr id="0" name=""/>
        <dsp:cNvSpPr/>
      </dsp:nvSpPr>
      <dsp:spPr>
        <a:xfrm>
          <a:off x="0" y="1743"/>
          <a:ext cx="8133682" cy="925205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spc="-35" dirty="0">
              <a:solidFill>
                <a:srgbClr val="8E0000"/>
              </a:solidFill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EMPATIA  e  AUTO – EMPATIA</a:t>
          </a:r>
          <a:endParaRPr lang="en-US" sz="2400" b="1" kern="1200" spc="-35" dirty="0">
            <a:solidFill>
              <a:srgbClr val="8E0000"/>
            </a:solidFill>
            <a:latin typeface="Kigelia" panose="020B0503040502020203" pitchFamily="34" charset="0"/>
            <a:ea typeface="Kigelia" panose="020B0503040502020203" pitchFamily="34" charset="0"/>
            <a:cs typeface="Kigelia" panose="020B0503040502020203" pitchFamily="34" charset="0"/>
          </a:endParaRPr>
        </a:p>
      </dsp:txBody>
      <dsp:txXfrm>
        <a:off x="45165" y="46908"/>
        <a:ext cx="8043352" cy="834875"/>
      </dsp:txXfrm>
    </dsp:sp>
    <dsp:sp modelId="{3F1ECEBA-C284-4EB8-B24B-DCB1929866B8}">
      <dsp:nvSpPr>
        <dsp:cNvPr id="0" name=""/>
        <dsp:cNvSpPr/>
      </dsp:nvSpPr>
      <dsp:spPr>
        <a:xfrm>
          <a:off x="0" y="939267"/>
          <a:ext cx="8133682" cy="925205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prstClr val="black">
                  <a:lumMod val="65000"/>
                  <a:lumOff val="35000"/>
                </a:prstClr>
              </a:solidFill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Gli</a:t>
          </a:r>
          <a:r>
            <a:rPr lang="en-US" sz="2400" kern="1200" dirty="0">
              <a:solidFill>
                <a:prstClr val="black">
                  <a:lumMod val="65000"/>
                  <a:lumOff val="35000"/>
                </a:prstClr>
              </a:solidFill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 </a:t>
          </a:r>
          <a:r>
            <a:rPr lang="en-US" sz="2400" kern="1200" dirty="0" err="1">
              <a:solidFill>
                <a:prstClr val="black">
                  <a:lumMod val="65000"/>
                  <a:lumOff val="35000"/>
                </a:prstClr>
              </a:solidFill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stessi</a:t>
          </a:r>
          <a:r>
            <a:rPr lang="en-US" sz="2400" kern="1200" dirty="0">
              <a:solidFill>
                <a:prstClr val="black">
                  <a:lumMod val="65000"/>
                  <a:lumOff val="35000"/>
                </a:prstClr>
              </a:solidFill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 </a:t>
          </a:r>
          <a:r>
            <a:rPr lang="en-US" sz="2400" kern="1200" dirty="0" err="1">
              <a:solidFill>
                <a:prstClr val="black">
                  <a:lumMod val="65000"/>
                  <a:lumOff val="35000"/>
                </a:prstClr>
              </a:solidFill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strumenti</a:t>
          </a:r>
          <a:r>
            <a:rPr lang="en-US" sz="2400" kern="1200" dirty="0">
              <a:solidFill>
                <a:prstClr val="black">
                  <a:lumMod val="65000"/>
                  <a:lumOff val="35000"/>
                </a:prstClr>
              </a:solidFill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 </a:t>
          </a:r>
          <a:r>
            <a:rPr lang="en-US" sz="2400" kern="1200" dirty="0" err="1">
              <a:solidFill>
                <a:prstClr val="black">
                  <a:lumMod val="65000"/>
                  <a:lumOff val="35000"/>
                </a:prstClr>
              </a:solidFill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che</a:t>
          </a:r>
          <a:r>
            <a:rPr lang="en-US" sz="2400" kern="1200" dirty="0">
              <a:solidFill>
                <a:prstClr val="black">
                  <a:lumMod val="65000"/>
                  <a:lumOff val="35000"/>
                </a:prstClr>
              </a:solidFill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 </a:t>
          </a:r>
          <a:r>
            <a:rPr lang="en-US" sz="2400" kern="1200" dirty="0" err="1">
              <a:solidFill>
                <a:prstClr val="black">
                  <a:lumMod val="65000"/>
                  <a:lumOff val="35000"/>
                </a:prstClr>
              </a:solidFill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utilizzo</a:t>
          </a:r>
          <a:r>
            <a:rPr lang="en-US" sz="2400" kern="1200" dirty="0">
              <a:solidFill>
                <a:prstClr val="black">
                  <a:lumMod val="65000"/>
                  <a:lumOff val="35000"/>
                </a:prstClr>
              </a:solidFill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 per </a:t>
          </a:r>
          <a:r>
            <a:rPr lang="en-US" sz="2400" kern="1200" dirty="0" err="1">
              <a:solidFill>
                <a:prstClr val="black">
                  <a:lumMod val="65000"/>
                  <a:lumOff val="35000"/>
                </a:prstClr>
              </a:solidFill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l’altro</a:t>
          </a:r>
          <a:r>
            <a:rPr lang="en-US" sz="2400" kern="1200" dirty="0">
              <a:solidFill>
                <a:prstClr val="black">
                  <a:lumMod val="65000"/>
                  <a:lumOff val="35000"/>
                </a:prstClr>
              </a:solidFill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 a </a:t>
          </a:r>
          <a:r>
            <a:rPr lang="en-US" sz="2400" kern="1200" dirty="0" err="1">
              <a:solidFill>
                <a:prstClr val="black">
                  <a:lumMod val="65000"/>
                  <a:lumOff val="35000"/>
                </a:prstClr>
              </a:solidFill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favore</a:t>
          </a:r>
          <a:r>
            <a:rPr lang="en-US" sz="2400" kern="1200" dirty="0">
              <a:solidFill>
                <a:prstClr val="black">
                  <a:lumMod val="65000"/>
                  <a:lumOff val="35000"/>
                </a:prstClr>
              </a:solidFill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 di me </a:t>
          </a:r>
          <a:r>
            <a:rPr lang="en-US" sz="2400" kern="1200" dirty="0" err="1">
              <a:solidFill>
                <a:prstClr val="black">
                  <a:lumMod val="65000"/>
                  <a:lumOff val="35000"/>
                </a:prstClr>
              </a:solidFill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stesso</a:t>
          </a:r>
          <a:endParaRPr lang="en-US" sz="2400" kern="1200" dirty="0">
            <a:solidFill>
              <a:prstClr val="black">
                <a:lumMod val="65000"/>
                <a:lumOff val="35000"/>
              </a:prstClr>
            </a:solidFill>
            <a:latin typeface="Kigelia" panose="020B0503040502020203" pitchFamily="34" charset="0"/>
            <a:ea typeface="Kigelia" panose="020B0503040502020203" pitchFamily="34" charset="0"/>
            <a:cs typeface="Kigelia" panose="020B0503040502020203" pitchFamily="34" charset="0"/>
          </a:endParaRPr>
        </a:p>
      </dsp:txBody>
      <dsp:txXfrm>
        <a:off x="45165" y="984432"/>
        <a:ext cx="8043352" cy="834875"/>
      </dsp:txXfrm>
    </dsp:sp>
    <dsp:sp modelId="{614366AC-26D1-4BF3-8E79-57B42CD03F57}">
      <dsp:nvSpPr>
        <dsp:cNvPr id="0" name=""/>
        <dsp:cNvSpPr/>
      </dsp:nvSpPr>
      <dsp:spPr>
        <a:xfrm>
          <a:off x="0" y="1876791"/>
          <a:ext cx="8133682" cy="925205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Non stiamo parlando di un dispiacerci per come stiamo o di auto-consolarci</a:t>
          </a:r>
          <a:r>
            <a:rPr lang="it-IT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2400" kern="1200" dirty="0">
            <a:solidFill>
              <a:schemeClr val="tx1">
                <a:lumMod val="65000"/>
                <a:lumOff val="35000"/>
              </a:schemeClr>
            </a:solidFill>
            <a:latin typeface="Kigelia" panose="020B0503040502020203" pitchFamily="34" charset="0"/>
            <a:ea typeface="Kigelia" panose="020B0503040502020203" pitchFamily="34" charset="0"/>
            <a:cs typeface="Kigelia" panose="020B0503040502020203" pitchFamily="34" charset="0"/>
          </a:endParaRPr>
        </a:p>
      </dsp:txBody>
      <dsp:txXfrm>
        <a:off x="45165" y="1921956"/>
        <a:ext cx="8043352" cy="834875"/>
      </dsp:txXfrm>
    </dsp:sp>
    <dsp:sp modelId="{38C1BF34-9089-4D12-BB1B-5FD20FE5550F}">
      <dsp:nvSpPr>
        <dsp:cNvPr id="0" name=""/>
        <dsp:cNvSpPr/>
      </dsp:nvSpPr>
      <dsp:spPr>
        <a:xfrm>
          <a:off x="0" y="2816059"/>
          <a:ext cx="8133682" cy="925205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rPr>
            <a:t>Auto-empatia significa che una nostra parte osserva, accetta, accoglie e dà valore alle emozioni che proviamo</a:t>
          </a:r>
          <a:endParaRPr lang="en-US" sz="2400" kern="1200" dirty="0">
            <a:solidFill>
              <a:schemeClr val="tx1">
                <a:lumMod val="65000"/>
                <a:lumOff val="35000"/>
              </a:schemeClr>
            </a:solidFill>
            <a:latin typeface="Kigelia" panose="020B0503040502020203" pitchFamily="34" charset="0"/>
            <a:ea typeface="Kigelia" panose="020B0503040502020203" pitchFamily="34" charset="0"/>
            <a:cs typeface="Kigelia" panose="020B0503040502020203" pitchFamily="34" charset="0"/>
          </a:endParaRPr>
        </a:p>
      </dsp:txBody>
      <dsp:txXfrm>
        <a:off x="45165" y="2861224"/>
        <a:ext cx="8043352" cy="834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AF91F-7614-43ED-A91F-13339564C7D9}" type="datetimeFigureOut">
              <a:rPr lang="it-IT" smtClean="0"/>
              <a:t>20/03/2024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FC58C-A107-4A43-BA6D-CF7BF0FA61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7797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 minuti sì, servono…con gli anziani tanto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FC58C-A107-4A43-BA6D-CF7BF0FA619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0021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Solo così sarò in grado di creare uno spazio/tempo di accoglienza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FC58C-A107-4A43-BA6D-CF7BF0FA619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85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7117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BE345D-F1C1-772F-03E4-07D641883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10692B1-FEA1-77CD-70A1-3FCC47963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60F2D3-C2CC-D94F-829E-DDBDCE785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A845-E641-4106-8F27-0E08A946EF3B}" type="datetimeFigureOut">
              <a:rPr lang="it-IT" smtClean="0"/>
              <a:t>20/03/2024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D05877-EB1F-0E55-60C7-1F7E350D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A7C7DA-201D-7CCE-A490-A8BB96FF0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36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69B1D8-1711-252C-AF0A-7F008AB7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E5C4ACB-0607-F05F-B971-4A4A8506F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901AD7-2735-0EF2-FB61-56B5B299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A845-E641-4106-8F27-0E08A946EF3B}" type="datetimeFigureOut">
              <a:rPr lang="it-IT" smtClean="0"/>
              <a:t>20/03/2024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CAE019-C9E8-DAAB-52BA-309C20A2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A31C92-5819-EAEE-38B6-4E3386670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5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7C71E68-96A5-92CD-D528-EE4C8FCA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D627D20-F5E4-6F82-C4F4-0A0DAB8AA8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003825-276A-369B-C8D9-2BB762ABC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A845-E641-4106-8F27-0E08A946EF3B}" type="datetimeFigureOut">
              <a:rPr lang="it-IT" smtClean="0"/>
              <a:t>20/03/2024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67856E-39E5-4805-F76B-A1710DF1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4523CE-A96D-FCD2-9213-52C64E0FA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22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F941DB-1358-5E66-D994-17927F933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8349C6-33E6-4151-24D3-7A842C634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8AACD7-8195-6B34-FD85-6ED851FC7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A845-E641-4106-8F27-0E08A946EF3B}" type="datetimeFigureOut">
              <a:rPr lang="it-IT" smtClean="0"/>
              <a:t>20/03/2024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DE0EE0-F9D6-A2DE-ACC1-EB4FFDD9D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0246D1-59CC-6753-DB4E-EEA0023EB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26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CF1158-BEDC-8E66-3868-F268A3C61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FA7E02-8838-5C9A-6649-CEAECE68E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F3C8CB-E5E5-649C-D529-C977BEAE2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A845-E641-4106-8F27-0E08A946EF3B}" type="datetimeFigureOut">
              <a:rPr lang="it-IT" smtClean="0"/>
              <a:t>20/03/2024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9207FE-FFAF-3847-5CFB-2DF7A0C6C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0DA950-DE43-BA35-8EFC-24193CFDB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79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B83AA6-C28E-B7F3-8259-B1C42A913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5B56AA-021E-0E27-EBBE-F2E57CB33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208A38A-00DC-F889-3C3E-7930BD144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144745-F6DB-EA03-2B1B-F31BEE91E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A845-E641-4106-8F27-0E08A946EF3B}" type="datetimeFigureOut">
              <a:rPr lang="it-IT" smtClean="0"/>
              <a:t>20/03/2024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E94A960-B744-7658-A989-875ECDA59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E8DB647-7E31-C4FA-DA52-EECB712B0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63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CB4286-F3FA-4ED2-E03A-3D52B0A9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2070D65-51F2-7273-4759-805DE62B3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919CF1-FE9F-D1C4-B8B3-1F6D6196C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F1C562C-3D03-9123-6E71-A68A7FE6B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3B9BCC8-7C65-5F3F-DBB2-A6BE72346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7C3BE8C-26E5-9ED4-29E4-0AAD301C8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A845-E641-4106-8F27-0E08A946EF3B}" type="datetimeFigureOut">
              <a:rPr lang="it-IT" smtClean="0"/>
              <a:t>20/03/2024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5FED0E2-BD11-1014-DAE1-D08D939F9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4DA4499-C374-F6EA-C4DE-020A819E6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355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936116-FE01-943D-358F-CA7FAB681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2A88142-DA41-6E7A-D6C8-EAE90D5B5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A845-E641-4106-8F27-0E08A946EF3B}" type="datetimeFigureOut">
              <a:rPr lang="it-IT" smtClean="0"/>
              <a:t>20/03/2024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053B113-26F5-4ACB-802E-0A9A91BE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6C3F800-710D-AAAB-1898-E1B4E8DB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107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972A551-ACAC-65DD-2621-FAFB13D11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A845-E641-4106-8F27-0E08A946EF3B}" type="datetimeFigureOut">
              <a:rPr lang="it-IT" smtClean="0"/>
              <a:t>20/03/2024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9EE8BFD-2B97-14FD-6656-B9CE800F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0347BC1-D60A-0549-E346-AA280428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698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D0D6AB-0D7E-8185-23ED-6F3E8F0E8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8AACE2-5159-CC38-3B07-09978192C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90988C2-22E9-A0B1-A3C4-431948E36B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1D2CE0A-6488-D183-D5FB-2C9D1BFAD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A845-E641-4106-8F27-0E08A946EF3B}" type="datetimeFigureOut">
              <a:rPr lang="it-IT" smtClean="0"/>
              <a:t>20/03/2024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4BE4CF-6991-8596-E8A4-27D9641F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FAB560D-D47C-EC75-E224-4955AD89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124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B2B761-8B1A-7E3A-1845-1EA56D02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0AB49BD-57AF-D8C7-3A9C-11855410D9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C34126E-8485-4D67-F7F3-121FDDCBE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E8C46D-2BE4-109E-B9A3-156D6F8C5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A845-E641-4106-8F27-0E08A946EF3B}" type="datetimeFigureOut">
              <a:rPr lang="it-IT" smtClean="0"/>
              <a:t>20/03/2024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F81BD9-DF4C-3BC1-9C09-29648214A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1C1DDC6-28B7-0D74-7F94-E05BE41F0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01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5ED48DC-E738-3C38-CC08-71FD6C73E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E80789F-5284-5026-55D5-4F089759F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9C0823-DF07-1F6B-A0C8-28E0978218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DA845-E641-4106-8F27-0E08A946EF3B}" type="datetimeFigureOut">
              <a:rPr lang="it-IT" smtClean="0"/>
              <a:t>20/03/2024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0C773D-35EF-D90B-FD57-7F3C8EA1F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934244-5F47-0ECB-57FB-93A8CAD10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059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omeechesalolvido.blogspot.com/2010_10_01_archive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cittafutura.it/recensioni/i-miei-libri-del-2019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fr/ampoule-jaune-%C3%A9nergie-id%C3%A9e-dessin-1553249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CAA4E8-16C3-CF1D-DFB6-D36DEB219F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546F269-63DD-81AC-C28C-5950959901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C710E0D-77DE-A8B2-7025-E598B585E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1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551B196-77A5-8113-AEF5-B7EAC6A8336A}"/>
              </a:ext>
            </a:extLst>
          </p:cNvPr>
          <p:cNvSpPr txBox="1"/>
          <p:nvPr/>
        </p:nvSpPr>
        <p:spPr>
          <a:xfrm>
            <a:off x="550606" y="758485"/>
            <a:ext cx="7757651" cy="5121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b="1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MA </a:t>
            </a:r>
            <a:r>
              <a:rPr lang="en-US" sz="24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riconoscere</a:t>
            </a:r>
            <a:r>
              <a:rPr lang="en-US" sz="24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come ci </a:t>
            </a:r>
            <a:r>
              <a:rPr lang="en-US" sz="24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sentiamo</a:t>
            </a:r>
            <a:r>
              <a:rPr lang="en-US" sz="24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non è </a:t>
            </a:r>
            <a:r>
              <a:rPr lang="en-US" sz="24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così</a:t>
            </a:r>
            <a:r>
              <a:rPr lang="en-US" sz="24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facile.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</a:p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A volte </a:t>
            </a:r>
          </a:p>
          <a:p>
            <a:pPr marL="685800" indent="-342900">
              <a:lnSpc>
                <a:spcPct val="90000"/>
              </a:lnSpc>
              <a:spcAft>
                <a:spcPts val="800"/>
              </a:spcAft>
              <a:buClr>
                <a:srgbClr val="8E0000"/>
              </a:buClr>
              <a:buFont typeface="Symbol" panose="05050102010706020507" pitchFamily="18" charset="2"/>
              <a:buChar char=""/>
            </a:pP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il </a:t>
            </a:r>
            <a:r>
              <a:rPr lang="en-US" sz="20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corpo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ci </a:t>
            </a:r>
            <a:r>
              <a:rPr lang="en-US" sz="20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manda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r>
              <a:rPr lang="en-US" sz="20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segnali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e ci </a:t>
            </a:r>
            <a:r>
              <a:rPr lang="en-US" sz="20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focalizziamo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r>
              <a:rPr lang="en-US" sz="20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sul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r>
              <a:rPr lang="en-US" sz="2000" b="1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sintomo</a:t>
            </a:r>
            <a:r>
              <a:rPr lang="en-US" sz="2000" b="1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r>
              <a:rPr lang="en-US" sz="2000" b="1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fisico</a:t>
            </a:r>
            <a:r>
              <a:rPr lang="en-US" sz="2000" b="1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senza </a:t>
            </a:r>
            <a:r>
              <a:rPr lang="en-US" sz="20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comprendere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dove è il </a:t>
            </a:r>
            <a:r>
              <a:rPr lang="en-US" sz="20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malessere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r>
              <a:rPr lang="en-US" sz="20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vero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</a:p>
          <a:p>
            <a:pPr>
              <a:lnSpc>
                <a:spcPct val="90000"/>
              </a:lnSpc>
              <a:spcAft>
                <a:spcPts val="800"/>
              </a:spcAft>
              <a:buClr>
                <a:srgbClr val="8E0000"/>
              </a:buClr>
            </a:pP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A volte</a:t>
            </a:r>
          </a:p>
          <a:p>
            <a:pPr marL="685800" indent="-342900">
              <a:lnSpc>
                <a:spcPct val="90000"/>
              </a:lnSpc>
              <a:spcAft>
                <a:spcPts val="800"/>
              </a:spcAft>
              <a:buClr>
                <a:srgbClr val="8E0000"/>
              </a:buClr>
              <a:buFont typeface="Symbol" panose="05050102010706020507" pitchFamily="18" charset="2"/>
              <a:buChar char=""/>
            </a:pPr>
            <a:r>
              <a:rPr lang="en-US" sz="20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siamo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r>
              <a:rPr lang="en-US" sz="20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convinti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di </a:t>
            </a:r>
            <a:r>
              <a:rPr lang="en-US" sz="20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essere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r>
              <a:rPr lang="en-US" sz="2000" b="1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arrabbiati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e poi </a:t>
            </a:r>
            <a:r>
              <a:rPr lang="en-US" sz="20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scopriamo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, </a:t>
            </a:r>
            <a:r>
              <a:rPr lang="en-US" sz="20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riflettendo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e </a:t>
            </a:r>
            <a:r>
              <a:rPr lang="en-US" sz="20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dandoci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r>
              <a:rPr lang="en-US" sz="2000" i="1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tempo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, </a:t>
            </a:r>
            <a:r>
              <a:rPr lang="en-US" sz="20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che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r>
              <a:rPr lang="en-US" sz="20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l’emozione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r>
              <a:rPr lang="en-US" sz="20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che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r>
              <a:rPr lang="en-US" sz="20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sta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subito </a:t>
            </a:r>
            <a:r>
              <a:rPr lang="en-US" sz="20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lì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sotto è </a:t>
            </a:r>
            <a:r>
              <a:rPr lang="en-US" sz="20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altro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.  </a:t>
            </a:r>
          </a:p>
          <a:p>
            <a:pPr marL="2286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Le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emozioni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influenzano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,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in modo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più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o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meno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consapevole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,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il modo in cui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viviamo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il nostro tempo e il modo in cui ci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poniamo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nei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confronti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degli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altri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. </a:t>
            </a:r>
          </a:p>
        </p:txBody>
      </p:sp>
      <p:pic>
        <p:nvPicPr>
          <p:cNvPr id="4" name="Immagine 3" descr="Immagine che contiene schizzo, disegno, Line art, clipart&#10;&#10;Descrizione generata automaticamente">
            <a:extLst>
              <a:ext uri="{FF2B5EF4-FFF2-40B4-BE49-F238E27FC236}">
                <a16:creationId xmlns:a16="http://schemas.microsoft.com/office/drawing/2014/main" id="{15606471-1C1F-9611-5F5B-EE82F255E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" b="3440"/>
          <a:stretch/>
        </p:blipFill>
        <p:spPr>
          <a:xfrm>
            <a:off x="8908025" y="2066301"/>
            <a:ext cx="2998272" cy="418077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7980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2CB4A0E-4689-D56B-284D-FCF36D433C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6"/>
          <a:stretch/>
        </p:blipFill>
        <p:spPr>
          <a:xfrm>
            <a:off x="0" y="258684"/>
            <a:ext cx="12191980" cy="634063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D72AAF5-9C35-BDD4-2F90-31D68C3D1A79}"/>
              </a:ext>
            </a:extLst>
          </p:cNvPr>
          <p:cNvSpPr txBox="1"/>
          <p:nvPr/>
        </p:nvSpPr>
        <p:spPr>
          <a:xfrm>
            <a:off x="2384317" y="5685262"/>
            <a:ext cx="72070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>
                <a:solidFill>
                  <a:srgbClr val="8E0000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DI CHE RELAZIONE VOGLIAMO PARLARE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8E0000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8E0000"/>
              </a:solidFill>
              <a:effectLst/>
              <a:uLnTx/>
              <a:uFillTx/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113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DB74104-0F4C-F13C-CCC2-2BE5B5607517}"/>
              </a:ext>
            </a:extLst>
          </p:cNvPr>
          <p:cNvSpPr txBox="1"/>
          <p:nvPr/>
        </p:nvSpPr>
        <p:spPr>
          <a:xfrm>
            <a:off x="7769408" y="3429000"/>
            <a:ext cx="4041058" cy="2632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>
                <a:solidFill>
                  <a:srgbClr val="437570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Di una relazione fatta di </a:t>
            </a:r>
            <a:r>
              <a:rPr lang="it-IT" sz="2000" b="1" dirty="0">
                <a:solidFill>
                  <a:srgbClr val="437570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A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37570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CCETTAZIONE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8E0000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8E0000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r>
              <a:rPr lang="it-IT" sz="2000" b="1" dirty="0">
                <a:solidFill>
                  <a:srgbClr val="437570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ACCOGLIENZA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8E0000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Dare valore alle emozioni</a:t>
            </a:r>
            <a:endParaRPr lang="it-IT" sz="2000" b="1" dirty="0">
              <a:solidFill>
                <a:srgbClr val="437570"/>
              </a:solidFill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L’esatto opposto della fretta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8E0000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8E0000"/>
              </a:solidFill>
              <a:effectLst/>
              <a:uLnTx/>
              <a:uFillTx/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B4D3646-38B6-D2F5-C074-7CE390585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9408" cy="580412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1A16CFD-0AC0-F631-31AF-2C258E63021D}"/>
              </a:ext>
            </a:extLst>
          </p:cNvPr>
          <p:cNvSpPr txBox="1"/>
          <p:nvPr/>
        </p:nvSpPr>
        <p:spPr>
          <a:xfrm>
            <a:off x="2065737" y="5550794"/>
            <a:ext cx="3637935" cy="382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8E0000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DI CHE RELAZIONE VOGLIAMO PARLARE?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145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asellaDiTesto 4">
            <a:extLst>
              <a:ext uri="{FF2B5EF4-FFF2-40B4-BE49-F238E27FC236}">
                <a16:creationId xmlns:a16="http://schemas.microsoft.com/office/drawing/2014/main" id="{B57FD1F6-9C66-5122-2944-718DCD0B68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0724501"/>
              </p:ext>
            </p:extLst>
          </p:nvPr>
        </p:nvGraphicFramePr>
        <p:xfrm>
          <a:off x="1895221" y="1322393"/>
          <a:ext cx="8133682" cy="3741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EF6A50C9-1E59-CD5B-7B3E-AEF53273A042}"/>
              </a:ext>
            </a:extLst>
          </p:cNvPr>
          <p:cNvSpPr txBox="1"/>
          <p:nvPr/>
        </p:nvSpPr>
        <p:spPr>
          <a:xfrm>
            <a:off x="3048000" y="530477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Perché nessun sentimento è sbagliato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8B26A21-8E56-CF53-25A1-3DA8101EA09C}"/>
              </a:ext>
            </a:extLst>
          </p:cNvPr>
          <p:cNvSpPr txBox="1"/>
          <p:nvPr/>
        </p:nvSpPr>
        <p:spPr>
          <a:xfrm>
            <a:off x="7511846" y="819807"/>
            <a:ext cx="4326194" cy="382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solidFill>
                  <a:srgbClr val="8E0000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UNA QUALITÀ CHE RIVOLGO ANCHE A ME STESSO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686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brain-gd94498df2_1920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274" y="2018873"/>
            <a:ext cx="6900380" cy="3553695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7534655" y="1406013"/>
            <a:ext cx="4427191" cy="4857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84048" marR="0" lvl="0" indent="-38404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268B18-28EA-F984-9F02-8B2627AA58BB}"/>
              </a:ext>
            </a:extLst>
          </p:cNvPr>
          <p:cNvSpPr txBox="1"/>
          <p:nvPr/>
        </p:nvSpPr>
        <p:spPr>
          <a:xfrm>
            <a:off x="7673643" y="2732367"/>
            <a:ext cx="4149213" cy="28402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4048" marR="0" lvl="0" indent="-384048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« </a:t>
            </a:r>
            <a:r>
              <a:rPr lang="it-IT" sz="2000" dirty="0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E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ssere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autore di sé»</a:t>
            </a:r>
          </a:p>
          <a:p>
            <a:pPr marL="384048" marR="0" lvl="0" indent="-384048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È innanzitutto ciò che rende straordinario il contatto empatico. È congruenza,  corrispondenza tra ciò che dico e ciò che sento.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3EF88D5-1463-EFB3-F3D0-6D7D37E774E8}"/>
              </a:ext>
            </a:extLst>
          </p:cNvPr>
          <p:cNvSpPr txBox="1"/>
          <p:nvPr/>
        </p:nvSpPr>
        <p:spPr>
          <a:xfrm>
            <a:off x="908645" y="547819"/>
            <a:ext cx="6351639" cy="1225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STRUMENTI DA INTERIORIZZARE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AUTENTICITÀ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9966FF"/>
              </a:solidFill>
              <a:effectLst/>
              <a:uLnTx/>
              <a:uFillTx/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0AF1F6A-9883-06CD-E620-641E150950B5}"/>
              </a:ext>
            </a:extLst>
          </p:cNvPr>
          <p:cNvSpPr txBox="1"/>
          <p:nvPr/>
        </p:nvSpPr>
        <p:spPr>
          <a:xfrm>
            <a:off x="8441898" y="778651"/>
            <a:ext cx="3637935" cy="382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8E0000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DI CHE RELAZIONE VOGLIAMO PARLARE?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74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Crochi viola nella neve">
            <a:extLst>
              <a:ext uri="{FF2B5EF4-FFF2-40B4-BE49-F238E27FC236}">
                <a16:creationId xmlns:a16="http://schemas.microsoft.com/office/drawing/2014/main" id="{A4BC962E-AE43-0B89-941C-3F41965ECE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2"/>
          <a:stretch/>
        </p:blipFill>
        <p:spPr>
          <a:xfrm>
            <a:off x="3726426" y="-32382"/>
            <a:ext cx="8465574" cy="623952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6CE443B-27D0-A967-A56E-6103078E09EE}"/>
              </a:ext>
            </a:extLst>
          </p:cNvPr>
          <p:cNvSpPr txBox="1"/>
          <p:nvPr/>
        </p:nvSpPr>
        <p:spPr>
          <a:xfrm>
            <a:off x="494982" y="650858"/>
            <a:ext cx="3870539" cy="1162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9966FF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QUANDO LE EMOZIONI </a:t>
            </a:r>
          </a:p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9966FF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PRENDONO LA LUCE …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17B5AA7-6033-6F2C-2B64-9366C53494AE}"/>
              </a:ext>
            </a:extLst>
          </p:cNvPr>
          <p:cNvSpPr txBox="1"/>
          <p:nvPr/>
        </p:nvSpPr>
        <p:spPr>
          <a:xfrm>
            <a:off x="8367252" y="735855"/>
            <a:ext cx="3637935" cy="382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8E0000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DI CHE </a:t>
            </a:r>
            <a:r>
              <a:rPr lang="it-IT" sz="1400" b="1" dirty="0">
                <a:solidFill>
                  <a:srgbClr val="8E0000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RELAZIONE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8E0000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VOGLIAMO PARLARE?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75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E173774-A0DF-FB6D-340F-C0714625E3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9000"/>
          </a:blip>
          <a:srcRect t="13568" b="2146"/>
          <a:stretch/>
        </p:blipFill>
        <p:spPr>
          <a:xfrm>
            <a:off x="20" y="-1300"/>
            <a:ext cx="12191980" cy="6859300"/>
          </a:xfrm>
          <a:prstGeom prst="rect">
            <a:avLst/>
          </a:prstGeom>
          <a:blipFill dpi="0" rotWithShape="1">
            <a:blip r:embed="rId5">
              <a:alphaModFix amt="29000"/>
            </a:blip>
            <a:srcRect/>
            <a:tile tx="0" ty="0" sx="100000" sy="100000" flip="none" algn="tl"/>
          </a:blipFill>
        </p:spPr>
      </p:pic>
      <p:sp>
        <p:nvSpPr>
          <p:cNvPr id="134" name="Google Shape;134;p5"/>
          <p:cNvSpPr txBox="1">
            <a:spLocks noGrp="1"/>
          </p:cNvSpPr>
          <p:nvPr>
            <p:ph type="sldNum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2AC0261-7918-0A0C-1CF0-E51BEB844D21}"/>
              </a:ext>
            </a:extLst>
          </p:cNvPr>
          <p:cNvSpPr txBox="1"/>
          <p:nvPr/>
        </p:nvSpPr>
        <p:spPr>
          <a:xfrm>
            <a:off x="639095" y="531729"/>
            <a:ext cx="5997678" cy="1235275"/>
          </a:xfrm>
          <a:prstGeom prst="rect">
            <a:avLst/>
          </a:prstGeom>
          <a:solidFill>
            <a:schemeClr val="bg2">
              <a:lumMod val="75000"/>
              <a:alpha val="10980"/>
            </a:schemeClr>
          </a:solidFill>
        </p:spPr>
        <p:txBody>
          <a:bodyPr wrap="square">
            <a:spAutoFit/>
          </a:bodyPr>
          <a:lstStyle/>
          <a:p>
            <a: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L’ASCOLTO EMPATICO LIBERA I PESI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dice la mia amica Rita D’Alfonso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E79F055-3EEC-482D-6E47-4A65DDB415A6}"/>
              </a:ext>
            </a:extLst>
          </p:cNvPr>
          <p:cNvSpPr txBox="1"/>
          <p:nvPr/>
        </p:nvSpPr>
        <p:spPr>
          <a:xfrm>
            <a:off x="1317523" y="1767004"/>
            <a:ext cx="4778477" cy="523220"/>
          </a:xfrm>
          <a:prstGeom prst="rect">
            <a:avLst/>
          </a:prstGeom>
          <a:solidFill>
            <a:srgbClr val="AFABAB">
              <a:alpha val="18824"/>
            </a:srgbClr>
          </a:solidFill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E quanto tempo risparmiato!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3066662-DE35-3488-1BAC-57DE1917DBF6}"/>
              </a:ext>
            </a:extLst>
          </p:cNvPr>
          <p:cNvSpPr txBox="1"/>
          <p:nvPr/>
        </p:nvSpPr>
        <p:spPr>
          <a:xfrm>
            <a:off x="8465575" y="767339"/>
            <a:ext cx="3637935" cy="382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8E0000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DI CHE </a:t>
            </a:r>
            <a:r>
              <a:rPr lang="it-IT" sz="1400" b="1" dirty="0">
                <a:solidFill>
                  <a:srgbClr val="8E0000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RELAZIONE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8E0000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VOGLIAMO PARLARE?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931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Fiore di loto che galleggia sullo stagno">
            <a:extLst>
              <a:ext uri="{FF2B5EF4-FFF2-40B4-BE49-F238E27FC236}">
                <a16:creationId xmlns:a16="http://schemas.microsoft.com/office/drawing/2014/main" id="{8BD164D4-A31F-6A2D-95EC-6C2A05CEF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34121C0-8828-FC5E-E27D-691E2587FBCA}"/>
              </a:ext>
            </a:extLst>
          </p:cNvPr>
          <p:cNvSpPr txBox="1"/>
          <p:nvPr/>
        </p:nvSpPr>
        <p:spPr>
          <a:xfrm>
            <a:off x="8347584" y="2782528"/>
            <a:ext cx="3470787" cy="3689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2400" b="1" dirty="0">
              <a:solidFill>
                <a:srgbClr val="CC66FF"/>
              </a:solidFill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  <a:defRPr/>
            </a:pPr>
            <a:r>
              <a:rPr lang="it-IT" sz="2000" dirty="0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CREARE UNO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  <a:defRPr/>
            </a:pPr>
            <a:r>
              <a:rPr lang="it-IT" sz="2000" dirty="0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SPAZIO / TEMPO DI ACCOGLIENZA </a:t>
            </a:r>
            <a:endParaRPr lang="en-US" sz="2400" b="1" dirty="0">
              <a:solidFill>
                <a:srgbClr val="CC66FF"/>
              </a:solidFill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54241E3-8F49-5D92-81D9-85604EC9D3B7}"/>
              </a:ext>
            </a:extLst>
          </p:cNvPr>
          <p:cNvSpPr txBox="1"/>
          <p:nvPr/>
        </p:nvSpPr>
        <p:spPr>
          <a:xfrm>
            <a:off x="9070254" y="2782528"/>
            <a:ext cx="2025445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CENTRARSI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BAB4D42-8B0E-306D-D2EB-5A4DA446C873}"/>
              </a:ext>
            </a:extLst>
          </p:cNvPr>
          <p:cNvSpPr txBox="1"/>
          <p:nvPr/>
        </p:nvSpPr>
        <p:spPr>
          <a:xfrm>
            <a:off x="8617574" y="267768"/>
            <a:ext cx="3097161" cy="1044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LA CAPACITÀ 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DI SOSPENDERE TUTTO</a:t>
            </a:r>
          </a:p>
        </p:txBody>
      </p:sp>
    </p:spTree>
    <p:extLst>
      <p:ext uri="{BB962C8B-B14F-4D97-AF65-F5344CB8AC3E}">
        <p14:creationId xmlns:p14="http://schemas.microsoft.com/office/powerpoint/2010/main" val="132832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E11F3A4-3C57-74E9-2CD9-FF1894EE09FB}"/>
              </a:ext>
            </a:extLst>
          </p:cNvPr>
          <p:cNvSpPr txBox="1"/>
          <p:nvPr/>
        </p:nvSpPr>
        <p:spPr>
          <a:xfrm>
            <a:off x="1440426" y="1164658"/>
            <a:ext cx="9620864" cy="4845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dirty="0">
                <a:solidFill>
                  <a:srgbClr val="8E0000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A proposito </a:t>
            </a:r>
            <a:endParaRPr kumimoji="0" lang="it-IT" sz="3200" b="0" u="none" strike="noStrike" kern="1200" cap="none" spc="0" normalizeH="0" baseline="0" noProof="0" dirty="0">
              <a:ln>
                <a:noFill/>
              </a:ln>
              <a:solidFill>
                <a:srgbClr val="8E0000"/>
              </a:solidFill>
              <a:effectLst/>
              <a:uLnTx/>
              <a:uFillTx/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endParaRPr>
          </a:p>
          <a:p>
            <a:endParaRPr lang="it-IT" sz="3200" dirty="0">
              <a:solidFill>
                <a:srgbClr val="CC66FF"/>
              </a:solidFill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6000" dirty="0">
                <a:solidFill>
                  <a:srgbClr val="43757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GRAZIE </a:t>
            </a:r>
            <a:r>
              <a:rPr lang="it-IT" sz="6000" dirty="0">
                <a:solidFill>
                  <a:srgbClr val="43757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  <a:sym typeface="Wingdings" panose="05000000000000000000" pitchFamily="2" charset="2"/>
              </a:rPr>
              <a:t></a:t>
            </a:r>
            <a:r>
              <a:rPr lang="it-IT" sz="6000" dirty="0">
                <a:solidFill>
                  <a:srgbClr val="43757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</a:p>
          <a:p>
            <a:pPr algn="ctr"/>
            <a:r>
              <a:rPr lang="it-IT" sz="4000" dirty="0">
                <a:solidFill>
                  <a:srgbClr val="43757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per avermi dedicato il vostro </a:t>
            </a:r>
            <a:r>
              <a:rPr lang="it-IT" sz="4000" i="1" dirty="0">
                <a:solidFill>
                  <a:srgbClr val="43757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tempo</a:t>
            </a:r>
          </a:p>
          <a:p>
            <a:pPr algn="ctr"/>
            <a:endParaRPr lang="it-IT" sz="4000" i="1" dirty="0">
              <a:solidFill>
                <a:srgbClr val="437570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ea typeface="Nirmala UI" panose="020B0502040204020203" pitchFamily="34" charset="0"/>
                <a:cs typeface="Narkisim" panose="020F0502020204030204" pitchFamily="34" charset="-79"/>
              </a:rPr>
              <a:t>Cinzia Siviero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Nirmala UI" panose="020B0502040204020203" pitchFamily="34" charset="0"/>
                <a:cs typeface="Nirmala UI" panose="020B0502040204020203" pitchFamily="34" charset="0"/>
              </a:rPr>
              <a:t>www.metodovalidation.it</a:t>
            </a:r>
          </a:p>
          <a:p>
            <a:pPr algn="r">
              <a:lnSpc>
                <a:spcPct val="150000"/>
              </a:lnSpc>
            </a:pPr>
            <a:endParaRPr lang="it-IT" sz="2000" dirty="0">
              <a:ea typeface="Nirmala UI" panose="020B0502040204020203" pitchFamily="34" charset="0"/>
              <a:cs typeface="Narkisim" panose="020F0502020204030204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7997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A8B9DB-CAD7-DE7B-0204-A65FCF036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testo, design, grafica, Carattere&#10;&#10;Descrizione generata automaticamente">
            <a:extLst>
              <a:ext uri="{FF2B5EF4-FFF2-40B4-BE49-F238E27FC236}">
                <a16:creationId xmlns:a16="http://schemas.microsoft.com/office/drawing/2014/main" id="{027118B2-5D14-2ACA-381D-024E56630A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Immagine 3" descr="Immagine che contiene orologio, interno, Orologio da parete, muro&#10;&#10;Descrizione generata automaticamente">
            <a:extLst>
              <a:ext uri="{FF2B5EF4-FFF2-40B4-BE49-F238E27FC236}">
                <a16:creationId xmlns:a16="http://schemas.microsoft.com/office/drawing/2014/main" id="{ED638D8C-6BA6-AD63-5299-CEF8578C2F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7" r="-1" b="14763"/>
          <a:stretch/>
        </p:blipFill>
        <p:spPr>
          <a:xfrm>
            <a:off x="454742" y="484630"/>
            <a:ext cx="10468866" cy="5888737"/>
          </a:xfrm>
          <a:prstGeom prst="rect">
            <a:avLst/>
          </a:prstGeom>
          <a:ln w="28575">
            <a:solidFill>
              <a:sysClr val="window" lastClr="FFFFFF"/>
            </a:solidFill>
          </a:ln>
        </p:spPr>
      </p:pic>
      <p:graphicFrame>
        <p:nvGraphicFramePr>
          <p:cNvPr id="9" name="Titolo 1">
            <a:extLst>
              <a:ext uri="{FF2B5EF4-FFF2-40B4-BE49-F238E27FC236}">
                <a16:creationId xmlns:a16="http://schemas.microsoft.com/office/drawing/2014/main" id="{7E2DFDFB-80A3-B172-6235-C50A9BA34B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9169895"/>
              </p:ext>
            </p:extLst>
          </p:nvPr>
        </p:nvGraphicFramePr>
        <p:xfrm>
          <a:off x="5631996" y="4002834"/>
          <a:ext cx="6413823" cy="272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22669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6417A-1437-7718-8595-F66D5847A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B863696-11C6-0BA7-1135-74885C400B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1001A50-6A65-002D-CB9D-5623B7D8239C}"/>
              </a:ext>
            </a:extLst>
          </p:cNvPr>
          <p:cNvSpPr txBox="1"/>
          <p:nvPr/>
        </p:nvSpPr>
        <p:spPr>
          <a:xfrm>
            <a:off x="567811" y="333889"/>
            <a:ext cx="11194027" cy="619022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effectLst>
            <a:glow rad="63500">
              <a:srgbClr val="A5A5A5">
                <a:satMod val="175000"/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it-IT" sz="2800" dirty="0">
                <a:effectLst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Ho il difficile compito oggi di stimolare riflessioni e confronto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it-IT" sz="2800" dirty="0">
                <a:effectLst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sul tema del </a:t>
            </a:r>
            <a:r>
              <a:rPr lang="it-IT" sz="2800" b="1" dirty="0">
                <a:solidFill>
                  <a:srgbClr val="8E0000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TEMPO</a:t>
            </a:r>
            <a:r>
              <a:rPr lang="it-IT" sz="2800" dirty="0">
                <a:effectLst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e della </a:t>
            </a:r>
            <a:r>
              <a:rPr lang="it-IT" sz="2800" b="1" dirty="0">
                <a:solidFill>
                  <a:srgbClr val="8E0000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RELAZIONE</a:t>
            </a:r>
            <a:endParaRPr lang="it-IT" sz="2800" b="1" dirty="0">
              <a:solidFill>
                <a:srgbClr val="595959"/>
              </a:solidFill>
              <a:effectLst/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it-IT" sz="2000" dirty="0">
              <a:effectLst/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it-IT" sz="24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D</a:t>
            </a:r>
            <a:r>
              <a:rPr lang="it-IT" sz="2400" dirty="0">
                <a:effectLst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al mio lavoro con le demenze </a:t>
            </a:r>
            <a:r>
              <a:rPr lang="it-IT" sz="24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al tempo e alla</a:t>
            </a:r>
            <a:r>
              <a:rPr lang="it-IT" sz="2400" dirty="0">
                <a:effectLst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relazion</a:t>
            </a:r>
            <a:r>
              <a:rPr lang="it-IT" sz="24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e</a:t>
            </a:r>
            <a:r>
              <a:rPr lang="it-IT" sz="2400" dirty="0">
                <a:effectLst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in </a:t>
            </a:r>
            <a:r>
              <a:rPr lang="it-IT" sz="24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senso più ampio</a:t>
            </a:r>
            <a:r>
              <a:rPr lang="it-IT" sz="2400" dirty="0">
                <a:effectLst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: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con la</a:t>
            </a:r>
            <a:r>
              <a:rPr lang="it-IT" sz="2400" u="sng" dirty="0">
                <a:effectLst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r>
              <a:rPr lang="it-IT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famiglia</a:t>
            </a:r>
            <a:r>
              <a:rPr lang="it-IT" sz="2400" dirty="0">
                <a:effectLst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, con </a:t>
            </a:r>
            <a:r>
              <a:rPr lang="it-IT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l’equipe</a:t>
            </a:r>
            <a:r>
              <a:rPr lang="it-IT" sz="2400" dirty="0">
                <a:effectLst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, con la </a:t>
            </a:r>
            <a:r>
              <a:rPr lang="it-IT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direzione</a:t>
            </a:r>
            <a:r>
              <a:rPr lang="it-IT" sz="2400" dirty="0">
                <a:effectLst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, con i </a:t>
            </a:r>
            <a:r>
              <a:rPr lang="it-IT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volontari</a:t>
            </a:r>
            <a:r>
              <a:rPr lang="it-IT" sz="2400" dirty="0">
                <a:effectLst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, con </a:t>
            </a:r>
            <a:r>
              <a:rPr lang="it-IT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le persone,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it-IT" sz="2800" dirty="0">
                <a:effectLst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con </a:t>
            </a:r>
            <a:r>
              <a:rPr lang="it-IT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NOI STESSI</a:t>
            </a:r>
            <a:r>
              <a:rPr lang="it-IT" sz="2800" dirty="0">
                <a:effectLst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! </a:t>
            </a:r>
            <a:endParaRPr lang="it-IT" sz="2400" dirty="0">
              <a:effectLst/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it-IT" sz="2000" dirty="0">
              <a:effectLst/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it-IT" sz="2000" dirty="0">
              <a:effectLst/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69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26C059-93B7-51C8-6F0B-6C15B37DD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statua, Scultura in pietra, arte, Artefatto&#10;&#10;Descrizione generata automaticamente">
            <a:extLst>
              <a:ext uri="{FF2B5EF4-FFF2-40B4-BE49-F238E27FC236}">
                <a16:creationId xmlns:a16="http://schemas.microsoft.com/office/drawing/2014/main" id="{B4DB2856-1118-33DC-C93D-99C418C285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6" r="2" b="14467"/>
          <a:stretch/>
        </p:blipFill>
        <p:spPr>
          <a:xfrm>
            <a:off x="-37433" y="0"/>
            <a:ext cx="966964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7F1DA03-954E-6A55-4CB7-66ECB14E1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401" y="447367"/>
            <a:ext cx="3445765" cy="4516155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spcAft>
                <a:spcPts val="800"/>
              </a:spcAft>
            </a:pPr>
            <a:r>
              <a:rPr lang="en-US" sz="1700" dirty="0">
                <a:solidFill>
                  <a:srgbClr val="437570"/>
                </a:solidFill>
              </a:rPr>
              <a:t> </a:t>
            </a:r>
            <a:r>
              <a:rPr lang="en-US" altLang="it-IT" sz="2700" b="1" dirty="0" err="1">
                <a:solidFill>
                  <a:srgbClr val="437570"/>
                </a:solidFill>
              </a:rPr>
              <a:t>Χρόνος</a:t>
            </a:r>
            <a:br>
              <a:rPr lang="en-US" altLang="it-IT" sz="1700" b="1" dirty="0"/>
            </a:br>
            <a:br>
              <a:rPr lang="en-US" altLang="it-IT" sz="1700" dirty="0"/>
            </a:br>
            <a:r>
              <a:rPr lang="en-US" sz="20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figlio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di Gea </a:t>
            </a:r>
            <a:r>
              <a:rPr lang="en-US" sz="18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la terra 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e Urano </a:t>
            </a:r>
            <a:r>
              <a:rPr lang="en-US" sz="18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il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r>
              <a:rPr lang="en-US" sz="18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cielo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è la natura </a:t>
            </a:r>
            <a:r>
              <a:rPr lang="en-US" sz="20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quantitativa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del tempo. </a:t>
            </a:r>
            <a:r>
              <a:rPr lang="en-US" sz="20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Divinità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r>
              <a:rPr lang="en-US" sz="20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terribile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e </a:t>
            </a:r>
            <a:r>
              <a:rPr lang="en-US" sz="20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potente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, un </a:t>
            </a:r>
            <a:r>
              <a:rPr lang="en-US" sz="20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gigante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r>
              <a:rPr lang="en-US" sz="20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che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r>
              <a:rPr lang="en-US" sz="20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divora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r>
              <a:rPr lang="en-US" sz="20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i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r>
              <a:rPr lang="en-US" sz="20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propri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r>
              <a:rPr lang="en-US" sz="20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figli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.</a:t>
            </a:r>
            <a:br>
              <a:rPr lang="en-US" sz="1700" dirty="0"/>
            </a:br>
            <a:br>
              <a:rPr lang="en-US" sz="1700" dirty="0"/>
            </a:br>
            <a:r>
              <a:rPr lang="en-US" sz="2700" b="1" dirty="0">
                <a:solidFill>
                  <a:srgbClr val="437570"/>
                </a:solidFill>
              </a:rPr>
              <a:t>Κα</a:t>
            </a:r>
            <a:r>
              <a:rPr lang="en-US" sz="2700" b="1" dirty="0" err="1">
                <a:solidFill>
                  <a:srgbClr val="437570"/>
                </a:solidFill>
              </a:rPr>
              <a:t>ιρός</a:t>
            </a:r>
            <a:r>
              <a:rPr lang="en-US" sz="2700" b="1" dirty="0"/>
              <a:t> </a:t>
            </a:r>
            <a:br>
              <a:rPr lang="en-US" sz="1700" b="1" dirty="0"/>
            </a:br>
            <a:br>
              <a:rPr lang="en-US" sz="1700" dirty="0"/>
            </a:b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ultimo </a:t>
            </a:r>
            <a:r>
              <a:rPr lang="en-US" sz="20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figlio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di Zeus</a:t>
            </a:r>
            <a:b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</a:b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è la natura </a:t>
            </a:r>
            <a:r>
              <a:rPr lang="en-US" sz="2000" u="sng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qualitativa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del tempo.</a:t>
            </a:r>
            <a:b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</a:br>
            <a:r>
              <a:rPr lang="en-US" sz="20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Eraclito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r>
              <a:rPr lang="en-US" sz="18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il </a:t>
            </a:r>
            <a:r>
              <a:rPr lang="en-US" sz="18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filosofo</a:t>
            </a:r>
            <a:r>
              <a:rPr lang="en-US" sz="18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r>
              <a:rPr lang="en-US" sz="18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oscuro</a:t>
            </a:r>
            <a:r>
              <a:rPr lang="en-US" sz="18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lo </a:t>
            </a:r>
            <a:r>
              <a:rPr lang="en-US" sz="20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definisce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un bambino </a:t>
            </a:r>
            <a:r>
              <a:rPr lang="en-US" sz="20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che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r>
              <a:rPr lang="en-US" sz="20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gioca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con </a:t>
            </a:r>
            <a:r>
              <a:rPr lang="en-US" sz="20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i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r>
              <a:rPr lang="en-US" sz="20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dadi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(</a:t>
            </a:r>
            <a:r>
              <a:rPr lang="en-US" sz="20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inesorabilità</a:t>
            </a: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). </a:t>
            </a:r>
            <a:br>
              <a:rPr lang="en-US" sz="1700" dirty="0"/>
            </a:br>
            <a:endParaRPr lang="en-US" sz="17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422BF74-F382-3F1A-D92A-D56397ADE038}"/>
              </a:ext>
            </a:extLst>
          </p:cNvPr>
          <p:cNvSpPr txBox="1"/>
          <p:nvPr/>
        </p:nvSpPr>
        <p:spPr>
          <a:xfrm>
            <a:off x="7935401" y="5239039"/>
            <a:ext cx="3637167" cy="99974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R="0" lvl="0" fontAlgn="auto">
              <a:spcBef>
                <a:spcPts val="1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Un tempo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che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ci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travolge</a:t>
            </a:r>
            <a:b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</a:b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L’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attimo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da vivere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EAC72F4-E484-6D4D-98DA-66D511C4625F}"/>
              </a:ext>
            </a:extLst>
          </p:cNvPr>
          <p:cNvSpPr txBox="1"/>
          <p:nvPr/>
        </p:nvSpPr>
        <p:spPr>
          <a:xfrm>
            <a:off x="1292614" y="5738911"/>
            <a:ext cx="6096000" cy="671722"/>
          </a:xfrm>
          <a:prstGeom prst="rect">
            <a:avLst/>
          </a:prstGeom>
          <a:solidFill>
            <a:srgbClr val="D0CECE">
              <a:alpha val="50196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>
                <a:solidFill>
                  <a:srgbClr val="8E0000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DI CHE TEMPO VOGLIAMO PARLARE?</a:t>
            </a: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652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DB280E0-9981-AF85-3A48-B77C2DE05687}"/>
              </a:ext>
            </a:extLst>
          </p:cNvPr>
          <p:cNvSpPr txBox="1"/>
          <p:nvPr/>
        </p:nvSpPr>
        <p:spPr>
          <a:xfrm>
            <a:off x="924230" y="1698869"/>
            <a:ext cx="10461524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400" dirty="0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Prima di andare nel mondo forse ci potrebbe aiutare una buona </a:t>
            </a:r>
          </a:p>
          <a:p>
            <a:pPr algn="just">
              <a:lnSpc>
                <a:spcPct val="150000"/>
              </a:lnSpc>
            </a:pPr>
            <a:r>
              <a:rPr lang="it-IT" sz="2000" b="1" dirty="0">
                <a:solidFill>
                  <a:srgbClr val="8E0000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CONNESSIONE CON NOI STESSI</a:t>
            </a:r>
            <a:r>
              <a:rPr lang="it-IT" sz="2000" b="1" dirty="0">
                <a:solidFill>
                  <a:schemeClr val="bg2">
                    <a:lumMod val="50000"/>
                  </a:schemeClr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.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Una pratica semplice ma quotidiana.</a:t>
            </a:r>
            <a:endParaRPr lang="it-IT" sz="2400" dirty="0">
              <a:solidFill>
                <a:srgbClr val="8E00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0C82180-B59F-B241-1C47-590C0BC161B3}"/>
              </a:ext>
            </a:extLst>
          </p:cNvPr>
          <p:cNvSpPr txBox="1"/>
          <p:nvPr/>
        </p:nvSpPr>
        <p:spPr>
          <a:xfrm>
            <a:off x="924229" y="3429000"/>
            <a:ext cx="10284545" cy="1696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400" dirty="0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Più imparo a </a:t>
            </a:r>
            <a:r>
              <a:rPr lang="it-IT" sz="2000" b="1" dirty="0">
                <a:solidFill>
                  <a:schemeClr val="bg2">
                    <a:lumMod val="50000"/>
                  </a:schemeClr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CONTATTARE ME STESSO</a:t>
            </a:r>
            <a:r>
              <a:rPr lang="it-IT" sz="2400" dirty="0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, ovvero a </a:t>
            </a:r>
            <a:r>
              <a:rPr lang="it-IT" sz="2000" b="1" dirty="0">
                <a:solidFill>
                  <a:schemeClr val="bg2">
                    <a:lumMod val="50000"/>
                  </a:schemeClr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RICONOSCERE LE MIE EMOZIONI </a:t>
            </a:r>
          </a:p>
          <a:p>
            <a:pPr algn="just">
              <a:lnSpc>
                <a:spcPct val="150000"/>
              </a:lnSpc>
            </a:pPr>
            <a:r>
              <a:rPr lang="it-IT" sz="2000" b="1" dirty="0">
                <a:solidFill>
                  <a:schemeClr val="bg2">
                    <a:lumMod val="50000"/>
                  </a:schemeClr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e I MIEI BISOGNI</a:t>
            </a:r>
            <a:r>
              <a:rPr lang="it-IT" sz="2400" dirty="0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, meno sarò sopraffatto e più sarò in grado di </a:t>
            </a:r>
          </a:p>
          <a:p>
            <a:pPr algn="just">
              <a:lnSpc>
                <a:spcPct val="150000"/>
              </a:lnSpc>
            </a:pPr>
            <a:r>
              <a:rPr lang="it-IT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VIVERE IL MIO</a:t>
            </a:r>
            <a:r>
              <a:rPr lang="it-IT" sz="2000" b="1" dirty="0">
                <a:solidFill>
                  <a:schemeClr val="bg2">
                    <a:lumMod val="50000"/>
                  </a:schemeClr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r>
              <a:rPr lang="it-IT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TEMPO</a:t>
            </a:r>
            <a:r>
              <a:rPr lang="it-IT" sz="2000" b="1" dirty="0">
                <a:solidFill>
                  <a:schemeClr val="bg2">
                    <a:lumMod val="50000"/>
                  </a:schemeClr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r>
              <a:rPr lang="it-IT" sz="2400" dirty="0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per creare uno </a:t>
            </a:r>
            <a:r>
              <a:rPr lang="it-IT" sz="2400" i="1" dirty="0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spazio / tempo </a:t>
            </a:r>
            <a:r>
              <a:rPr lang="it-IT" sz="2400" dirty="0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di accoglienza dell’altro.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B3476B-899C-FA07-C88E-867741F0A9EF}"/>
              </a:ext>
            </a:extLst>
          </p:cNvPr>
          <p:cNvSpPr txBox="1"/>
          <p:nvPr/>
        </p:nvSpPr>
        <p:spPr>
          <a:xfrm>
            <a:off x="924230" y="728890"/>
            <a:ext cx="6096000" cy="58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2400" b="1" dirty="0">
                <a:solidFill>
                  <a:srgbClr val="8E0000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SCEGLIERE DI VIVERE IL TEMPO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D6A81F5-6503-09A2-681B-1E48D7765B94}"/>
              </a:ext>
            </a:extLst>
          </p:cNvPr>
          <p:cNvSpPr txBox="1"/>
          <p:nvPr/>
        </p:nvSpPr>
        <p:spPr>
          <a:xfrm>
            <a:off x="8367251" y="832297"/>
            <a:ext cx="3637935" cy="382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8E0000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DI CHE TEMPO VOGLIAMO PARLARE?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242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0D66E7B-0438-34F8-837B-972F6875C44A}"/>
              </a:ext>
            </a:extLst>
          </p:cNvPr>
          <p:cNvSpPr txBox="1"/>
          <p:nvPr/>
        </p:nvSpPr>
        <p:spPr>
          <a:xfrm>
            <a:off x="570271" y="1032387"/>
            <a:ext cx="8219768" cy="4542847"/>
          </a:xfrm>
          <a:prstGeom prst="rect">
            <a:avLst/>
          </a:prstGeom>
          <a:noFill/>
          <a:ln>
            <a:solidFill>
              <a:srgbClr val="8E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2400" b="1" dirty="0">
                <a:solidFill>
                  <a:srgbClr val="8E0000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EMOZIONI e BISOGNI: UMANI, FONDAMENTALI</a:t>
            </a:r>
            <a:endParaRPr lang="it-IT" sz="2400" b="1" dirty="0">
              <a:solidFill>
                <a:srgbClr val="CC66FF"/>
              </a:solidFill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it-IT" sz="2400" dirty="0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comuni a tutti gli esseri umani</a:t>
            </a:r>
          </a:p>
          <a:p>
            <a:pPr marL="457200" algn="just">
              <a:lnSpc>
                <a:spcPct val="115000"/>
              </a:lnSpc>
              <a:spcAft>
                <a:spcPts val="800"/>
              </a:spcAft>
            </a:pPr>
            <a:endParaRPr lang="it-IT" sz="2400" dirty="0">
              <a:effectLst/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endParaRPr>
          </a:p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Provare rabbia, gioia, angoscia … essere apprezzati, ricevere fiducia, ricevere sostegno</a:t>
            </a:r>
            <a:r>
              <a:rPr lang="it-IT" sz="24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, </a:t>
            </a:r>
            <a:r>
              <a:rPr lang="it-IT" sz="2400" dirty="0">
                <a:effectLst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essere utili, soddisfare il senso di appartenenza, essere amati</a:t>
            </a:r>
            <a:r>
              <a:rPr lang="it-IT" sz="24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, s</a:t>
            </a:r>
            <a:r>
              <a:rPr lang="it-IT" sz="2400" dirty="0">
                <a:effectLst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entirsi offesi, tristi, essere ascoltati …</a:t>
            </a:r>
          </a:p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Ciò che accade a noi, accade anche all’altro. Sempre.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4F0DBA0-C9DC-1932-8480-132888883498}"/>
              </a:ext>
            </a:extLst>
          </p:cNvPr>
          <p:cNvSpPr txBox="1"/>
          <p:nvPr/>
        </p:nvSpPr>
        <p:spPr>
          <a:xfrm>
            <a:off x="8554065" y="6369739"/>
            <a:ext cx="3637935" cy="382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solidFill>
                  <a:srgbClr val="8E0000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RICONOSCERE EMOZIONI E BISOGNI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AAA4AF0-3410-B2FE-AB6F-3C3FC89309CB}"/>
              </a:ext>
            </a:extLst>
          </p:cNvPr>
          <p:cNvSpPr txBox="1"/>
          <p:nvPr/>
        </p:nvSpPr>
        <p:spPr>
          <a:xfrm rot="16200000">
            <a:off x="8373474" y="3991784"/>
            <a:ext cx="2743203" cy="1000274"/>
          </a:xfrm>
          <a:prstGeom prst="rect">
            <a:avLst/>
          </a:prstGeom>
          <a:noFill/>
          <a:ln>
            <a:solidFill>
              <a:srgbClr val="8E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MOLTI ALTRI STIMOLI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Es. La CNV di Rosenberg</a:t>
            </a:r>
          </a:p>
        </p:txBody>
      </p:sp>
    </p:spTree>
    <p:extLst>
      <p:ext uri="{BB962C8B-B14F-4D97-AF65-F5344CB8AC3E}">
        <p14:creationId xmlns:p14="http://schemas.microsoft.com/office/powerpoint/2010/main" val="385769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libro, lettera, testo, faraglioni&#10;&#10;Descrizione generata automaticamente">
            <a:extLst>
              <a:ext uri="{FF2B5EF4-FFF2-40B4-BE49-F238E27FC236}">
                <a16:creationId xmlns:a16="http://schemas.microsoft.com/office/drawing/2014/main" id="{E073A3A8-4210-B5EE-FC66-D5F093586F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5401"/>
          <a:stretch/>
        </p:blipFill>
        <p:spPr>
          <a:xfrm>
            <a:off x="3372464" y="228246"/>
            <a:ext cx="9026011" cy="640150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4267866-9DB4-DD2E-CA4D-D947DE029397}"/>
              </a:ext>
            </a:extLst>
          </p:cNvPr>
          <p:cNvSpPr txBox="1"/>
          <p:nvPr/>
        </p:nvSpPr>
        <p:spPr>
          <a:xfrm>
            <a:off x="435077" y="539187"/>
            <a:ext cx="4353233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fontAlgn="auto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4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L’ </a:t>
            </a:r>
            <a:r>
              <a:rPr lang="en-US" sz="2000" b="1" dirty="0">
                <a:solidFill>
                  <a:srgbClr val="9966FF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INTELLIGENZA EMOTIVA </a:t>
            </a:r>
          </a:p>
          <a:p>
            <a:pPr marR="0" lvl="0" fontAlgn="auto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4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si</a:t>
            </a:r>
            <a:r>
              <a:rPr lang="en-US" sz="24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è tanto </a:t>
            </a:r>
            <a:r>
              <a:rPr lang="en-US" sz="24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dedicata</a:t>
            </a:r>
            <a:r>
              <a:rPr lang="en-US" sz="24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a </a:t>
            </a:r>
            <a:r>
              <a:rPr lang="en-US" sz="2400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questo</a:t>
            </a:r>
            <a:endParaRPr lang="en-US" sz="2400" dirty="0"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endParaRPr>
          </a:p>
          <a:p>
            <a:pPr marR="0" lvl="0" fontAlgn="auto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400" i="1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«Se </a:t>
            </a:r>
            <a:r>
              <a:rPr lang="en-US" sz="2400" i="1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riesci</a:t>
            </a:r>
            <a:r>
              <a:rPr lang="en-US" sz="2400" i="1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a </a:t>
            </a:r>
            <a:r>
              <a:rPr lang="en-US" sz="2400" i="1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tradurre</a:t>
            </a:r>
            <a:r>
              <a:rPr lang="en-US" sz="2400" i="1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in parole </a:t>
            </a:r>
            <a:r>
              <a:rPr lang="en-US" sz="2400" i="1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ciò</a:t>
            </a:r>
            <a:r>
              <a:rPr lang="en-US" sz="2400" i="1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r>
              <a:rPr lang="en-US" sz="2400" i="1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che</a:t>
            </a:r>
            <a:r>
              <a:rPr lang="en-US" sz="2400" i="1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r>
              <a:rPr lang="en-US" sz="2400" i="1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senti</a:t>
            </a:r>
            <a:r>
              <a:rPr lang="en-US" sz="2400" i="1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, </a:t>
            </a:r>
            <a:r>
              <a:rPr lang="en-US" sz="2400" i="1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ti</a:t>
            </a:r>
            <a:r>
              <a:rPr lang="en-US" sz="2400" i="1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r>
              <a:rPr lang="en-US" sz="2400" i="1" dirty="0" err="1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appartiene</a:t>
            </a:r>
            <a:r>
              <a:rPr lang="en-US" sz="2400" i="1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» </a:t>
            </a:r>
          </a:p>
          <a:p>
            <a:pPr marR="0" lvl="0" algn="r" fontAlgn="auto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4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D. Goleman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9950981-2CE1-0823-8F48-C5CF9EADA548}"/>
              </a:ext>
            </a:extLst>
          </p:cNvPr>
          <p:cNvSpPr txBox="1"/>
          <p:nvPr/>
        </p:nvSpPr>
        <p:spPr>
          <a:xfrm>
            <a:off x="8554065" y="6369739"/>
            <a:ext cx="3637935" cy="382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solidFill>
                  <a:srgbClr val="8E0000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RICONOSCERE EMOZIONI E BISOGNI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735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629B47E-895E-AD88-F651-341CECD7A678}"/>
              </a:ext>
            </a:extLst>
          </p:cNvPr>
          <p:cNvSpPr txBox="1"/>
          <p:nvPr/>
        </p:nvSpPr>
        <p:spPr>
          <a:xfrm>
            <a:off x="473414" y="360001"/>
            <a:ext cx="3397017" cy="8434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8E0000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SULL’INTELLIGENZA EMOTIVA </a:t>
            </a:r>
          </a:p>
        </p:txBody>
      </p:sp>
      <p:pic>
        <p:nvPicPr>
          <p:cNvPr id="4" name="Immagine 3" descr="Immagine che contiene disegno, illustrazione&#10;&#10;Descrizione generata automaticamente">
            <a:extLst>
              <a:ext uri="{FF2B5EF4-FFF2-40B4-BE49-F238E27FC236}">
                <a16:creationId xmlns:a16="http://schemas.microsoft.com/office/drawing/2014/main" id="{FBC9CB66-EE61-0AF3-F21C-1BB914AE7A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88" b="-1"/>
          <a:stretch/>
        </p:blipFill>
        <p:spPr>
          <a:xfrm>
            <a:off x="8169142" y="3706110"/>
            <a:ext cx="3236482" cy="254754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94111E7-B12E-EBDB-0BA5-395E2C4E668A}"/>
              </a:ext>
            </a:extLst>
          </p:cNvPr>
          <p:cNvSpPr txBox="1"/>
          <p:nvPr/>
        </p:nvSpPr>
        <p:spPr>
          <a:xfrm>
            <a:off x="2008455" y="1276046"/>
            <a:ext cx="5942139" cy="26479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Nel 1990 la prima </a:t>
            </a:r>
            <a:r>
              <a:rPr lang="en-US" sz="2000" dirty="0" err="1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definizione</a:t>
            </a:r>
            <a:r>
              <a:rPr lang="en-US" sz="2000" dirty="0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: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“La </a:t>
            </a:r>
            <a:r>
              <a:rPr lang="en-US" sz="2000" dirty="0" err="1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capacità</a:t>
            </a:r>
            <a:r>
              <a:rPr lang="en-US" sz="2000" dirty="0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di </a:t>
            </a:r>
            <a:r>
              <a:rPr lang="en-US" sz="2000" dirty="0" err="1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monitorare</a:t>
            </a:r>
            <a:r>
              <a:rPr lang="en-US" sz="2000" dirty="0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sentimenti</a:t>
            </a:r>
            <a:r>
              <a:rPr lang="en-US" sz="2000" dirty="0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e le </a:t>
            </a:r>
            <a:r>
              <a:rPr lang="en-US" sz="2000" dirty="0" err="1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emozioni</a:t>
            </a:r>
            <a:r>
              <a:rPr lang="en-US" sz="2000" dirty="0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propri</a:t>
            </a:r>
            <a:r>
              <a:rPr lang="en-US" sz="2000" dirty="0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e </a:t>
            </a:r>
            <a:r>
              <a:rPr lang="en-US" sz="2000" dirty="0" err="1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altrui</a:t>
            </a:r>
            <a:r>
              <a:rPr lang="en-US" sz="2000" dirty="0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e di </a:t>
            </a:r>
            <a:r>
              <a:rPr lang="en-US" sz="2000" dirty="0" err="1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utilizzare</a:t>
            </a:r>
            <a:r>
              <a:rPr lang="en-US" sz="2000" dirty="0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queste</a:t>
            </a:r>
            <a:r>
              <a:rPr lang="en-US" sz="2000" dirty="0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informazioni</a:t>
            </a:r>
            <a:r>
              <a:rPr lang="en-US" sz="2000" dirty="0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per </a:t>
            </a:r>
            <a:r>
              <a:rPr lang="en-US" sz="2000" dirty="0" err="1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guidare</a:t>
            </a:r>
            <a:r>
              <a:rPr lang="en-US" sz="2000" dirty="0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il proprio </a:t>
            </a:r>
            <a:r>
              <a:rPr lang="en-US" sz="2000" dirty="0" err="1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pensiero</a:t>
            </a:r>
            <a:r>
              <a:rPr lang="en-US" sz="2000" dirty="0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e le </a:t>
            </a:r>
            <a:r>
              <a:rPr lang="en-US" sz="2000" dirty="0" err="1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proprie</a:t>
            </a:r>
            <a:r>
              <a:rPr lang="en-US" sz="2000" dirty="0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azioni</a:t>
            </a:r>
            <a:r>
              <a:rPr lang="en-US" sz="2000" dirty="0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”. </a:t>
            </a:r>
          </a:p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solidFill>
                  <a:prstClr val="black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Salovey e Mayer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4AE34FB-1D7C-6C6F-576C-4510F0DED09B}"/>
              </a:ext>
            </a:extLst>
          </p:cNvPr>
          <p:cNvSpPr txBox="1"/>
          <p:nvPr/>
        </p:nvSpPr>
        <p:spPr>
          <a:xfrm>
            <a:off x="473414" y="3996658"/>
            <a:ext cx="6096000" cy="1506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Le basi gettate anni prima da Howard Gardner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che per primo parla di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intelligenze multiple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e propone di superare il concetto di unicità del QI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A4A150E-0BA4-D51C-6A12-A2E7DBA50C6B}"/>
              </a:ext>
            </a:extLst>
          </p:cNvPr>
          <p:cNvSpPr txBox="1"/>
          <p:nvPr/>
        </p:nvSpPr>
        <p:spPr>
          <a:xfrm>
            <a:off x="8426245" y="781714"/>
            <a:ext cx="3637935" cy="382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8E0000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DI CHE TEMPO VOGLIAMO PARLARE?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0D92161-E09F-68B6-D0BF-E357511C3D4A}"/>
              </a:ext>
            </a:extLst>
          </p:cNvPr>
          <p:cNvSpPr txBox="1"/>
          <p:nvPr/>
        </p:nvSpPr>
        <p:spPr>
          <a:xfrm>
            <a:off x="8062452" y="6369739"/>
            <a:ext cx="3637935" cy="382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solidFill>
                  <a:srgbClr val="8E0000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RICONOSCERE EMOZIONI E BISOGNI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061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F44A5-2D2F-87B9-BE43-E2FB82253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9159CE7C-6FA6-42ED-1A68-04628A1F646D}"/>
              </a:ext>
            </a:extLst>
          </p:cNvPr>
          <p:cNvSpPr txBox="1"/>
          <p:nvPr/>
        </p:nvSpPr>
        <p:spPr>
          <a:xfrm>
            <a:off x="1248694" y="2026865"/>
            <a:ext cx="7187384" cy="3276218"/>
          </a:xfrm>
          <a:prstGeom prst="rect">
            <a:avLst/>
          </a:prstGeom>
          <a:noFill/>
          <a:ln>
            <a:solidFill>
              <a:srgbClr val="8E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solidFill>
                  <a:srgbClr val="8E0000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IL MODELLO DI REUVEN BAR ON, </a:t>
            </a:r>
            <a:r>
              <a:rPr lang="it-IT" dirty="0">
                <a:solidFill>
                  <a:srgbClr val="8E0000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PSICOLOGO ISRAELIANO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8E0000"/>
              </a:solidFill>
              <a:effectLst/>
              <a:uLnTx/>
              <a:uFillTx/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endParaRPr>
          </a:p>
          <a:p>
            <a:pPr marL="457200" marR="0" lvl="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C0000"/>
              </a:buClr>
              <a:buSzTx/>
              <a:buFontTx/>
              <a:buAutoNum type="arabicPeriod"/>
              <a:tabLst/>
              <a:defRPr/>
            </a:pP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la capacità intrapersonale </a:t>
            </a:r>
            <a:r>
              <a:rPr lang="it-IT" sz="2000" b="1" dirty="0">
                <a:solidFill>
                  <a:schemeClr val="bg2">
                    <a:lumMod val="25000"/>
                  </a:schemeClr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(autoconsapevolezza emotiva)</a:t>
            </a:r>
          </a:p>
          <a:p>
            <a:pPr marL="457200" indent="-457200">
              <a:lnSpc>
                <a:spcPct val="150000"/>
              </a:lnSpc>
              <a:buClr>
                <a:srgbClr val="6C0000"/>
              </a:buClr>
              <a:buFontTx/>
              <a:buAutoNum type="arabicPeriod"/>
              <a:defRPr/>
            </a:pPr>
            <a:r>
              <a:rPr lang="it-IT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la capacità interpersonale </a:t>
            </a:r>
            <a:r>
              <a:rPr lang="it-IT" sz="2000" b="1" dirty="0">
                <a:solidFill>
                  <a:schemeClr val="bg2">
                    <a:lumMod val="25000"/>
                  </a:schemeClr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(empatia)</a:t>
            </a:r>
          </a:p>
          <a:p>
            <a:pPr marL="457200" marR="0" lvl="0" indent="-4572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C0000"/>
              </a:buClr>
              <a:buSzTx/>
              <a:buFontTx/>
              <a:buAutoNum type="arabicPeriod"/>
              <a:tabLst/>
              <a:defRPr/>
            </a:pPr>
            <a:r>
              <a:rPr lang="it-IT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l’adattabilità</a:t>
            </a: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(flessibilità)</a:t>
            </a:r>
          </a:p>
          <a:p>
            <a:pPr marL="457200" marR="0" lvl="0" indent="-4572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C0000"/>
              </a:buClr>
              <a:buSzTx/>
              <a:buFontTx/>
              <a:buAutoNum type="arabicPeriod"/>
              <a:tabLst/>
              <a:defRPr/>
            </a:pPr>
            <a:r>
              <a:rPr lang="it-IT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la gestione dello stress </a:t>
            </a:r>
            <a:endParaRPr kumimoji="0" lang="it-IT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C0000"/>
              </a:buClr>
              <a:buSzTx/>
              <a:buFontTx/>
              <a:buAutoNum type="arabicPeriod"/>
              <a:tabLst/>
              <a:defRPr/>
            </a:pPr>
            <a:r>
              <a:rPr lang="it-IT" sz="2000" dirty="0"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I fattori motivazionali </a:t>
            </a:r>
            <a:endParaRPr kumimoji="0" lang="it-IT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851F1C3-9CAC-C530-EA23-915863A687EE}"/>
              </a:ext>
            </a:extLst>
          </p:cNvPr>
          <p:cNvSpPr txBox="1"/>
          <p:nvPr/>
        </p:nvSpPr>
        <p:spPr>
          <a:xfrm>
            <a:off x="1248694" y="718801"/>
            <a:ext cx="2743203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E0000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SULL’INTELLIGENZA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E0000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EMOTIVA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8FF7BB7-DA9C-57FE-F4C0-A75BA9E2D564}"/>
              </a:ext>
            </a:extLst>
          </p:cNvPr>
          <p:cNvSpPr txBox="1"/>
          <p:nvPr/>
        </p:nvSpPr>
        <p:spPr>
          <a:xfrm>
            <a:off x="8436078" y="6320578"/>
            <a:ext cx="3637935" cy="382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solidFill>
                  <a:srgbClr val="8E0000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RICONOSCERE EMOZIONI E BISOGNI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098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754</Words>
  <Application>Microsoft Office PowerPoint</Application>
  <PresentationFormat>Widescreen</PresentationFormat>
  <Paragraphs>104</Paragraphs>
  <Slides>18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Franklin Gothic Book</vt:lpstr>
      <vt:lpstr>Kigelia</vt:lpstr>
      <vt:lpstr>Nirmala UI</vt:lpstr>
      <vt:lpstr>Symbol</vt:lpstr>
      <vt:lpstr>Tema di Office</vt:lpstr>
      <vt:lpstr>Presentazione standard di PowerPoint</vt:lpstr>
      <vt:lpstr>Presentazione standard di PowerPoint</vt:lpstr>
      <vt:lpstr>Presentazione standard di PowerPoint</vt:lpstr>
      <vt:lpstr> Χρόνος  figlio di Gea la terra e Urano il cielo è la natura quantitativa del tempo. Divinità terribile e potente, un gigante che divora i propri figli.  Καιρός   ultimo figlio di Zeus è la natura qualitativa del tempo. Eraclito il filosofo oscuro lo definisce un bambino che gioca con i dadi (inesorabilità).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 Satriani</dc:creator>
  <cp:lastModifiedBy>Giulia Dapero Editrice Dapero</cp:lastModifiedBy>
  <cp:revision>32</cp:revision>
  <dcterms:created xsi:type="dcterms:W3CDTF">2024-02-09T10:52:56Z</dcterms:created>
  <dcterms:modified xsi:type="dcterms:W3CDTF">2024-03-20T10:17:01Z</dcterms:modified>
</cp:coreProperties>
</file>