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9" r:id="rId1"/>
  </p:sldMasterIdLst>
  <p:sldIdLst>
    <p:sldId id="256" r:id="rId2"/>
    <p:sldId id="268" r:id="rId3"/>
    <p:sldId id="277" r:id="rId4"/>
    <p:sldId id="282" r:id="rId5"/>
    <p:sldId id="257" r:id="rId6"/>
    <p:sldId id="258" r:id="rId7"/>
    <p:sldId id="259" r:id="rId8"/>
    <p:sldId id="261" r:id="rId9"/>
    <p:sldId id="260" r:id="rId10"/>
    <p:sldId id="262" r:id="rId11"/>
    <p:sldId id="263" r:id="rId12"/>
    <p:sldId id="264" r:id="rId13"/>
    <p:sldId id="265" r:id="rId14"/>
    <p:sldId id="266" r:id="rId15"/>
    <p:sldId id="267" r:id="rId16"/>
    <p:sldId id="269" r:id="rId17"/>
    <p:sldId id="283" r:id="rId18"/>
    <p:sldId id="284" r:id="rId19"/>
    <p:sldId id="285" r:id="rId20"/>
    <p:sldId id="286" r:id="rId21"/>
    <p:sldId id="272" r:id="rId22"/>
    <p:sldId id="280" r:id="rId23"/>
    <p:sldId id="281" r:id="rId24"/>
    <p:sldId id="274" r:id="rId25"/>
    <p:sldId id="279" r:id="rId26"/>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30"/>
    <p:restoredTop sz="94656"/>
  </p:normalViewPr>
  <p:slideViewPr>
    <p:cSldViewPr snapToGrid="0">
      <p:cViewPr varScale="1">
        <p:scale>
          <a:sx n="96" d="100"/>
          <a:sy n="96" d="100"/>
        </p:scale>
        <p:origin x="176"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5610A-17B4-4656-93CF-E1D9982860F7}"/>
              </a:ext>
            </a:extLst>
          </p:cNvPr>
          <p:cNvSpPr>
            <a:spLocks noGrp="1"/>
          </p:cNvSpPr>
          <p:nvPr>
            <p:ph type="ctrTitle"/>
          </p:nvPr>
        </p:nvSpPr>
        <p:spPr>
          <a:xfrm>
            <a:off x="912629" y="1371600"/>
            <a:ext cx="5935540" cy="2696866"/>
          </a:xfrm>
        </p:spPr>
        <p:txBody>
          <a:bodyPr anchor="t">
            <a:normAutofit/>
          </a:bodyPr>
          <a:lstStyle>
            <a:lvl1pPr algn="l">
              <a:defRPr sz="4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51C80B-DFD6-415B-BA5B-E56E510CD12B}"/>
              </a:ext>
            </a:extLst>
          </p:cNvPr>
          <p:cNvSpPr>
            <a:spLocks noGrp="1"/>
          </p:cNvSpPr>
          <p:nvPr>
            <p:ph type="subTitle" idx="1"/>
          </p:nvPr>
        </p:nvSpPr>
        <p:spPr>
          <a:xfrm>
            <a:off x="912629" y="4584879"/>
            <a:ext cx="5935540" cy="1287887"/>
          </a:xfrm>
        </p:spPr>
        <p:txBody>
          <a:bodyPr anchor="b">
            <a:normAutofit/>
          </a:bodyPr>
          <a:lstStyle>
            <a:lvl1pPr marL="0" indent="0" algn="l">
              <a:lnSpc>
                <a:spcPct val="130000"/>
              </a:lnSpc>
              <a:buNone/>
              <a:defRPr sz="18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67A2065B-06FF-4991-9F8A-4BE25457B479}"/>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5" name="Footer Placeholder 4">
            <a:extLst>
              <a:ext uri="{FF2B5EF4-FFF2-40B4-BE49-F238E27FC236}">
                <a16:creationId xmlns:a16="http://schemas.microsoft.com/office/drawing/2014/main" id="{B20DF2FA-C604-45D8-A633-11D3742EC14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EE5DA9-2D04-4850-AB9F-BD353816504A}"/>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29106104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5E4BB7-3F30-4C31-9BB2-8EC24FC0A1D6}"/>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1ECF4134-70F5-4EE6-88BE-49D129630CD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9EABC7-C044-44DE-B303-55A0581DA1E8}"/>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5" name="Footer Placeholder 4">
            <a:extLst>
              <a:ext uri="{FF2B5EF4-FFF2-40B4-BE49-F238E27FC236}">
                <a16:creationId xmlns:a16="http://schemas.microsoft.com/office/drawing/2014/main" id="{4D4A63E1-5BC5-402E-9916-BAB84BCF0BB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F915-AF64-4ECC-8B1A-B7E6A89B7917}"/>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10034217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B09414-2AA1-4D8E-A00A-C092FBC92D91}"/>
              </a:ext>
            </a:extLst>
          </p:cNvPr>
          <p:cNvSpPr>
            <a:spLocks noGrp="1"/>
          </p:cNvSpPr>
          <p:nvPr>
            <p:ph type="title" orient="vert"/>
          </p:nvPr>
        </p:nvSpPr>
        <p:spPr>
          <a:xfrm>
            <a:off x="9198077" y="1401097"/>
            <a:ext cx="2155722" cy="4775865"/>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D42C3A78-37C5-46D0-9DF4-CB78AF883C2C}"/>
              </a:ext>
            </a:extLst>
          </p:cNvPr>
          <p:cNvSpPr>
            <a:spLocks noGrp="1"/>
          </p:cNvSpPr>
          <p:nvPr>
            <p:ph type="body" orient="vert" idx="1"/>
          </p:nvPr>
        </p:nvSpPr>
        <p:spPr>
          <a:xfrm>
            <a:off x="838200" y="1401097"/>
            <a:ext cx="8232058" cy="477586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D8705E-925D-4F57-8268-107CE3CF4C45}"/>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5" name="Footer Placeholder 4">
            <a:extLst>
              <a:ext uri="{FF2B5EF4-FFF2-40B4-BE49-F238E27FC236}">
                <a16:creationId xmlns:a16="http://schemas.microsoft.com/office/drawing/2014/main" id="{50FE207E-070D-4EC8-A44C-21F1815FDA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5D01D1-C266-4161-A820-C084B980131C}"/>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751446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B246-6A68-46BE-9DBD-614FA8CF4E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47706-8D18-4093-A7C1-F30D7543CED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C7C8FC-AAEA-4AB6-9DB5-2503F58F0E69}"/>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5" name="Footer Placeholder 4">
            <a:extLst>
              <a:ext uri="{FF2B5EF4-FFF2-40B4-BE49-F238E27FC236}">
                <a16:creationId xmlns:a16="http://schemas.microsoft.com/office/drawing/2014/main" id="{E8B1616B-3F08-4869-A522-773C38940F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030CE6-9124-4B3A-A912-AE16B5C34003}"/>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13469669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78885-57B2-4930-BD7D-CBF916EDF1C6}"/>
              </a:ext>
            </a:extLst>
          </p:cNvPr>
          <p:cNvSpPr>
            <a:spLocks noGrp="1"/>
          </p:cNvSpPr>
          <p:nvPr>
            <p:ph type="title"/>
          </p:nvPr>
        </p:nvSpPr>
        <p:spPr>
          <a:xfrm>
            <a:off x="912629" y="1709738"/>
            <a:ext cx="9214884" cy="3159974"/>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BE495E4-2F8B-4CC7-88AC-A312067E60D2}"/>
              </a:ext>
            </a:extLst>
          </p:cNvPr>
          <p:cNvSpPr>
            <a:spLocks noGrp="1"/>
          </p:cNvSpPr>
          <p:nvPr>
            <p:ph type="body" idx="1"/>
          </p:nvPr>
        </p:nvSpPr>
        <p:spPr>
          <a:xfrm>
            <a:off x="912628" y="5018567"/>
            <a:ext cx="7907079" cy="1073889"/>
          </a:xfrm>
        </p:spPr>
        <p:txBody>
          <a:bodyPr>
            <a:normAutofit/>
          </a:bodyPr>
          <a:lstStyle>
            <a:lvl1pPr marL="0" indent="0">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585CC9-BAD3-4807-90BB-97DA2D6A6BE2}"/>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5" name="Footer Placeholder 4">
            <a:extLst>
              <a:ext uri="{FF2B5EF4-FFF2-40B4-BE49-F238E27FC236}">
                <a16:creationId xmlns:a16="http://schemas.microsoft.com/office/drawing/2014/main" id="{5F108CEF-165F-4D7E-9666-5CD0156B49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0EBC3D-3277-4D34-9F67-71040C21E3B3}"/>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2792350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477A4-4D01-45B6-9563-0BF13BA72F7C}"/>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EE17E00-96AC-45F0-82B2-9F601E9B93C2}"/>
              </a:ext>
            </a:extLst>
          </p:cNvPr>
          <p:cNvSpPr>
            <a:spLocks noGrp="1"/>
          </p:cNvSpPr>
          <p:nvPr>
            <p:ph sz="half" idx="1"/>
          </p:nvPr>
        </p:nvSpPr>
        <p:spPr>
          <a:xfrm>
            <a:off x="914400" y="2849526"/>
            <a:ext cx="5105400" cy="32104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2BA30CD-95C0-427B-A571-A7D8A53278F4}"/>
              </a:ext>
            </a:extLst>
          </p:cNvPr>
          <p:cNvSpPr>
            <a:spLocks noGrp="1"/>
          </p:cNvSpPr>
          <p:nvPr>
            <p:ph sz="half" idx="2"/>
          </p:nvPr>
        </p:nvSpPr>
        <p:spPr>
          <a:xfrm>
            <a:off x="6172200" y="2849526"/>
            <a:ext cx="5105400" cy="32104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6F67CAC-53E4-44AF-BEAC-8FFB96F05A86}"/>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6" name="Footer Placeholder 5">
            <a:extLst>
              <a:ext uri="{FF2B5EF4-FFF2-40B4-BE49-F238E27FC236}">
                <a16:creationId xmlns:a16="http://schemas.microsoft.com/office/drawing/2014/main" id="{083D9F3A-E7F0-45E7-AFA8-0D4A669EC1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5F008B-58BB-45FF-923F-5909DAB49D34}"/>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3944759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7B549-9E51-42E0-992A-73E775957773}"/>
              </a:ext>
            </a:extLst>
          </p:cNvPr>
          <p:cNvSpPr>
            <a:spLocks noGrp="1"/>
          </p:cNvSpPr>
          <p:nvPr>
            <p:ph type="title"/>
          </p:nvPr>
        </p:nvSpPr>
        <p:spPr>
          <a:xfrm>
            <a:off x="912628" y="1371599"/>
            <a:ext cx="10442760" cy="93975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81A5FDC-7C4B-45FB-8462-E2CE79919F33}"/>
              </a:ext>
            </a:extLst>
          </p:cNvPr>
          <p:cNvSpPr>
            <a:spLocks noGrp="1"/>
          </p:cNvSpPr>
          <p:nvPr>
            <p:ph type="body" idx="1"/>
          </p:nvPr>
        </p:nvSpPr>
        <p:spPr>
          <a:xfrm>
            <a:off x="912628" y="2311353"/>
            <a:ext cx="5084947"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8B686-2E92-45B9-A3D7-9DCAA0C50B36}"/>
              </a:ext>
            </a:extLst>
          </p:cNvPr>
          <p:cNvSpPr>
            <a:spLocks noGrp="1"/>
          </p:cNvSpPr>
          <p:nvPr>
            <p:ph sz="half" idx="2"/>
          </p:nvPr>
        </p:nvSpPr>
        <p:spPr>
          <a:xfrm>
            <a:off x="912628" y="3006725"/>
            <a:ext cx="5084947"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6ADB526-4A44-47B6-8D14-93202E590AA7}"/>
              </a:ext>
            </a:extLst>
          </p:cNvPr>
          <p:cNvSpPr>
            <a:spLocks noGrp="1"/>
          </p:cNvSpPr>
          <p:nvPr>
            <p:ph type="body" sz="quarter" idx="3"/>
          </p:nvPr>
        </p:nvSpPr>
        <p:spPr>
          <a:xfrm>
            <a:off x="6172200" y="2311353"/>
            <a:ext cx="5183188" cy="69537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74177CA-5C13-4311-BFD3-B98FBD942DA5}"/>
              </a:ext>
            </a:extLst>
          </p:cNvPr>
          <p:cNvSpPr>
            <a:spLocks noGrp="1"/>
          </p:cNvSpPr>
          <p:nvPr>
            <p:ph sz="quarter" idx="4"/>
          </p:nvPr>
        </p:nvSpPr>
        <p:spPr>
          <a:xfrm>
            <a:off x="6172200" y="3006725"/>
            <a:ext cx="5183188" cy="31829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EA255A-4CB5-40CA-B756-1AA5E27C20BF}"/>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8" name="Footer Placeholder 7">
            <a:extLst>
              <a:ext uri="{FF2B5EF4-FFF2-40B4-BE49-F238E27FC236}">
                <a16:creationId xmlns:a16="http://schemas.microsoft.com/office/drawing/2014/main" id="{FF3072C4-10F1-49B8-B0BF-69204EDDCF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A5ACC97-44C1-4887-909B-E6732D3C1FFE}"/>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29414001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7D313-943A-47E0-8A7A-DFFBCC297AB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23AC25A7-81C8-4AA1-AD9F-C78A451FDE2E}"/>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4" name="Footer Placeholder 3">
            <a:extLst>
              <a:ext uri="{FF2B5EF4-FFF2-40B4-BE49-F238E27FC236}">
                <a16:creationId xmlns:a16="http://schemas.microsoft.com/office/drawing/2014/main" id="{6EF54740-6022-46B2-9C55-B60E9651684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89497C9-6B5E-46D6-8FE9-0A5E0CF7F95B}"/>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14574398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740D3C-270A-401A-810C-2F86BBBB87D4}"/>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3" name="Footer Placeholder 2">
            <a:extLst>
              <a:ext uri="{FF2B5EF4-FFF2-40B4-BE49-F238E27FC236}">
                <a16:creationId xmlns:a16="http://schemas.microsoft.com/office/drawing/2014/main" id="{DDCBE9F8-1765-4F36-A4DE-1DB136025AC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790CF9E-A6C6-4873-ADBE-7A2939319E58}"/>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37200060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CDF8-00AD-4441-A6D5-9D7A659EB6C0}"/>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8C330AF-CB7E-420A-AE8A-E02E90325885}"/>
              </a:ext>
            </a:extLst>
          </p:cNvPr>
          <p:cNvSpPr>
            <a:spLocks noGrp="1"/>
          </p:cNvSpPr>
          <p:nvPr>
            <p:ph idx="1"/>
          </p:nvPr>
        </p:nvSpPr>
        <p:spPr>
          <a:xfrm>
            <a:off x="5183188" y="987425"/>
            <a:ext cx="6172200" cy="4873625"/>
          </a:xfrm>
        </p:spPr>
        <p:txBody>
          <a:bodyPr>
            <a:normAutofit/>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F43257AD-2422-4CDA-9C55-700F4B5BF251}"/>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1B7454-C1CC-46F2-A6FB-1FE786C48F49}"/>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6" name="Footer Placeholder 5">
            <a:extLst>
              <a:ext uri="{FF2B5EF4-FFF2-40B4-BE49-F238E27FC236}">
                <a16:creationId xmlns:a16="http://schemas.microsoft.com/office/drawing/2014/main" id="{49077DBE-6CC7-421B-AB5E-341E20BD922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6EAB8F-7526-4CDB-B782-FAD8B3E70B0A}"/>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4572831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31647F-5A61-44C9-81DC-331C9AE5DDAE}"/>
              </a:ext>
            </a:extLst>
          </p:cNvPr>
          <p:cNvSpPr>
            <a:spLocks noGrp="1"/>
          </p:cNvSpPr>
          <p:nvPr>
            <p:ph type="title"/>
          </p:nvPr>
        </p:nvSpPr>
        <p:spPr>
          <a:xfrm>
            <a:off x="912628" y="1463038"/>
            <a:ext cx="3859397" cy="1471548"/>
          </a:xfrm>
        </p:spPr>
        <p:txBody>
          <a:bodyPr anchor="t"/>
          <a:lstStyle>
            <a:lvl1pPr>
              <a:defRPr sz="32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31627A0F-F1B8-49BE-A0FF-7FE16E3BDC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C86D1BD6-1519-4431-9FAF-7D4F4129972C}"/>
              </a:ext>
            </a:extLst>
          </p:cNvPr>
          <p:cNvSpPr>
            <a:spLocks noGrp="1"/>
          </p:cNvSpPr>
          <p:nvPr>
            <p:ph type="body" sz="half" idx="2"/>
          </p:nvPr>
        </p:nvSpPr>
        <p:spPr>
          <a:xfrm>
            <a:off x="912628" y="2934586"/>
            <a:ext cx="3859397" cy="2934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A587A0-353B-42C2-BA96-B1ADEDF642BE}"/>
              </a:ext>
            </a:extLst>
          </p:cNvPr>
          <p:cNvSpPr>
            <a:spLocks noGrp="1"/>
          </p:cNvSpPr>
          <p:nvPr>
            <p:ph type="dt" sz="half" idx="10"/>
          </p:nvPr>
        </p:nvSpPr>
        <p:spPr/>
        <p:txBody>
          <a:bodyPr/>
          <a:lstStyle/>
          <a:p>
            <a:fld id="{F07CD3FD-BE54-4400-942B-C6C15AA73DFD}" type="datetimeFigureOut">
              <a:rPr lang="en-US" smtClean="0"/>
              <a:t>10/11/23</a:t>
            </a:fld>
            <a:endParaRPr lang="en-US"/>
          </a:p>
        </p:txBody>
      </p:sp>
      <p:sp>
        <p:nvSpPr>
          <p:cNvPr id="6" name="Footer Placeholder 5">
            <a:extLst>
              <a:ext uri="{FF2B5EF4-FFF2-40B4-BE49-F238E27FC236}">
                <a16:creationId xmlns:a16="http://schemas.microsoft.com/office/drawing/2014/main" id="{44D5A88E-3957-4B76-B1BE-4164029217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F7C5FD-E56A-4C66-8F23-087F95A2FD0E}"/>
              </a:ext>
            </a:extLst>
          </p:cNvPr>
          <p:cNvSpPr>
            <a:spLocks noGrp="1"/>
          </p:cNvSpPr>
          <p:nvPr>
            <p:ph type="sldNum" sz="quarter" idx="12"/>
          </p:nvPr>
        </p:nvSpPr>
        <p:spPr/>
        <p:txBody>
          <a:bodyPr/>
          <a:lstStyle/>
          <a:p>
            <a:fld id="{A4C0CD32-A6C8-4BA5-B3DF-D8325E32CAA4}" type="slidenum">
              <a:rPr lang="en-US" smtClean="0"/>
              <a:t>‹N›</a:t>
            </a:fld>
            <a:endParaRPr lang="en-US"/>
          </a:p>
        </p:txBody>
      </p:sp>
    </p:spTree>
    <p:extLst>
      <p:ext uri="{BB962C8B-B14F-4D97-AF65-F5344CB8AC3E}">
        <p14:creationId xmlns:p14="http://schemas.microsoft.com/office/powerpoint/2010/main" val="100602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AB4E786-7636-4278-8595-D365D28A796A}"/>
              </a:ext>
            </a:extLst>
          </p:cNvPr>
          <p:cNvSpPr>
            <a:spLocks noGrp="1"/>
          </p:cNvSpPr>
          <p:nvPr>
            <p:ph type="title"/>
          </p:nvPr>
        </p:nvSpPr>
        <p:spPr>
          <a:xfrm>
            <a:off x="914400" y="1371601"/>
            <a:ext cx="10363200" cy="118757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EA740849-7059-4C70-992B-5304D2EE9BAB}"/>
              </a:ext>
            </a:extLst>
          </p:cNvPr>
          <p:cNvSpPr>
            <a:spLocks noGrp="1"/>
          </p:cNvSpPr>
          <p:nvPr>
            <p:ph type="body" idx="1"/>
          </p:nvPr>
        </p:nvSpPr>
        <p:spPr>
          <a:xfrm>
            <a:off x="914399" y="2559171"/>
            <a:ext cx="10363200" cy="338265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09FEBF6-CEA6-4332-87B3-697807571C84}"/>
              </a:ext>
            </a:extLst>
          </p:cNvPr>
          <p:cNvSpPr>
            <a:spLocks noGrp="1"/>
          </p:cNvSpPr>
          <p:nvPr>
            <p:ph type="dt" sz="half" idx="2"/>
          </p:nvPr>
        </p:nvSpPr>
        <p:spPr>
          <a:xfrm>
            <a:off x="912628" y="6356350"/>
            <a:ext cx="2743200" cy="365125"/>
          </a:xfrm>
          <a:prstGeom prst="rect">
            <a:avLst/>
          </a:prstGeom>
        </p:spPr>
        <p:txBody>
          <a:bodyPr vert="horz" lIns="91440" tIns="45720" rIns="91440" bIns="45720" rtlCol="0" anchor="ctr"/>
          <a:lstStyle>
            <a:lvl1pPr algn="l">
              <a:defRPr sz="900" b="1" cap="all" spc="300" baseline="0">
                <a:solidFill>
                  <a:schemeClr val="tx1"/>
                </a:solidFill>
              </a:defRPr>
            </a:lvl1pPr>
          </a:lstStyle>
          <a:p>
            <a:fld id="{F07CD3FD-BE54-4400-942B-C6C15AA73DFD}" type="datetimeFigureOut">
              <a:rPr lang="en-US" smtClean="0"/>
              <a:t>10/11/23</a:t>
            </a:fld>
            <a:endParaRPr lang="en-US"/>
          </a:p>
        </p:txBody>
      </p:sp>
      <p:sp>
        <p:nvSpPr>
          <p:cNvPr id="5" name="Footer Placeholder 4">
            <a:extLst>
              <a:ext uri="{FF2B5EF4-FFF2-40B4-BE49-F238E27FC236}">
                <a16:creationId xmlns:a16="http://schemas.microsoft.com/office/drawing/2014/main" id="{BC6BAF94-621C-43E1-BA0C-410A6899031B}"/>
              </a:ext>
            </a:extLst>
          </p:cNvPr>
          <p:cNvSpPr>
            <a:spLocks noGrp="1"/>
          </p:cNvSpPr>
          <p:nvPr>
            <p:ph type="ftr" sz="quarter" idx="3"/>
          </p:nvPr>
        </p:nvSpPr>
        <p:spPr>
          <a:xfrm>
            <a:off x="6767622" y="6356350"/>
            <a:ext cx="4040373" cy="365125"/>
          </a:xfrm>
          <a:prstGeom prst="rect">
            <a:avLst/>
          </a:prstGeom>
        </p:spPr>
        <p:txBody>
          <a:bodyPr vert="horz" lIns="91440" tIns="45720" rIns="91440" bIns="45720" rtlCol="0" anchor="ctr"/>
          <a:lstStyle>
            <a:lvl1pPr algn="r">
              <a:defRPr sz="900" b="1" cap="all" spc="300" baseline="0">
                <a:solidFill>
                  <a:schemeClr val="tx1"/>
                </a:solidFill>
              </a:defRPr>
            </a:lvl1pPr>
          </a:lstStyle>
          <a:p>
            <a:endParaRPr lang="en-US"/>
          </a:p>
        </p:txBody>
      </p:sp>
      <p:sp>
        <p:nvSpPr>
          <p:cNvPr id="6" name="Slide Number Placeholder 5">
            <a:extLst>
              <a:ext uri="{FF2B5EF4-FFF2-40B4-BE49-F238E27FC236}">
                <a16:creationId xmlns:a16="http://schemas.microsoft.com/office/drawing/2014/main" id="{137D19E5-9E16-48C9-AAE2-0C70679A8D7B}"/>
              </a:ext>
            </a:extLst>
          </p:cNvPr>
          <p:cNvSpPr>
            <a:spLocks noGrp="1"/>
          </p:cNvSpPr>
          <p:nvPr>
            <p:ph type="sldNum" sz="quarter" idx="4"/>
          </p:nvPr>
        </p:nvSpPr>
        <p:spPr>
          <a:xfrm>
            <a:off x="10807995" y="6356350"/>
            <a:ext cx="723014" cy="365125"/>
          </a:xfrm>
          <a:prstGeom prst="rect">
            <a:avLst/>
          </a:prstGeom>
        </p:spPr>
        <p:txBody>
          <a:bodyPr vert="horz" lIns="91440" tIns="45720" rIns="91440" bIns="45720" rtlCol="0" anchor="ctr"/>
          <a:lstStyle>
            <a:lvl1pPr algn="r">
              <a:defRPr sz="900" b="1" cap="all" spc="300" baseline="0">
                <a:solidFill>
                  <a:schemeClr val="tx1"/>
                </a:solidFill>
              </a:defRPr>
            </a:lvl1pPr>
          </a:lstStyle>
          <a:p>
            <a:fld id="{A4C0CD32-A6C8-4BA5-B3DF-D8325E32CAA4}" type="slidenum">
              <a:rPr lang="en-US" smtClean="0"/>
              <a:t>‹N›</a:t>
            </a:fld>
            <a:endParaRPr lang="en-US"/>
          </a:p>
        </p:txBody>
      </p:sp>
      <p:cxnSp>
        <p:nvCxnSpPr>
          <p:cNvPr id="7" name="Straight Connector 6">
            <a:extLst>
              <a:ext uri="{FF2B5EF4-FFF2-40B4-BE49-F238E27FC236}">
                <a16:creationId xmlns:a16="http://schemas.microsoft.com/office/drawing/2014/main" id="{F209B62C-3402-4623-9A7C-AA048B56F8C3}"/>
              </a:ext>
            </a:extLst>
          </p:cNvPr>
          <p:cNvCxnSpPr>
            <a:cxnSpLocks/>
          </p:cNvCxnSpPr>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751254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8" r:id="rId6"/>
    <p:sldLayoutId id="2147483693" r:id="rId7"/>
    <p:sldLayoutId id="2147483694" r:id="rId8"/>
    <p:sldLayoutId id="2147483695" r:id="rId9"/>
    <p:sldLayoutId id="2147483697" r:id="rId10"/>
    <p:sldLayoutId id="2147483696" r:id="rId11"/>
  </p:sldLayoutIdLst>
  <p:txStyles>
    <p:titleStyle>
      <a:lvl1pPr algn="l" defTabSz="914400" rtl="0" eaLnBrk="1" latinLnBrk="0" hangingPunct="1">
        <a:lnSpc>
          <a:spcPct val="10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87000"/>
        <a:buFont typeface="Arial" panose="020B0604020202020204" pitchFamily="34" charset="0"/>
        <a:buChar char="•"/>
        <a:defRPr sz="2000" kern="1200">
          <a:solidFill>
            <a:schemeClr val="tx1"/>
          </a:solidFill>
          <a:latin typeface="+mn-lt"/>
          <a:ea typeface="+mn-ea"/>
          <a:cs typeface="+mn-cs"/>
        </a:defRPr>
      </a:lvl1pPr>
      <a:lvl2pPr marL="493776" indent="-228600" algn="l" defTabSz="914400" rtl="0" eaLnBrk="1" latinLnBrk="0" hangingPunct="1">
        <a:lnSpc>
          <a:spcPct val="120000"/>
        </a:lnSpc>
        <a:spcBef>
          <a:spcPts val="500"/>
        </a:spcBef>
        <a:buSzPct val="87000"/>
        <a:buFont typeface="Arial" panose="020B0604020202020204" pitchFamily="34" charset="0"/>
        <a:buChar char="•"/>
        <a:defRPr sz="1800" kern="1200">
          <a:solidFill>
            <a:schemeClr val="tx1"/>
          </a:solidFill>
          <a:latin typeface="+mn-lt"/>
          <a:ea typeface="+mn-ea"/>
          <a:cs typeface="+mn-cs"/>
        </a:defRPr>
      </a:lvl2pPr>
      <a:lvl3pPr marL="731520" indent="-228600" algn="l" defTabSz="914400" rtl="0" eaLnBrk="1" latinLnBrk="0" hangingPunct="1">
        <a:lnSpc>
          <a:spcPct val="120000"/>
        </a:lnSpc>
        <a:spcBef>
          <a:spcPts val="500"/>
        </a:spcBef>
        <a:buSzPct val="87000"/>
        <a:buFont typeface="Arial" panose="020B0604020202020204" pitchFamily="34" charset="0"/>
        <a:buChar char="•"/>
        <a:defRPr sz="1600" kern="1200">
          <a:solidFill>
            <a:schemeClr val="tx1"/>
          </a:solidFill>
          <a:latin typeface="+mn-lt"/>
          <a:ea typeface="+mn-ea"/>
          <a:cs typeface="+mn-cs"/>
        </a:defRPr>
      </a:lvl3pPr>
      <a:lvl4pPr marL="1051560" indent="-28575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4pPr>
      <a:lvl5pPr marL="1298448" indent="-228600" algn="l" defTabSz="914400" rtl="0" eaLnBrk="1" latinLnBrk="0" hangingPunct="1">
        <a:lnSpc>
          <a:spcPct val="120000"/>
        </a:lnSpc>
        <a:spcBef>
          <a:spcPts val="500"/>
        </a:spcBef>
        <a:buSzPct val="87000"/>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hyperlink" Target="http://www.heartmath.org/research/research-library" TargetMode="Externa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CFD1D2CD-954D-4C4D-B505-05EAD159B2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olo 1">
            <a:extLst>
              <a:ext uri="{FF2B5EF4-FFF2-40B4-BE49-F238E27FC236}">
                <a16:creationId xmlns:a16="http://schemas.microsoft.com/office/drawing/2014/main" id="{054BAC2B-F906-BE3F-F947-ECB3A583974D}"/>
              </a:ext>
            </a:extLst>
          </p:cNvPr>
          <p:cNvSpPr>
            <a:spLocks noGrp="1"/>
          </p:cNvSpPr>
          <p:nvPr>
            <p:ph type="ctrTitle"/>
          </p:nvPr>
        </p:nvSpPr>
        <p:spPr>
          <a:xfrm>
            <a:off x="245763" y="873567"/>
            <a:ext cx="6562838" cy="3224805"/>
          </a:xfrm>
        </p:spPr>
        <p:txBody>
          <a:bodyPr>
            <a:normAutofit/>
          </a:bodyPr>
          <a:lstStyle/>
          <a:p>
            <a:r>
              <a:rPr lang="it-IT" sz="3200" b="1" dirty="0">
                <a:solidFill>
                  <a:schemeClr val="accent1">
                    <a:lumMod val="75000"/>
                  </a:schemeClr>
                </a:solidFill>
                <a:latin typeface="Calibri" panose="020F0502020204030204" pitchFamily="34" charset="0"/>
                <a:cs typeface="Calibri" panose="020F0502020204030204" pitchFamily="34" charset="0"/>
              </a:rPr>
              <a:t>    </a:t>
            </a:r>
            <a:br>
              <a:rPr lang="it-IT" sz="3200" b="1" dirty="0">
                <a:solidFill>
                  <a:schemeClr val="accent1">
                    <a:lumMod val="75000"/>
                  </a:schemeClr>
                </a:solidFill>
                <a:latin typeface="Calibri" panose="020F0502020204030204" pitchFamily="34" charset="0"/>
                <a:cs typeface="Calibri" panose="020F0502020204030204" pitchFamily="34" charset="0"/>
              </a:rPr>
            </a:br>
            <a:r>
              <a:rPr lang="it-IT" sz="3200" b="1" dirty="0">
                <a:solidFill>
                  <a:schemeClr val="accent1">
                    <a:lumMod val="75000"/>
                  </a:schemeClr>
                </a:solidFill>
                <a:latin typeface="Calibri" panose="020F0502020204030204" pitchFamily="34" charset="0"/>
                <a:cs typeface="Calibri" panose="020F0502020204030204" pitchFamily="34" charset="0"/>
              </a:rPr>
              <a:t>Il Cervello si modella nella Gentilezza. Emozioni positive e benefici sulla salute dell’essere gentili </a:t>
            </a:r>
            <a:br>
              <a:rPr lang="it-IT" sz="3200" b="1" dirty="0">
                <a:solidFill>
                  <a:schemeClr val="accent1">
                    <a:lumMod val="75000"/>
                  </a:schemeClr>
                </a:solidFill>
                <a:latin typeface="Calibri" panose="020F0502020204030204" pitchFamily="34" charset="0"/>
                <a:cs typeface="Calibri" panose="020F0502020204030204" pitchFamily="34" charset="0"/>
              </a:rPr>
            </a:br>
            <a:br>
              <a:rPr lang="it-IT" sz="3200" b="1" dirty="0">
                <a:solidFill>
                  <a:schemeClr val="accent1">
                    <a:lumMod val="75000"/>
                  </a:schemeClr>
                </a:solidFill>
                <a:latin typeface="Calibri" panose="020F0502020204030204" pitchFamily="34" charset="0"/>
                <a:cs typeface="Calibri" panose="020F0502020204030204" pitchFamily="34" charset="0"/>
              </a:rPr>
            </a:br>
            <a:endParaRPr lang="it-IT" sz="3200" b="1" i="1" dirty="0">
              <a:solidFill>
                <a:schemeClr val="accent1">
                  <a:lumMod val="75000"/>
                </a:schemeClr>
              </a:solidFill>
              <a:latin typeface="Calibri" panose="020F0502020204030204" pitchFamily="34" charset="0"/>
              <a:cs typeface="Calibri" panose="020F0502020204030204" pitchFamily="34" charset="0"/>
            </a:endParaRPr>
          </a:p>
        </p:txBody>
      </p:sp>
      <p:sp>
        <p:nvSpPr>
          <p:cNvPr id="3" name="Sottotitolo 2">
            <a:extLst>
              <a:ext uri="{FF2B5EF4-FFF2-40B4-BE49-F238E27FC236}">
                <a16:creationId xmlns:a16="http://schemas.microsoft.com/office/drawing/2014/main" id="{826863A1-DB9C-F93E-BB22-ADD8B66BDF69}"/>
              </a:ext>
            </a:extLst>
          </p:cNvPr>
          <p:cNvSpPr>
            <a:spLocks noGrp="1"/>
          </p:cNvSpPr>
          <p:nvPr>
            <p:ph type="subTitle" idx="1"/>
          </p:nvPr>
        </p:nvSpPr>
        <p:spPr>
          <a:xfrm>
            <a:off x="448514" y="4184610"/>
            <a:ext cx="5647486" cy="1799823"/>
          </a:xfrm>
        </p:spPr>
        <p:txBody>
          <a:bodyPr>
            <a:normAutofit fontScale="92500" lnSpcReduction="10000"/>
          </a:bodyPr>
          <a:lstStyle/>
          <a:p>
            <a:r>
              <a:rPr lang="it-IT" sz="2200" i="1" dirty="0">
                <a:solidFill>
                  <a:schemeClr val="accent1"/>
                </a:solidFill>
                <a:latin typeface="Calibri" panose="020F0502020204030204" pitchFamily="34" charset="0"/>
                <a:cs typeface="Calibri" panose="020F0502020204030204" pitchFamily="34" charset="0"/>
              </a:rPr>
              <a:t>14 Ottobre Soresina (Cremona)</a:t>
            </a:r>
          </a:p>
          <a:p>
            <a:r>
              <a:rPr lang="it-IT" b="0" i="1" dirty="0">
                <a:solidFill>
                  <a:schemeClr val="accent1"/>
                </a:solidFill>
                <a:latin typeface="Calibri" panose="020F0502020204030204" pitchFamily="34" charset="0"/>
                <a:cs typeface="Calibri" panose="020F0502020204030204" pitchFamily="34" charset="0"/>
              </a:rPr>
              <a:t>A CURA DI Francesca Zedda</a:t>
            </a:r>
          </a:p>
          <a:p>
            <a:r>
              <a:rPr lang="it-IT" b="0" i="1" dirty="0">
                <a:solidFill>
                  <a:schemeClr val="accent1"/>
                </a:solidFill>
                <a:latin typeface="Calibri" panose="020F0502020204030204" pitchFamily="34" charset="0"/>
                <a:cs typeface="Calibri" panose="020F0502020204030204" pitchFamily="34" charset="0"/>
              </a:rPr>
              <a:t>Infermiera IN Nefrologia e dialisi</a:t>
            </a:r>
          </a:p>
          <a:p>
            <a:r>
              <a:rPr lang="it-IT" b="0" i="1" dirty="0">
                <a:solidFill>
                  <a:schemeClr val="accent1"/>
                </a:solidFill>
                <a:latin typeface="Calibri" panose="020F0502020204030204" pitchFamily="34" charset="0"/>
                <a:cs typeface="Calibri" panose="020F0502020204030204" pitchFamily="34" charset="0"/>
              </a:rPr>
              <a:t>Ospedale Santissima </a:t>
            </a:r>
            <a:r>
              <a:rPr lang="it-IT" b="0" i="1" dirty="0" err="1">
                <a:solidFill>
                  <a:schemeClr val="accent1"/>
                </a:solidFill>
                <a:latin typeface="Calibri" panose="020F0502020204030204" pitchFamily="34" charset="0"/>
                <a:cs typeface="Calibri" panose="020F0502020204030204" pitchFamily="34" charset="0"/>
              </a:rPr>
              <a:t>TrinitÀ</a:t>
            </a:r>
            <a:r>
              <a:rPr lang="it-IT" b="0" i="1" dirty="0">
                <a:solidFill>
                  <a:schemeClr val="accent1"/>
                </a:solidFill>
                <a:latin typeface="Calibri" panose="020F0502020204030204" pitchFamily="34" charset="0"/>
                <a:cs typeface="Calibri" panose="020F0502020204030204" pitchFamily="34" charset="0"/>
              </a:rPr>
              <a:t> DI Cagliari</a:t>
            </a:r>
          </a:p>
          <a:p>
            <a:endParaRPr lang="it-IT" i="1" dirty="0">
              <a:solidFill>
                <a:schemeClr val="accent1"/>
              </a:solidFill>
              <a:latin typeface="Calibri" panose="020F0502020204030204" pitchFamily="34" charset="0"/>
              <a:cs typeface="Calibri" panose="020F0502020204030204" pitchFamily="34" charset="0"/>
            </a:endParaRPr>
          </a:p>
        </p:txBody>
      </p:sp>
      <p:cxnSp>
        <p:nvCxnSpPr>
          <p:cNvPr id="12" name="Straight Connector 11">
            <a:extLst>
              <a:ext uri="{FF2B5EF4-FFF2-40B4-BE49-F238E27FC236}">
                <a16:creationId xmlns:a16="http://schemas.microsoft.com/office/drawing/2014/main" id="{D132AEA7-A24A-45A9-BF8F-D0AFF34DF68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90600" y="1031001"/>
            <a:ext cx="978862" cy="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 name="Immagine 5" descr="Immagine che contiene testo, schermata&#10;&#10;Descrizione generata automaticamente">
            <a:extLst>
              <a:ext uri="{FF2B5EF4-FFF2-40B4-BE49-F238E27FC236}">
                <a16:creationId xmlns:a16="http://schemas.microsoft.com/office/drawing/2014/main" id="{AEB8081E-A55D-9998-C489-BCAE9B14093F}"/>
              </a:ext>
            </a:extLst>
          </p:cNvPr>
          <p:cNvPicPr>
            <a:picLocks noChangeAspect="1"/>
          </p:cNvPicPr>
          <p:nvPr/>
        </p:nvPicPr>
        <p:blipFill>
          <a:blip r:embed="rId2"/>
          <a:stretch>
            <a:fillRect/>
          </a:stretch>
        </p:blipFill>
        <p:spPr>
          <a:xfrm>
            <a:off x="6608713" y="218661"/>
            <a:ext cx="5347762" cy="6096000"/>
          </a:xfrm>
          <a:prstGeom prst="rect">
            <a:avLst/>
          </a:prstGeom>
        </p:spPr>
      </p:pic>
    </p:spTree>
    <p:extLst>
      <p:ext uri="{BB962C8B-B14F-4D97-AF65-F5344CB8AC3E}">
        <p14:creationId xmlns:p14="http://schemas.microsoft.com/office/powerpoint/2010/main" val="3692266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426F29E7-DCAF-ED08-CA55-A393B277126F}"/>
              </a:ext>
            </a:extLst>
          </p:cNvPr>
          <p:cNvSpPr txBox="1"/>
          <p:nvPr/>
        </p:nvSpPr>
        <p:spPr>
          <a:xfrm>
            <a:off x="2104817" y="471721"/>
            <a:ext cx="9095873"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u="none" strike="noStrike" kern="1200" cap="none" spc="0" normalizeH="0" baseline="0" noProof="0" dirty="0">
                <a:ln>
                  <a:noFill/>
                </a:ln>
                <a:solidFill>
                  <a:schemeClr val="accent4"/>
                </a:solidFill>
                <a:effectLst/>
                <a:uLnTx/>
                <a:uFillTx/>
                <a:latin typeface="Calibri Light" panose="020F0302020204030204"/>
                <a:ea typeface="+mn-ea"/>
                <a:cs typeface="+mn-cs"/>
              </a:rPr>
              <a:t>Se siamo a corto di idee qui di seguito una serie di suggerimenti tratti da  </a:t>
            </a:r>
            <a:r>
              <a:rPr kumimoji="0" lang="it-IT" sz="3200" b="1" i="1" u="none" strike="noStrike" kern="1200" cap="none" spc="0" normalizeH="0" baseline="0" noProof="0" dirty="0">
                <a:ln>
                  <a:noFill/>
                </a:ln>
                <a:solidFill>
                  <a:schemeClr val="accent4"/>
                </a:solidFill>
                <a:effectLst/>
                <a:uLnTx/>
                <a:uFillTx/>
                <a:latin typeface="Calibri Light" panose="020F0302020204030204"/>
                <a:ea typeface="+mn-ea"/>
                <a:cs typeface="+mn-cs"/>
              </a:rPr>
              <a:t>The City of </a:t>
            </a:r>
            <a:r>
              <a:rPr kumimoji="0" lang="it-IT" sz="3200" b="1" i="1" u="none" strike="noStrike" kern="1200" cap="none" spc="0" normalizeH="0" baseline="0" noProof="0" dirty="0" err="1">
                <a:ln>
                  <a:noFill/>
                </a:ln>
                <a:solidFill>
                  <a:schemeClr val="accent4"/>
                </a:solidFill>
                <a:effectLst/>
                <a:uLnTx/>
                <a:uFillTx/>
                <a:latin typeface="Calibri Light" panose="020F0302020204030204"/>
                <a:ea typeface="+mn-ea"/>
                <a:cs typeface="+mn-cs"/>
              </a:rPr>
              <a:t>Kindness</a:t>
            </a:r>
            <a:r>
              <a:rPr kumimoji="0" lang="it-IT" sz="3200" b="1" i="1" u="none" strike="noStrike" kern="1200" cap="none" spc="0" normalizeH="0" baseline="0" noProof="0" dirty="0">
                <a:ln>
                  <a:noFill/>
                </a:ln>
                <a:solidFill>
                  <a:schemeClr val="accent4"/>
                </a:solidFill>
                <a:effectLst/>
                <a:uLnTx/>
                <a:uFillTx/>
                <a:latin typeface="Calibri Light" panose="020F0302020204030204"/>
                <a:ea typeface="+mn-ea"/>
                <a:cs typeface="+mn-cs"/>
              </a:rPr>
              <a:t>:</a:t>
            </a:r>
            <a:endParaRPr kumimoji="0" lang="it-IT" sz="3200" b="1" i="1" u="none" strike="noStrike" kern="1200" cap="none" spc="0" normalizeH="0" baseline="0" noProof="0" dirty="0">
              <a:ln>
                <a:noFill/>
              </a:ln>
              <a:solidFill>
                <a:schemeClr val="accent4"/>
              </a:solidFill>
              <a:effectLst/>
              <a:uLnTx/>
              <a:uFillTx/>
              <a:latin typeface="Calibri" panose="020F0502020204030204"/>
              <a:ea typeface="+mn-ea"/>
              <a:cs typeface="+mn-cs"/>
            </a:endParaRPr>
          </a:p>
          <a:p>
            <a:endParaRPr lang="it-IT" dirty="0"/>
          </a:p>
        </p:txBody>
      </p:sp>
      <p:sp>
        <p:nvSpPr>
          <p:cNvPr id="4" name="CasellaDiTesto 3">
            <a:extLst>
              <a:ext uri="{FF2B5EF4-FFF2-40B4-BE49-F238E27FC236}">
                <a16:creationId xmlns:a16="http://schemas.microsoft.com/office/drawing/2014/main" id="{1135B8FA-76CC-1C8A-C79A-943143F4A69C}"/>
              </a:ext>
            </a:extLst>
          </p:cNvPr>
          <p:cNvSpPr txBox="1"/>
          <p:nvPr/>
        </p:nvSpPr>
        <p:spPr>
          <a:xfrm>
            <a:off x="547556" y="1884458"/>
            <a:ext cx="6793226" cy="4442242"/>
          </a:xfrm>
          <a:prstGeom prst="rect">
            <a:avLst/>
          </a:prstGeom>
          <a:noFill/>
        </p:spPr>
        <p:txBody>
          <a:bodyPr wrap="square">
            <a:spAutoFit/>
          </a:bodyPr>
          <a:lstStyle/>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Mettere un bigliettino carino nel cestino del pranzo di vostro figlio o del vostro compagno</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Consentire a qualcuno di entrare nella tua corsia mentre stai guidando</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Prestare aiuto ad un collega che noti essere in difficoltà</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Evitare di spettegolare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Perdonare qualcuno, sul serio però</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Lasciare un caffè sospeso al bar per chi arriva dopo di te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Lasciare che la persona dietro di te al supermercato ti passi davanti alla cassa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Aiutare un anziano ad attraversare la strada</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it-IT" sz="2000" b="1" i="0" u="none" strike="noStrike" kern="1200" cap="none" spc="0" normalizeH="0" baseline="0" noProof="0" dirty="0">
                <a:ln>
                  <a:noFill/>
                </a:ln>
                <a:solidFill>
                  <a:schemeClr val="tx2">
                    <a:lumMod val="75000"/>
                    <a:lumOff val="25000"/>
                  </a:schemeClr>
                </a:solidFill>
                <a:effectLst/>
                <a:uLnTx/>
                <a:uFillTx/>
                <a:latin typeface="Calibri" panose="020F0502020204030204"/>
                <a:ea typeface="+mn-ea"/>
                <a:cs typeface="+mn-cs"/>
              </a:rPr>
              <a:t>Sorridere Abbracciare e incoraggiare </a:t>
            </a:r>
          </a:p>
        </p:txBody>
      </p:sp>
      <p:sp>
        <p:nvSpPr>
          <p:cNvPr id="3" name="CasellaDiTesto 2">
            <a:extLst>
              <a:ext uri="{FF2B5EF4-FFF2-40B4-BE49-F238E27FC236}">
                <a16:creationId xmlns:a16="http://schemas.microsoft.com/office/drawing/2014/main" id="{4A57A712-8E85-8679-3F8E-84AB2BDEE408}"/>
              </a:ext>
            </a:extLst>
          </p:cNvPr>
          <p:cNvSpPr txBox="1"/>
          <p:nvPr/>
        </p:nvSpPr>
        <p:spPr>
          <a:xfrm>
            <a:off x="8915400" y="1973179"/>
            <a:ext cx="184731" cy="369332"/>
          </a:xfrm>
          <a:prstGeom prst="rect">
            <a:avLst/>
          </a:prstGeom>
          <a:noFill/>
        </p:spPr>
        <p:txBody>
          <a:bodyPr wrap="none" rtlCol="0">
            <a:spAutoFit/>
          </a:bodyPr>
          <a:lstStyle/>
          <a:p>
            <a:endParaRPr lang="it-IT" dirty="0"/>
          </a:p>
        </p:txBody>
      </p:sp>
      <p:pic>
        <p:nvPicPr>
          <p:cNvPr id="5" name="Immagine 4">
            <a:extLst>
              <a:ext uri="{FF2B5EF4-FFF2-40B4-BE49-F238E27FC236}">
                <a16:creationId xmlns:a16="http://schemas.microsoft.com/office/drawing/2014/main" id="{5FE40F46-4C79-3DBF-2CFA-9CECF8722146}"/>
              </a:ext>
            </a:extLst>
          </p:cNvPr>
          <p:cNvPicPr>
            <a:picLocks noChangeAspect="1"/>
          </p:cNvPicPr>
          <p:nvPr/>
        </p:nvPicPr>
        <p:blipFill>
          <a:blip r:embed="rId2"/>
          <a:stretch>
            <a:fillRect/>
          </a:stretch>
        </p:blipFill>
        <p:spPr>
          <a:xfrm>
            <a:off x="7435215" y="1763741"/>
            <a:ext cx="3405238" cy="1971928"/>
          </a:xfrm>
          <a:prstGeom prst="rect">
            <a:avLst/>
          </a:prstGeom>
        </p:spPr>
      </p:pic>
      <p:pic>
        <p:nvPicPr>
          <p:cNvPr id="7" name="Immagine 6">
            <a:extLst>
              <a:ext uri="{FF2B5EF4-FFF2-40B4-BE49-F238E27FC236}">
                <a16:creationId xmlns:a16="http://schemas.microsoft.com/office/drawing/2014/main" id="{918143E5-BE8A-9AA1-FAC5-4DEEB0E848D6}"/>
              </a:ext>
            </a:extLst>
          </p:cNvPr>
          <p:cNvPicPr>
            <a:picLocks noChangeAspect="1"/>
          </p:cNvPicPr>
          <p:nvPr/>
        </p:nvPicPr>
        <p:blipFill>
          <a:blip r:embed="rId3"/>
          <a:stretch>
            <a:fillRect/>
          </a:stretch>
        </p:blipFill>
        <p:spPr>
          <a:xfrm>
            <a:off x="7434912" y="4105579"/>
            <a:ext cx="3405237" cy="1815883"/>
          </a:xfrm>
          <a:prstGeom prst="rect">
            <a:avLst/>
          </a:prstGeom>
        </p:spPr>
      </p:pic>
    </p:spTree>
    <p:extLst>
      <p:ext uri="{BB962C8B-B14F-4D97-AF65-F5344CB8AC3E}">
        <p14:creationId xmlns:p14="http://schemas.microsoft.com/office/powerpoint/2010/main" val="27582944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E8CC104-1F08-17AA-9FBC-93216E428A14}"/>
              </a:ext>
            </a:extLst>
          </p:cNvPr>
          <p:cNvSpPr txBox="1"/>
          <p:nvPr/>
        </p:nvSpPr>
        <p:spPr>
          <a:xfrm>
            <a:off x="509014" y="1153634"/>
            <a:ext cx="5366486" cy="86177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0" i="0" u="none" strike="noStrike" kern="1200" cap="none" spc="0" normalizeH="0" baseline="0" noProof="0" dirty="0">
                <a:ln>
                  <a:noFill/>
                </a:ln>
                <a:solidFill>
                  <a:srgbClr val="EC6A11"/>
                </a:solidFill>
                <a:effectLst/>
                <a:uLnTx/>
                <a:uFillTx/>
                <a:latin typeface="Calibri" panose="020F0502020204030204"/>
                <a:ea typeface="+mn-ea"/>
                <a:cs typeface="+mn-cs"/>
              </a:rPr>
              <a:t>La Biologia della gentilezza </a:t>
            </a:r>
          </a:p>
          <a:p>
            <a:endParaRPr lang="it-IT" dirty="0"/>
          </a:p>
        </p:txBody>
      </p:sp>
      <p:sp>
        <p:nvSpPr>
          <p:cNvPr id="3" name="CasellaDiTesto 2">
            <a:extLst>
              <a:ext uri="{FF2B5EF4-FFF2-40B4-BE49-F238E27FC236}">
                <a16:creationId xmlns:a16="http://schemas.microsoft.com/office/drawing/2014/main" id="{787B1BA5-64BC-5669-58D0-448FAB234EA9}"/>
              </a:ext>
            </a:extLst>
          </p:cNvPr>
          <p:cNvSpPr txBox="1"/>
          <p:nvPr/>
        </p:nvSpPr>
        <p:spPr>
          <a:xfrm>
            <a:off x="1143000" y="2598821"/>
            <a:ext cx="184731" cy="369332"/>
          </a:xfrm>
          <a:prstGeom prst="rect">
            <a:avLst/>
          </a:prstGeom>
          <a:noFill/>
        </p:spPr>
        <p:txBody>
          <a:bodyPr wrap="none" rtlCol="0">
            <a:spAutoFit/>
          </a:bodyPr>
          <a:lstStyle/>
          <a:p>
            <a:endParaRPr lang="it-IT" dirty="0"/>
          </a:p>
        </p:txBody>
      </p:sp>
      <p:sp>
        <p:nvSpPr>
          <p:cNvPr id="4" name="CasellaDiTesto 3">
            <a:extLst>
              <a:ext uri="{FF2B5EF4-FFF2-40B4-BE49-F238E27FC236}">
                <a16:creationId xmlns:a16="http://schemas.microsoft.com/office/drawing/2014/main" id="{47CA428D-C6B2-064C-D823-42CA272564F0}"/>
              </a:ext>
            </a:extLst>
          </p:cNvPr>
          <p:cNvSpPr txBox="1"/>
          <p:nvPr/>
        </p:nvSpPr>
        <p:spPr>
          <a:xfrm>
            <a:off x="415291" y="1846618"/>
            <a:ext cx="6502344" cy="3785652"/>
          </a:xfrm>
          <a:prstGeom prst="rect">
            <a:avLst/>
          </a:prstGeom>
          <a:noFill/>
        </p:spPr>
        <p:txBody>
          <a:bodyPr wrap="square" rtlCol="0">
            <a:spAutoFit/>
          </a:bodyPr>
          <a:lstStyle/>
          <a:p>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Gli scienziati hanno evidenziato la presenza di particolari molecole chiamati biomarcatori</a:t>
            </a:r>
          </a:p>
          <a:p>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che ci rivelano informazioni importantissime sulle nostre aspettative di vita e </a:t>
            </a:r>
          </a:p>
          <a:p>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sulla nostra salute: i telomeri. </a:t>
            </a:r>
          </a:p>
          <a:p>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Sono strutture di DNA poste all’estremità dei cromosomi con la funzione di proteggere questi ultimi da eventuali danni e mantenere integro il materiale genetico della cellula .</a:t>
            </a:r>
          </a:p>
          <a:p>
            <a:endParaRPr lang="it-IT" sz="2400" dirty="0"/>
          </a:p>
        </p:txBody>
      </p:sp>
      <p:sp>
        <p:nvSpPr>
          <p:cNvPr id="5" name="CasellaDiTesto 4">
            <a:extLst>
              <a:ext uri="{FF2B5EF4-FFF2-40B4-BE49-F238E27FC236}">
                <a16:creationId xmlns:a16="http://schemas.microsoft.com/office/drawing/2014/main" id="{D950906D-C763-DC86-8D1F-1FB8891A1DAB}"/>
              </a:ext>
            </a:extLst>
          </p:cNvPr>
          <p:cNvSpPr txBox="1"/>
          <p:nvPr/>
        </p:nvSpPr>
        <p:spPr>
          <a:xfrm>
            <a:off x="8398042" y="1215189"/>
            <a:ext cx="184731" cy="369332"/>
          </a:xfrm>
          <a:prstGeom prst="rect">
            <a:avLst/>
          </a:prstGeom>
          <a:noFill/>
        </p:spPr>
        <p:txBody>
          <a:bodyPr wrap="none" rtlCol="0">
            <a:spAutoFit/>
          </a:bodyPr>
          <a:lstStyle/>
          <a:p>
            <a:endParaRPr lang="it-IT" dirty="0"/>
          </a:p>
        </p:txBody>
      </p:sp>
      <p:pic>
        <p:nvPicPr>
          <p:cNvPr id="6" name="Immagine 5">
            <a:extLst>
              <a:ext uri="{FF2B5EF4-FFF2-40B4-BE49-F238E27FC236}">
                <a16:creationId xmlns:a16="http://schemas.microsoft.com/office/drawing/2014/main" id="{8C4E6E26-5401-C284-086B-3FBACCA2098D}"/>
              </a:ext>
            </a:extLst>
          </p:cNvPr>
          <p:cNvPicPr>
            <a:picLocks noChangeAspect="1"/>
          </p:cNvPicPr>
          <p:nvPr/>
        </p:nvPicPr>
        <p:blipFill>
          <a:blip r:embed="rId2"/>
          <a:stretch>
            <a:fillRect/>
          </a:stretch>
        </p:blipFill>
        <p:spPr>
          <a:xfrm>
            <a:off x="7011358" y="1106907"/>
            <a:ext cx="4671628" cy="3465094"/>
          </a:xfrm>
          <a:prstGeom prst="rect">
            <a:avLst/>
          </a:prstGeom>
        </p:spPr>
      </p:pic>
      <p:pic>
        <p:nvPicPr>
          <p:cNvPr id="8" name="Immagine 7">
            <a:extLst>
              <a:ext uri="{FF2B5EF4-FFF2-40B4-BE49-F238E27FC236}">
                <a16:creationId xmlns:a16="http://schemas.microsoft.com/office/drawing/2014/main" id="{4E65BAFC-99DE-CA6D-31A0-DC1B67BC41C6}"/>
              </a:ext>
            </a:extLst>
          </p:cNvPr>
          <p:cNvPicPr>
            <a:picLocks noChangeAspect="1"/>
          </p:cNvPicPr>
          <p:nvPr/>
        </p:nvPicPr>
        <p:blipFill>
          <a:blip r:embed="rId3"/>
          <a:stretch>
            <a:fillRect/>
          </a:stretch>
        </p:blipFill>
        <p:spPr>
          <a:xfrm>
            <a:off x="7235687" y="4875835"/>
            <a:ext cx="3140765" cy="1763503"/>
          </a:xfrm>
          <a:prstGeom prst="rect">
            <a:avLst/>
          </a:prstGeom>
        </p:spPr>
      </p:pic>
    </p:spTree>
    <p:extLst>
      <p:ext uri="{BB962C8B-B14F-4D97-AF65-F5344CB8AC3E}">
        <p14:creationId xmlns:p14="http://schemas.microsoft.com/office/powerpoint/2010/main" val="12636457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28131BF-56FC-B43D-A78B-EF91DE59DC35}"/>
              </a:ext>
            </a:extLst>
          </p:cNvPr>
          <p:cNvSpPr txBox="1"/>
          <p:nvPr/>
        </p:nvSpPr>
        <p:spPr>
          <a:xfrm>
            <a:off x="151005" y="1491916"/>
            <a:ext cx="5936974" cy="5632311"/>
          </a:xfrm>
          <a:prstGeom prst="rect">
            <a:avLst/>
          </a:prstGeom>
          <a:noFill/>
        </p:spPr>
        <p:txBody>
          <a:bodyPr wrap="square">
            <a:spAutoFit/>
          </a:bodyPr>
          <a:lstStyle/>
          <a:p>
            <a:r>
              <a:rPr lang="it-IT" sz="2400" b="1" dirty="0">
                <a:solidFill>
                  <a:schemeClr val="accent1">
                    <a:lumMod val="75000"/>
                  </a:schemeClr>
                </a:solidFill>
                <a:latin typeface="Calibri" panose="020F0502020204030204"/>
              </a:rPr>
              <a:t>Un cambiamento in termini di consapevolezza interiore determina un cambiamento positivo su parametri biologici quali Dna, benessere e longevità.</a:t>
            </a:r>
          </a:p>
          <a:p>
            <a:r>
              <a:rPr lang="it-IT" sz="2400" b="1" dirty="0">
                <a:solidFill>
                  <a:schemeClr val="accent1">
                    <a:lumMod val="75000"/>
                  </a:schemeClr>
                </a:solidFill>
                <a:latin typeface="Calibri" panose="020F0502020204030204"/>
              </a:rPr>
              <a:t>L’Ogliastra fa parte delle zone Blu, aree del mondo in cui si vive meglio e più a lungo. I comuni denominatori sono un ‘ alimentazione sana, poca carne, </a:t>
            </a:r>
            <a:r>
              <a:rPr lang="it-IT" sz="2400" b="1" dirty="0" err="1">
                <a:solidFill>
                  <a:schemeClr val="accent1">
                    <a:lumMod val="75000"/>
                  </a:schemeClr>
                </a:solidFill>
                <a:latin typeface="Calibri" panose="020F0502020204030204"/>
              </a:rPr>
              <a:t>local</a:t>
            </a:r>
            <a:r>
              <a:rPr lang="it-IT" sz="2400" b="1" dirty="0">
                <a:solidFill>
                  <a:schemeClr val="accent1">
                    <a:lumMod val="75000"/>
                  </a:schemeClr>
                </a:solidFill>
                <a:latin typeface="Calibri" panose="020F0502020204030204"/>
              </a:rPr>
              <a:t> e da piccoli allevamenti spesso familiari, molti cereali e vegetali. Uno stile di vita caratterizzato da basso stress emotivo, ottimismo, solidarietà tra vicini, gentilezza, condivisione e perdono.    </a:t>
            </a:r>
          </a:p>
          <a:p>
            <a:endParaRPr lang="it-IT" sz="2400" b="1" dirty="0">
              <a:solidFill>
                <a:schemeClr val="accent1">
                  <a:lumMod val="75000"/>
                </a:schemeClr>
              </a:solidFill>
              <a:latin typeface="Calibri" panose="020F0502020204030204"/>
            </a:endParaRPr>
          </a:p>
          <a:p>
            <a:endParaRPr lang="it-IT" sz="2400" b="1" dirty="0">
              <a:solidFill>
                <a:schemeClr val="accent1">
                  <a:lumMod val="75000"/>
                </a:schemeClr>
              </a:solidFill>
              <a:latin typeface="Calibri" panose="020F0502020204030204"/>
            </a:endParaRPr>
          </a:p>
        </p:txBody>
      </p:sp>
      <p:sp>
        <p:nvSpPr>
          <p:cNvPr id="2" name="CasellaDiTesto 1">
            <a:extLst>
              <a:ext uri="{FF2B5EF4-FFF2-40B4-BE49-F238E27FC236}">
                <a16:creationId xmlns:a16="http://schemas.microsoft.com/office/drawing/2014/main" id="{63EE7327-3BD4-264C-46CD-71E297D5984C}"/>
              </a:ext>
            </a:extLst>
          </p:cNvPr>
          <p:cNvSpPr txBox="1"/>
          <p:nvPr/>
        </p:nvSpPr>
        <p:spPr>
          <a:xfrm>
            <a:off x="6087979" y="1491916"/>
            <a:ext cx="184731" cy="369332"/>
          </a:xfrm>
          <a:prstGeom prst="rect">
            <a:avLst/>
          </a:prstGeom>
          <a:noFill/>
        </p:spPr>
        <p:txBody>
          <a:bodyPr wrap="none" rtlCol="0">
            <a:spAutoFit/>
          </a:bodyPr>
          <a:lstStyle/>
          <a:p>
            <a:endParaRPr lang="it-IT" dirty="0"/>
          </a:p>
        </p:txBody>
      </p:sp>
      <p:pic>
        <p:nvPicPr>
          <p:cNvPr id="4" name="Immagine 3">
            <a:extLst>
              <a:ext uri="{FF2B5EF4-FFF2-40B4-BE49-F238E27FC236}">
                <a16:creationId xmlns:a16="http://schemas.microsoft.com/office/drawing/2014/main" id="{C45849DD-EC75-AF38-7061-EEF8438B39BD}"/>
              </a:ext>
            </a:extLst>
          </p:cNvPr>
          <p:cNvPicPr>
            <a:picLocks noChangeAspect="1"/>
          </p:cNvPicPr>
          <p:nvPr/>
        </p:nvPicPr>
        <p:blipFill>
          <a:blip r:embed="rId2"/>
          <a:stretch>
            <a:fillRect/>
          </a:stretch>
        </p:blipFill>
        <p:spPr>
          <a:xfrm rot="5400000">
            <a:off x="5329287" y="2761310"/>
            <a:ext cx="3916027" cy="2398643"/>
          </a:xfrm>
          <a:prstGeom prst="rect">
            <a:avLst/>
          </a:prstGeom>
        </p:spPr>
      </p:pic>
      <p:pic>
        <p:nvPicPr>
          <p:cNvPr id="6" name="Immagine 5" descr="Immagine che contiene cielo, aria aperta, natura, roccia&#10;&#10;Descrizione generata automaticamente">
            <a:extLst>
              <a:ext uri="{FF2B5EF4-FFF2-40B4-BE49-F238E27FC236}">
                <a16:creationId xmlns:a16="http://schemas.microsoft.com/office/drawing/2014/main" id="{E01EC295-0C2A-151B-408C-64C94D2FBB8A}"/>
              </a:ext>
            </a:extLst>
          </p:cNvPr>
          <p:cNvPicPr>
            <a:picLocks noChangeAspect="1"/>
          </p:cNvPicPr>
          <p:nvPr/>
        </p:nvPicPr>
        <p:blipFill>
          <a:blip r:embed="rId3"/>
          <a:stretch>
            <a:fillRect/>
          </a:stretch>
        </p:blipFill>
        <p:spPr>
          <a:xfrm>
            <a:off x="8693426" y="1587710"/>
            <a:ext cx="3154016" cy="4315550"/>
          </a:xfrm>
          <a:prstGeom prst="rect">
            <a:avLst/>
          </a:prstGeom>
        </p:spPr>
      </p:pic>
      <p:sp>
        <p:nvSpPr>
          <p:cNvPr id="5" name="CasellaDiTesto 4">
            <a:extLst>
              <a:ext uri="{FF2B5EF4-FFF2-40B4-BE49-F238E27FC236}">
                <a16:creationId xmlns:a16="http://schemas.microsoft.com/office/drawing/2014/main" id="{15C93E59-D0F9-7E30-EBC8-66E4EEE3AF29}"/>
              </a:ext>
            </a:extLst>
          </p:cNvPr>
          <p:cNvSpPr txBox="1"/>
          <p:nvPr/>
        </p:nvSpPr>
        <p:spPr>
          <a:xfrm>
            <a:off x="5525246" y="691697"/>
            <a:ext cx="2545328" cy="1107996"/>
          </a:xfrm>
          <a:prstGeom prst="rect">
            <a:avLst/>
          </a:prstGeom>
          <a:noFill/>
        </p:spPr>
        <p:txBody>
          <a:bodyPr wrap="square" rtlCol="0">
            <a:spAutoFit/>
          </a:bodyPr>
          <a:lstStyle/>
          <a:p>
            <a:r>
              <a:rPr lang="it-IT" sz="2400" b="1" i="1" dirty="0">
                <a:solidFill>
                  <a:schemeClr val="accent4"/>
                </a:solidFill>
                <a:latin typeface="Calibri" panose="020F0502020204030204" pitchFamily="34" charset="0"/>
                <a:cs typeface="Calibri" panose="020F0502020204030204" pitchFamily="34" charset="0"/>
              </a:rPr>
              <a:t>“Cala </a:t>
            </a:r>
            <a:r>
              <a:rPr lang="it-IT" sz="2400" b="1" i="1" dirty="0" err="1">
                <a:solidFill>
                  <a:schemeClr val="accent4"/>
                </a:solidFill>
                <a:latin typeface="Calibri" panose="020F0502020204030204" pitchFamily="34" charset="0"/>
                <a:cs typeface="Calibri" panose="020F0502020204030204" pitchFamily="34" charset="0"/>
              </a:rPr>
              <a:t>Mariolu</a:t>
            </a:r>
            <a:r>
              <a:rPr lang="it-IT" sz="2400" b="1" i="1" dirty="0">
                <a:solidFill>
                  <a:schemeClr val="accent4"/>
                </a:solidFill>
                <a:latin typeface="Calibri" panose="020F0502020204030204" pitchFamily="34" charset="0"/>
                <a:cs typeface="Calibri" panose="020F0502020204030204" pitchFamily="34" charset="0"/>
              </a:rPr>
              <a:t>“</a:t>
            </a:r>
          </a:p>
          <a:p>
            <a:r>
              <a:rPr lang="it-IT" sz="2400" b="1" i="1" dirty="0">
                <a:solidFill>
                  <a:schemeClr val="accent4"/>
                </a:solidFill>
                <a:latin typeface="Calibri" panose="020F0502020204030204" pitchFamily="34" charset="0"/>
                <a:cs typeface="Calibri" panose="020F0502020204030204" pitchFamily="34" charset="0"/>
              </a:rPr>
              <a:t>Baunei Ogliastra</a:t>
            </a:r>
          </a:p>
          <a:p>
            <a:endParaRPr lang="it-IT" dirty="0"/>
          </a:p>
        </p:txBody>
      </p:sp>
    </p:spTree>
    <p:extLst>
      <p:ext uri="{BB962C8B-B14F-4D97-AF65-F5344CB8AC3E}">
        <p14:creationId xmlns:p14="http://schemas.microsoft.com/office/powerpoint/2010/main" val="3264177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persona, uomo&#10;&#10;Descrizione generata automaticamente">
            <a:extLst>
              <a:ext uri="{FF2B5EF4-FFF2-40B4-BE49-F238E27FC236}">
                <a16:creationId xmlns:a16="http://schemas.microsoft.com/office/drawing/2014/main" id="{08E7C643-4B8D-1E1C-2077-F0EE8546C948}"/>
              </a:ext>
            </a:extLst>
          </p:cNvPr>
          <p:cNvPicPr>
            <a:picLocks noChangeAspect="1"/>
          </p:cNvPicPr>
          <p:nvPr/>
        </p:nvPicPr>
        <p:blipFill>
          <a:blip r:embed="rId2"/>
          <a:stretch>
            <a:fillRect/>
          </a:stretch>
        </p:blipFill>
        <p:spPr>
          <a:xfrm>
            <a:off x="1133675" y="524656"/>
            <a:ext cx="5280572" cy="4357172"/>
          </a:xfrm>
          <a:prstGeom prst="rect">
            <a:avLst/>
          </a:prstGeom>
        </p:spPr>
      </p:pic>
      <p:pic>
        <p:nvPicPr>
          <p:cNvPr id="3" name="Immagine 2" descr="Immagine che contiene diagramma&#10;&#10;Descrizione generata automaticamente">
            <a:extLst>
              <a:ext uri="{FF2B5EF4-FFF2-40B4-BE49-F238E27FC236}">
                <a16:creationId xmlns:a16="http://schemas.microsoft.com/office/drawing/2014/main" id="{105809B4-1A86-A404-B732-04527FB013A2}"/>
              </a:ext>
            </a:extLst>
          </p:cNvPr>
          <p:cNvPicPr>
            <a:picLocks noChangeAspect="1"/>
          </p:cNvPicPr>
          <p:nvPr/>
        </p:nvPicPr>
        <p:blipFill>
          <a:blip r:embed="rId3"/>
          <a:stretch>
            <a:fillRect/>
          </a:stretch>
        </p:blipFill>
        <p:spPr>
          <a:xfrm>
            <a:off x="6326450" y="349624"/>
            <a:ext cx="5280572" cy="5134767"/>
          </a:xfrm>
          <a:prstGeom prst="rect">
            <a:avLst/>
          </a:prstGeom>
        </p:spPr>
      </p:pic>
      <p:sp>
        <p:nvSpPr>
          <p:cNvPr id="4" name="CasellaDiTesto 3">
            <a:extLst>
              <a:ext uri="{FF2B5EF4-FFF2-40B4-BE49-F238E27FC236}">
                <a16:creationId xmlns:a16="http://schemas.microsoft.com/office/drawing/2014/main" id="{5342F989-8550-938F-2E36-AF44F4D1D2EA}"/>
              </a:ext>
            </a:extLst>
          </p:cNvPr>
          <p:cNvSpPr txBox="1"/>
          <p:nvPr/>
        </p:nvSpPr>
        <p:spPr>
          <a:xfrm>
            <a:off x="399465" y="4739232"/>
            <a:ext cx="10658860" cy="2092881"/>
          </a:xfrm>
          <a:prstGeom prst="rect">
            <a:avLst/>
          </a:prstGeom>
          <a:noFill/>
        </p:spPr>
        <p:txBody>
          <a:bodyPr wrap="square" rtlCol="0">
            <a:spAutoFit/>
          </a:bodyPr>
          <a:lstStyle/>
          <a:p>
            <a:r>
              <a:rPr lang="it-IT" sz="2800" i="1" dirty="0">
                <a:solidFill>
                  <a:schemeClr val="accent1"/>
                </a:solidFill>
                <a:latin typeface="Calibri" panose="020F0502020204030204" pitchFamily="34" charset="0"/>
                <a:cs typeface="Calibri" panose="020F0502020204030204" pitchFamily="34" charset="0"/>
              </a:rPr>
              <a:t>                                                                                     </a:t>
            </a:r>
            <a:r>
              <a:rPr lang="it-IT" sz="2800" b="1" dirty="0">
                <a:solidFill>
                  <a:schemeClr val="accent1"/>
                </a:solidFill>
                <a:latin typeface="Calibri" panose="020F0502020204030204" pitchFamily="34" charset="0"/>
                <a:cs typeface="Calibri" panose="020F0502020204030204" pitchFamily="34" charset="0"/>
              </a:rPr>
              <a:t>Le zone Blu del mondo</a:t>
            </a:r>
          </a:p>
          <a:p>
            <a:r>
              <a:rPr lang="it-IT" sz="2800" i="1" dirty="0">
                <a:solidFill>
                  <a:schemeClr val="accent1"/>
                </a:solidFill>
                <a:latin typeface="Calibri" panose="020F0502020204030204" pitchFamily="34" charset="0"/>
                <a:cs typeface="Calibri" panose="020F0502020204030204" pitchFamily="34" charset="0"/>
              </a:rPr>
              <a:t>Aree del mondo che presentano una singolare concentrazione di persone che vivono oltre i cento anni d’età in perfetta salute</a:t>
            </a:r>
          </a:p>
          <a:p>
            <a:endParaRPr lang="it-IT" sz="2800" i="1" u="sng" dirty="0">
              <a:solidFill>
                <a:schemeClr val="accent1"/>
              </a:solidFill>
              <a:latin typeface="Calibri" panose="020F0502020204030204" pitchFamily="34" charset="0"/>
              <a:cs typeface="Calibri" panose="020F0502020204030204" pitchFamily="34" charset="0"/>
            </a:endParaRPr>
          </a:p>
          <a:p>
            <a:endParaRPr lang="it-IT"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025241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53BA8CA4-933A-1C60-F174-BD477083FD86}"/>
              </a:ext>
            </a:extLst>
          </p:cNvPr>
          <p:cNvSpPr txBox="1"/>
          <p:nvPr/>
        </p:nvSpPr>
        <p:spPr>
          <a:xfrm>
            <a:off x="687837" y="1148301"/>
            <a:ext cx="5033750" cy="123110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a:ln>
                  <a:noFill/>
                </a:ln>
                <a:solidFill>
                  <a:schemeClr val="accent4"/>
                </a:solidFill>
                <a:effectLst/>
                <a:uLnTx/>
                <a:uFillTx/>
                <a:latin typeface="Calibri" panose="020F0502020204030204"/>
                <a:ea typeface="+mn-ea"/>
                <a:cs typeface="+mn-cs"/>
              </a:rPr>
              <a:t>La Self-</a:t>
            </a:r>
            <a:r>
              <a:rPr kumimoji="0" lang="it-IT" sz="3200" b="1" i="1" u="none" strike="noStrike" kern="1200" cap="none" spc="0" normalizeH="0" baseline="0" noProof="0" dirty="0" err="1">
                <a:ln>
                  <a:noFill/>
                </a:ln>
                <a:solidFill>
                  <a:schemeClr val="accent4"/>
                </a:solidFill>
                <a:effectLst/>
                <a:uLnTx/>
                <a:uFillTx/>
                <a:latin typeface="Calibri" panose="020F0502020204030204"/>
                <a:ea typeface="+mn-ea"/>
                <a:cs typeface="+mn-cs"/>
              </a:rPr>
              <a:t>compassion</a:t>
            </a:r>
            <a:r>
              <a:rPr kumimoji="0" lang="it-IT" sz="3200" b="1" i="1" u="none" strike="noStrike" kern="1200" cap="none" spc="0" normalizeH="0" baseline="0" noProof="0" dirty="0">
                <a:ln>
                  <a:noFill/>
                </a:ln>
                <a:solidFill>
                  <a:schemeClr val="accent4"/>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accent4"/>
                </a:solidFill>
                <a:effectLst/>
                <a:uLnTx/>
                <a:uFillTx/>
                <a:latin typeface="Calibri" panose="020F0502020204030204"/>
                <a:ea typeface="+mn-ea"/>
                <a:cs typeface="+mn-cs"/>
              </a:rPr>
              <a:t>Il potere di essere gentili con </a:t>
            </a:r>
            <a:r>
              <a:rPr lang="it-IT" sz="2400" b="1" dirty="0">
                <a:solidFill>
                  <a:schemeClr val="accent4"/>
                </a:solidFill>
                <a:latin typeface="Calibri" panose="020F0502020204030204"/>
              </a:rPr>
              <a:t>se</a:t>
            </a:r>
            <a:r>
              <a:rPr kumimoji="0" lang="it-IT" sz="2400" b="1" i="0" u="none" strike="noStrike" kern="1200" cap="none" spc="0" normalizeH="0" baseline="0" noProof="0" dirty="0">
                <a:ln>
                  <a:noFill/>
                </a:ln>
                <a:solidFill>
                  <a:schemeClr val="accent4"/>
                </a:solidFill>
                <a:effectLst/>
                <a:uLnTx/>
                <a:uFillTx/>
                <a:latin typeface="Calibri" panose="020F0502020204030204"/>
                <a:ea typeface="+mn-ea"/>
                <a:cs typeface="+mn-cs"/>
              </a:rPr>
              <a:t> stessi </a:t>
            </a:r>
          </a:p>
          <a:p>
            <a:endParaRPr lang="it-IT" dirty="0"/>
          </a:p>
        </p:txBody>
      </p:sp>
      <p:sp>
        <p:nvSpPr>
          <p:cNvPr id="3" name="CasellaDiTesto 2">
            <a:extLst>
              <a:ext uri="{FF2B5EF4-FFF2-40B4-BE49-F238E27FC236}">
                <a16:creationId xmlns:a16="http://schemas.microsoft.com/office/drawing/2014/main" id="{B43CE635-064E-17F5-1F90-BDE2FC5A0B29}"/>
              </a:ext>
            </a:extLst>
          </p:cNvPr>
          <p:cNvSpPr txBox="1"/>
          <p:nvPr/>
        </p:nvSpPr>
        <p:spPr>
          <a:xfrm>
            <a:off x="687837" y="2517906"/>
            <a:ext cx="5329518" cy="298543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Autogentilezza</a:t>
            </a:r>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r>
              <a:rPr kumimoji="0" lang="it-IT" sz="20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essere gentili e comprensivi verso se stessi </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20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Comune umanità</a:t>
            </a:r>
            <a:r>
              <a:rPr kumimoji="0" lang="it-IT"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it-IT" sz="20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ci ricorda che siamo connessi gli uni agli altri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Consapevolezza: </a:t>
            </a:r>
            <a:r>
              <a:rPr kumimoji="0" lang="it-IT" sz="20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impegno a vivere in modo equilibrato la vita</a:t>
            </a:r>
          </a:p>
          <a:p>
            <a:endParaRPr lang="it-IT" dirty="0"/>
          </a:p>
        </p:txBody>
      </p:sp>
      <p:pic>
        <p:nvPicPr>
          <p:cNvPr id="6" name="Immagine 5" descr="Immagine che contiene testo&#10;&#10;Descrizione generata automaticamente">
            <a:extLst>
              <a:ext uri="{FF2B5EF4-FFF2-40B4-BE49-F238E27FC236}">
                <a16:creationId xmlns:a16="http://schemas.microsoft.com/office/drawing/2014/main" id="{2FF94696-B7BB-834D-9760-8C99F1B03FEA}"/>
              </a:ext>
            </a:extLst>
          </p:cNvPr>
          <p:cNvPicPr>
            <a:picLocks noChangeAspect="1"/>
          </p:cNvPicPr>
          <p:nvPr/>
        </p:nvPicPr>
        <p:blipFill>
          <a:blip r:embed="rId2"/>
          <a:stretch>
            <a:fillRect/>
          </a:stretch>
        </p:blipFill>
        <p:spPr>
          <a:xfrm>
            <a:off x="7015489" y="5129088"/>
            <a:ext cx="1951046" cy="1102253"/>
          </a:xfrm>
          <a:prstGeom prst="rect">
            <a:avLst/>
          </a:prstGeom>
        </p:spPr>
      </p:pic>
      <p:pic>
        <p:nvPicPr>
          <p:cNvPr id="9" name="Immagine 8" descr="Immagine che contiene Viso umano, persona, sorriso, ritratto&#10;&#10;Descrizione generata automaticamente">
            <a:extLst>
              <a:ext uri="{FF2B5EF4-FFF2-40B4-BE49-F238E27FC236}">
                <a16:creationId xmlns:a16="http://schemas.microsoft.com/office/drawing/2014/main" id="{87E62092-B7F0-A7C9-1464-458C021FE5FC}"/>
              </a:ext>
            </a:extLst>
          </p:cNvPr>
          <p:cNvPicPr>
            <a:picLocks noChangeAspect="1"/>
          </p:cNvPicPr>
          <p:nvPr/>
        </p:nvPicPr>
        <p:blipFill>
          <a:blip r:embed="rId3"/>
          <a:stretch>
            <a:fillRect/>
          </a:stretch>
        </p:blipFill>
        <p:spPr>
          <a:xfrm>
            <a:off x="6641157" y="1148301"/>
            <a:ext cx="3375679" cy="2862322"/>
          </a:xfrm>
          <a:prstGeom prst="rect">
            <a:avLst/>
          </a:prstGeom>
        </p:spPr>
      </p:pic>
      <p:sp>
        <p:nvSpPr>
          <p:cNvPr id="10" name="CasellaDiTesto 9">
            <a:extLst>
              <a:ext uri="{FF2B5EF4-FFF2-40B4-BE49-F238E27FC236}">
                <a16:creationId xmlns:a16="http://schemas.microsoft.com/office/drawing/2014/main" id="{12ADB6E4-AB50-CC9A-C80E-D9256641A3A1}"/>
              </a:ext>
            </a:extLst>
          </p:cNvPr>
          <p:cNvSpPr txBox="1"/>
          <p:nvPr/>
        </p:nvSpPr>
        <p:spPr>
          <a:xfrm>
            <a:off x="6641157" y="4048380"/>
            <a:ext cx="1951046" cy="461665"/>
          </a:xfrm>
          <a:prstGeom prst="rect">
            <a:avLst/>
          </a:prstGeom>
          <a:noFill/>
        </p:spPr>
        <p:txBody>
          <a:bodyPr wrap="square" rtlCol="0">
            <a:spAutoFit/>
          </a:bodyPr>
          <a:lstStyle/>
          <a:p>
            <a:r>
              <a:rPr lang="it-IT" sz="2400" b="1" dirty="0">
                <a:solidFill>
                  <a:schemeClr val="accent1">
                    <a:lumMod val="75000"/>
                  </a:schemeClr>
                </a:solidFill>
                <a:latin typeface="Calibri" panose="020F0502020204030204" pitchFamily="34" charset="0"/>
                <a:cs typeface="Calibri" panose="020F0502020204030204" pitchFamily="34" charset="0"/>
              </a:rPr>
              <a:t>Kristin </a:t>
            </a:r>
            <a:r>
              <a:rPr lang="it-IT" sz="2400" b="1" dirty="0" err="1">
                <a:solidFill>
                  <a:schemeClr val="accent1">
                    <a:lumMod val="75000"/>
                  </a:schemeClr>
                </a:solidFill>
                <a:latin typeface="Calibri" panose="020F0502020204030204" pitchFamily="34" charset="0"/>
                <a:cs typeface="Calibri" panose="020F0502020204030204" pitchFamily="34" charset="0"/>
              </a:rPr>
              <a:t>Neff</a:t>
            </a:r>
            <a:r>
              <a:rPr lang="it-IT" sz="2400" b="1" dirty="0">
                <a:solidFill>
                  <a:schemeClr val="accent1">
                    <a:lumMod val="75000"/>
                  </a:schemeClr>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257819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7C5768D-1526-4339-0762-5F96B6C57E2B}"/>
              </a:ext>
            </a:extLst>
          </p:cNvPr>
          <p:cNvSpPr txBox="1"/>
          <p:nvPr/>
        </p:nvSpPr>
        <p:spPr>
          <a:xfrm>
            <a:off x="524435" y="1163633"/>
            <a:ext cx="7399243" cy="89255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a:ln>
                  <a:noFill/>
                </a:ln>
                <a:solidFill>
                  <a:schemeClr val="accent4"/>
                </a:solidFill>
                <a:effectLst/>
                <a:uLnTx/>
                <a:uFillTx/>
                <a:latin typeface="Calibri" panose="020F0502020204030204"/>
                <a:ea typeface="+mn-ea"/>
                <a:cs typeface="+mn-cs"/>
              </a:rPr>
              <a:t>L’amigdala:</a:t>
            </a:r>
            <a:r>
              <a:rPr kumimoji="0" lang="it-IT" sz="3200" b="0" i="1" u="none" strike="noStrike" kern="1200" cap="none" spc="0" normalizeH="0" baseline="0" noProof="0" dirty="0">
                <a:ln>
                  <a:noFill/>
                </a:ln>
                <a:solidFill>
                  <a:schemeClr val="accent4"/>
                </a:solidFill>
                <a:effectLst/>
                <a:uLnTx/>
                <a:uFillTx/>
                <a:latin typeface="Calibri" panose="020F0502020204030204"/>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schemeClr val="accent4"/>
                </a:solidFill>
                <a:effectLst/>
                <a:uLnTx/>
                <a:uFillTx/>
                <a:latin typeface="Calibri" panose="020F0502020204030204"/>
                <a:ea typeface="+mn-ea"/>
                <a:cs typeface="+mn-cs"/>
              </a:rPr>
              <a:t>il nostro campanello d’allarme </a:t>
            </a:r>
          </a:p>
        </p:txBody>
      </p:sp>
      <p:pic>
        <p:nvPicPr>
          <p:cNvPr id="2" name="Immagine 1" descr="Immagine che contiene testo&#10;&#10;Descrizione generata automaticamente">
            <a:extLst>
              <a:ext uri="{FF2B5EF4-FFF2-40B4-BE49-F238E27FC236}">
                <a16:creationId xmlns:a16="http://schemas.microsoft.com/office/drawing/2014/main" id="{478D9286-681D-2BAA-F5A8-B6F1FC2520E5}"/>
              </a:ext>
            </a:extLst>
          </p:cNvPr>
          <p:cNvPicPr>
            <a:picLocks noChangeAspect="1"/>
          </p:cNvPicPr>
          <p:nvPr/>
        </p:nvPicPr>
        <p:blipFill>
          <a:blip r:embed="rId2"/>
          <a:stretch>
            <a:fillRect/>
          </a:stretch>
        </p:blipFill>
        <p:spPr>
          <a:xfrm>
            <a:off x="4268322" y="1052107"/>
            <a:ext cx="7702726" cy="1691093"/>
          </a:xfrm>
          <a:prstGeom prst="rect">
            <a:avLst/>
          </a:prstGeom>
        </p:spPr>
      </p:pic>
      <p:sp>
        <p:nvSpPr>
          <p:cNvPr id="5" name="CasellaDiTesto 4">
            <a:extLst>
              <a:ext uri="{FF2B5EF4-FFF2-40B4-BE49-F238E27FC236}">
                <a16:creationId xmlns:a16="http://schemas.microsoft.com/office/drawing/2014/main" id="{801D41F3-3570-0A00-1852-C5F550847BD1}"/>
              </a:ext>
            </a:extLst>
          </p:cNvPr>
          <p:cNvSpPr txBox="1"/>
          <p:nvPr/>
        </p:nvSpPr>
        <p:spPr>
          <a:xfrm>
            <a:off x="532035" y="2854726"/>
            <a:ext cx="6098240" cy="304698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Si accende quando ci troviamo davanti immagini di sofferenza e angoscia, è una piccola struttura a forma di mandorla presente nella parte interna del lobo temporale che regola le emozioni. Ci avvisa di eventuali pericoli, svolge un ruolo importante sia nei processi decisionali che nei comportamenti sociali.</a:t>
            </a:r>
          </a:p>
        </p:txBody>
      </p:sp>
      <p:pic>
        <p:nvPicPr>
          <p:cNvPr id="6" name="Immagine 5" descr="Immagine che contiene testo&#10;&#10;Descrizione generata automaticamente">
            <a:extLst>
              <a:ext uri="{FF2B5EF4-FFF2-40B4-BE49-F238E27FC236}">
                <a16:creationId xmlns:a16="http://schemas.microsoft.com/office/drawing/2014/main" id="{52788141-AA3E-E6FF-776C-430AF969A451}"/>
              </a:ext>
            </a:extLst>
          </p:cNvPr>
          <p:cNvPicPr>
            <a:picLocks noChangeAspect="1"/>
          </p:cNvPicPr>
          <p:nvPr/>
        </p:nvPicPr>
        <p:blipFill>
          <a:blip r:embed="rId3"/>
          <a:stretch>
            <a:fillRect/>
          </a:stretch>
        </p:blipFill>
        <p:spPr>
          <a:xfrm>
            <a:off x="8525435" y="5430271"/>
            <a:ext cx="1610815" cy="1067879"/>
          </a:xfrm>
          <a:prstGeom prst="rect">
            <a:avLst/>
          </a:prstGeom>
        </p:spPr>
      </p:pic>
    </p:spTree>
    <p:extLst>
      <p:ext uri="{BB962C8B-B14F-4D97-AF65-F5344CB8AC3E}">
        <p14:creationId xmlns:p14="http://schemas.microsoft.com/office/powerpoint/2010/main" val="74143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4D630DB-76AC-81DB-0199-17A4908317EC}"/>
              </a:ext>
            </a:extLst>
          </p:cNvPr>
          <p:cNvSpPr txBox="1"/>
          <p:nvPr/>
        </p:nvSpPr>
        <p:spPr>
          <a:xfrm>
            <a:off x="582024" y="1055451"/>
            <a:ext cx="6098240" cy="86177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a:ln>
                  <a:noFill/>
                </a:ln>
                <a:solidFill>
                  <a:schemeClr val="accent4"/>
                </a:solidFill>
                <a:effectLst/>
                <a:uLnTx/>
                <a:uFillTx/>
                <a:latin typeface="Calibri" panose="020F0502020204030204"/>
                <a:ea typeface="+mn-ea"/>
                <a:cs typeface="+mn-cs"/>
              </a:rPr>
              <a:t>Il nervo Vago: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schemeClr val="accent4"/>
                </a:solidFill>
                <a:effectLst/>
                <a:uLnTx/>
                <a:uFillTx/>
                <a:latin typeface="Calibri" panose="020F0502020204030204"/>
                <a:ea typeface="+mn-ea"/>
                <a:cs typeface="+mn-cs"/>
              </a:rPr>
              <a:t>il suo potere calmante </a:t>
            </a:r>
          </a:p>
        </p:txBody>
      </p:sp>
      <p:sp>
        <p:nvSpPr>
          <p:cNvPr id="5" name="CasellaDiTesto 4">
            <a:extLst>
              <a:ext uri="{FF2B5EF4-FFF2-40B4-BE49-F238E27FC236}">
                <a16:creationId xmlns:a16="http://schemas.microsoft.com/office/drawing/2014/main" id="{E437F61C-07C6-52FB-0BC9-8046E86DF48B}"/>
              </a:ext>
            </a:extLst>
          </p:cNvPr>
          <p:cNvSpPr txBox="1"/>
          <p:nvPr/>
        </p:nvSpPr>
        <p:spPr>
          <a:xfrm>
            <a:off x="582024" y="1917225"/>
            <a:ext cx="6098240" cy="4524315"/>
          </a:xfrm>
          <a:prstGeom prst="rect">
            <a:avLst/>
          </a:prstGeom>
          <a:noFill/>
        </p:spPr>
        <p:txBody>
          <a:bodyPr wrap="square">
            <a:spAutoFit/>
          </a:bodyPr>
          <a:lstStyle/>
          <a:p>
            <a:pPr defTabSz="457200">
              <a:defRPr/>
            </a:pPr>
            <a:r>
              <a:rPr kumimoji="0" lang="it-IT"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Ha un grande potere </a:t>
            </a:r>
            <a:r>
              <a:rPr kumimoji="0" lang="it-IT" sz="18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calmante, </a:t>
            </a:r>
            <a:r>
              <a:rPr lang="it-IT" sz="1800" dirty="0">
                <a:solidFill>
                  <a:schemeClr val="accent1">
                    <a:lumMod val="75000"/>
                  </a:schemeClr>
                </a:solidFill>
                <a:latin typeface="Calibri" panose="020F0502020204030204"/>
              </a:rPr>
              <a:t>oltre ad essere uno dei grandi nessi Mente-corpo, ogni volta che facciamo un respiro profondo la frequenza cardiaca rallenta.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Il nervo vago, è il decimo paio di nervi cranici dei dodici totali, presenti nell’essere umano</a:t>
            </a:r>
            <a:r>
              <a:rPr lang="it-IT" dirty="0">
                <a:solidFill>
                  <a:schemeClr val="accent1">
                    <a:lumMod val="75000"/>
                  </a:schemeClr>
                </a:solidFill>
                <a:latin typeface="Calibri" panose="020F0502020204030204"/>
              </a:rPr>
              <a:t> </a:t>
            </a:r>
            <a:r>
              <a:rPr lang="it-IT" sz="1800" dirty="0">
                <a:solidFill>
                  <a:schemeClr val="accent1">
                    <a:lumMod val="75000"/>
                  </a:schemeClr>
                </a:solidFill>
                <a:latin typeface="Calibri" panose="020F0502020204030204"/>
              </a:rPr>
              <a:t>che</a:t>
            </a:r>
            <a:r>
              <a:rPr kumimoji="0" lang="it-IT"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nascono a livello dell’encefalo.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Rappresenta il nervo cranico più lungo e l’unico che innerva organi toracici e addominali.</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Emozioni positive come la compassione sono associate ad una maggior attivazione del nervo vago, riducono la produzione di citochine pro-infiammatorie</a:t>
            </a:r>
            <a:r>
              <a:rPr lang="it-IT" sz="2400" b="1" dirty="0">
                <a:solidFill>
                  <a:schemeClr val="accent1">
                    <a:lumMod val="75000"/>
                  </a:schemeClr>
                </a:solidFill>
                <a:latin typeface="Calibri" panose="020F0502020204030204"/>
              </a:rPr>
              <a:t> favorendo una migliore condizione immunitaria e quindi di miglior salute generale. </a:t>
            </a:r>
            <a:endParaRPr kumimoji="0" lang="it-IT" sz="24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endParaRPr>
          </a:p>
        </p:txBody>
      </p:sp>
      <p:pic>
        <p:nvPicPr>
          <p:cNvPr id="2" name="Immagine 1" descr="Immagine che contiene diagramma&#10;&#10;Descrizione generata automaticamente">
            <a:extLst>
              <a:ext uri="{FF2B5EF4-FFF2-40B4-BE49-F238E27FC236}">
                <a16:creationId xmlns:a16="http://schemas.microsoft.com/office/drawing/2014/main" id="{454F647B-D92D-313F-4974-EED25A99018B}"/>
              </a:ext>
            </a:extLst>
          </p:cNvPr>
          <p:cNvPicPr>
            <a:picLocks noChangeAspect="1"/>
          </p:cNvPicPr>
          <p:nvPr/>
        </p:nvPicPr>
        <p:blipFill>
          <a:blip r:embed="rId2"/>
          <a:stretch>
            <a:fillRect/>
          </a:stretch>
        </p:blipFill>
        <p:spPr>
          <a:xfrm>
            <a:off x="6444502" y="572960"/>
            <a:ext cx="4843464" cy="4102624"/>
          </a:xfrm>
          <a:prstGeom prst="rect">
            <a:avLst/>
          </a:prstGeom>
        </p:spPr>
      </p:pic>
      <p:pic>
        <p:nvPicPr>
          <p:cNvPr id="4" name="Immagine 3">
            <a:extLst>
              <a:ext uri="{FF2B5EF4-FFF2-40B4-BE49-F238E27FC236}">
                <a16:creationId xmlns:a16="http://schemas.microsoft.com/office/drawing/2014/main" id="{3FC0C5D5-924B-3230-1E87-A4E8EFCF2788}"/>
              </a:ext>
            </a:extLst>
          </p:cNvPr>
          <p:cNvPicPr>
            <a:picLocks noChangeAspect="1"/>
          </p:cNvPicPr>
          <p:nvPr/>
        </p:nvPicPr>
        <p:blipFill>
          <a:blip r:embed="rId3"/>
          <a:stretch>
            <a:fillRect/>
          </a:stretch>
        </p:blipFill>
        <p:spPr>
          <a:xfrm>
            <a:off x="8404412" y="5419715"/>
            <a:ext cx="1715354" cy="865325"/>
          </a:xfrm>
          <a:prstGeom prst="rect">
            <a:avLst/>
          </a:prstGeom>
        </p:spPr>
      </p:pic>
    </p:spTree>
    <p:extLst>
      <p:ext uri="{BB962C8B-B14F-4D97-AF65-F5344CB8AC3E}">
        <p14:creationId xmlns:p14="http://schemas.microsoft.com/office/powerpoint/2010/main" val="8347735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testo&#10;&#10;Descrizione generata automaticamente">
            <a:extLst>
              <a:ext uri="{FF2B5EF4-FFF2-40B4-BE49-F238E27FC236}">
                <a16:creationId xmlns:a16="http://schemas.microsoft.com/office/drawing/2014/main" id="{C26869A9-C9DB-D1FD-FBEB-04D100826475}"/>
              </a:ext>
            </a:extLst>
          </p:cNvPr>
          <p:cNvPicPr>
            <a:picLocks noChangeAspect="1"/>
          </p:cNvPicPr>
          <p:nvPr/>
        </p:nvPicPr>
        <p:blipFill>
          <a:blip r:embed="rId2"/>
          <a:stretch>
            <a:fillRect/>
          </a:stretch>
        </p:blipFill>
        <p:spPr>
          <a:xfrm>
            <a:off x="486095" y="1057983"/>
            <a:ext cx="3957556" cy="2828915"/>
          </a:xfrm>
          <a:prstGeom prst="rect">
            <a:avLst/>
          </a:prstGeom>
        </p:spPr>
      </p:pic>
      <p:pic>
        <p:nvPicPr>
          <p:cNvPr id="3" name="Immagine 2">
            <a:extLst>
              <a:ext uri="{FF2B5EF4-FFF2-40B4-BE49-F238E27FC236}">
                <a16:creationId xmlns:a16="http://schemas.microsoft.com/office/drawing/2014/main" id="{ECC75203-ABC1-BF39-7559-976158149567}"/>
              </a:ext>
            </a:extLst>
          </p:cNvPr>
          <p:cNvPicPr>
            <a:picLocks noChangeAspect="1"/>
          </p:cNvPicPr>
          <p:nvPr/>
        </p:nvPicPr>
        <p:blipFill>
          <a:blip r:embed="rId3"/>
          <a:stretch>
            <a:fillRect/>
          </a:stretch>
        </p:blipFill>
        <p:spPr>
          <a:xfrm>
            <a:off x="5547925" y="434790"/>
            <a:ext cx="4725976" cy="2828915"/>
          </a:xfrm>
          <a:prstGeom prst="rect">
            <a:avLst/>
          </a:prstGeom>
        </p:spPr>
      </p:pic>
      <p:sp>
        <p:nvSpPr>
          <p:cNvPr id="5" name="CasellaDiTesto 4">
            <a:extLst>
              <a:ext uri="{FF2B5EF4-FFF2-40B4-BE49-F238E27FC236}">
                <a16:creationId xmlns:a16="http://schemas.microsoft.com/office/drawing/2014/main" id="{FC8ABB9C-BE56-187D-6AF8-ED45173CA0F3}"/>
              </a:ext>
            </a:extLst>
          </p:cNvPr>
          <p:cNvSpPr txBox="1"/>
          <p:nvPr/>
        </p:nvSpPr>
        <p:spPr>
          <a:xfrm>
            <a:off x="5437627" y="3429000"/>
            <a:ext cx="6096000"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La  gentilezza e la cura sono comportamenti prosociali che creano connessioni interpersonali positive e possono elevare sia il donatore che il ricevente. In uno studio recente osservare atti di gentilezza in un ambiente sanitario ha rapidamente aumentato i sentimenti di felicità, calma gratitudine e ispirazione auto-riferiti. È </a:t>
            </a:r>
            <a:r>
              <a:rPr lang="it-IT" dirty="0">
                <a:solidFill>
                  <a:prstClr val="black"/>
                </a:solidFill>
                <a:latin typeface="Calibri" panose="020F0502020204030204"/>
              </a:rPr>
              <a:t>stato dimostrato che le persone più gentili hanno il 23 % in meno di cortisolo, e invecchiano più lentamente rispetto alla popolazione media.</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0A378C08-435F-FBBE-B778-309201F087B1}"/>
              </a:ext>
            </a:extLst>
          </p:cNvPr>
          <p:cNvPicPr>
            <a:picLocks noChangeAspect="1"/>
          </p:cNvPicPr>
          <p:nvPr/>
        </p:nvPicPr>
        <p:blipFill>
          <a:blip r:embed="rId4"/>
          <a:stretch>
            <a:fillRect/>
          </a:stretch>
        </p:blipFill>
        <p:spPr>
          <a:xfrm>
            <a:off x="658372" y="4151941"/>
            <a:ext cx="3277523" cy="2354876"/>
          </a:xfrm>
          <a:prstGeom prst="rect">
            <a:avLst/>
          </a:prstGeom>
        </p:spPr>
      </p:pic>
      <p:sp>
        <p:nvSpPr>
          <p:cNvPr id="7" name="CasellaDiTesto 6">
            <a:extLst>
              <a:ext uri="{FF2B5EF4-FFF2-40B4-BE49-F238E27FC236}">
                <a16:creationId xmlns:a16="http://schemas.microsoft.com/office/drawing/2014/main" id="{CB20E4E5-5EF7-1B57-A226-E119CAE037A3}"/>
              </a:ext>
            </a:extLst>
          </p:cNvPr>
          <p:cNvSpPr txBox="1"/>
          <p:nvPr/>
        </p:nvSpPr>
        <p:spPr>
          <a:xfrm>
            <a:off x="658372" y="434790"/>
            <a:ext cx="848562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prstClr val="black"/>
                </a:solidFill>
                <a:effectLst/>
                <a:uLnTx/>
                <a:uFillTx/>
                <a:latin typeface="Calibri" panose="020F0502020204030204"/>
                <a:ea typeface="+mn-ea"/>
                <a:cs typeface="+mn-cs"/>
              </a:rPr>
              <a:t>L’ormone dello stress</a:t>
            </a:r>
          </a:p>
        </p:txBody>
      </p:sp>
    </p:spTree>
    <p:extLst>
      <p:ext uri="{BB962C8B-B14F-4D97-AF65-F5344CB8AC3E}">
        <p14:creationId xmlns:p14="http://schemas.microsoft.com/office/powerpoint/2010/main" val="6419436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CD6AAA11-71B0-FC44-6B5C-D2FA17F74AD0}"/>
              </a:ext>
            </a:extLst>
          </p:cNvPr>
          <p:cNvSpPr txBox="1"/>
          <p:nvPr/>
        </p:nvSpPr>
        <p:spPr>
          <a:xfrm>
            <a:off x="622851" y="392453"/>
            <a:ext cx="663933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dirty="0">
                <a:ln>
                  <a:noFill/>
                </a:ln>
                <a:solidFill>
                  <a:prstClr val="black"/>
                </a:solidFill>
                <a:effectLst/>
                <a:uLnTx/>
                <a:uFillTx/>
                <a:latin typeface="Calibri" panose="020F0502020204030204"/>
                <a:ea typeface="+mn-ea"/>
                <a:cs typeface="+mn-cs"/>
              </a:rPr>
              <a:t>L’ormone dell’amore e della fiducia</a:t>
            </a:r>
          </a:p>
        </p:txBody>
      </p:sp>
      <p:pic>
        <p:nvPicPr>
          <p:cNvPr id="2" name="Immagine 1" descr="Immagine che contiene diagramma, schematico&#10;&#10;Descrizione generata automaticamente">
            <a:extLst>
              <a:ext uri="{FF2B5EF4-FFF2-40B4-BE49-F238E27FC236}">
                <a16:creationId xmlns:a16="http://schemas.microsoft.com/office/drawing/2014/main" id="{EA5424FE-4503-98C6-BD80-84F952221066}"/>
              </a:ext>
            </a:extLst>
          </p:cNvPr>
          <p:cNvPicPr>
            <a:picLocks noChangeAspect="1"/>
          </p:cNvPicPr>
          <p:nvPr/>
        </p:nvPicPr>
        <p:blipFill>
          <a:blip r:embed="rId2"/>
          <a:stretch>
            <a:fillRect/>
          </a:stretch>
        </p:blipFill>
        <p:spPr>
          <a:xfrm>
            <a:off x="446098" y="1079238"/>
            <a:ext cx="4105126" cy="2905960"/>
          </a:xfrm>
          <a:prstGeom prst="rect">
            <a:avLst/>
          </a:prstGeom>
        </p:spPr>
      </p:pic>
      <p:sp>
        <p:nvSpPr>
          <p:cNvPr id="5" name="CasellaDiTesto 4">
            <a:extLst>
              <a:ext uri="{FF2B5EF4-FFF2-40B4-BE49-F238E27FC236}">
                <a16:creationId xmlns:a16="http://schemas.microsoft.com/office/drawing/2014/main" id="{ACBD5FA1-48A6-81E2-D4E9-09A6933E79B9}"/>
              </a:ext>
            </a:extLst>
          </p:cNvPr>
          <p:cNvSpPr txBox="1"/>
          <p:nvPr/>
        </p:nvSpPr>
        <p:spPr>
          <a:xfrm>
            <a:off x="5380383" y="1689697"/>
            <a:ext cx="6363281"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i="0" u="none" strike="noStrike" kern="1200" cap="none" spc="0" normalizeH="0" baseline="0" noProof="0" dirty="0">
                <a:ln>
                  <a:noFill/>
                </a:ln>
                <a:solidFill>
                  <a:prstClr val="black"/>
                </a:solidFill>
                <a:effectLst/>
                <a:uLnTx/>
                <a:uFillTx/>
                <a:latin typeface="Calibri" panose="020F0502020204030204"/>
                <a:ea typeface="+mn-ea"/>
                <a:cs typeface="+mn-cs"/>
              </a:rPr>
              <a:t>Un’ ampia ricerca suggerisce che la connessione sociale genera in modo affidabile emozioni positive, il ruolo dell’ossitocina nel comportamento e nella cognizione sociale è fondamentale.</a:t>
            </a:r>
          </a:p>
          <a:p>
            <a:pPr marL="0" marR="0" lvl="0" indent="0" algn="l" defTabSz="457200" rtl="0" eaLnBrk="1" fontAlgn="auto" latinLnBrk="0" hangingPunct="1">
              <a:lnSpc>
                <a:spcPct val="100000"/>
              </a:lnSpc>
              <a:spcBef>
                <a:spcPts val="0"/>
              </a:spcBef>
              <a:spcAft>
                <a:spcPts val="0"/>
              </a:spcAft>
              <a:buClrTx/>
              <a:buSzTx/>
              <a:buFontTx/>
              <a:buNone/>
              <a:tabLst/>
              <a:defRPr/>
            </a:pPr>
            <a:r>
              <a:rPr lang="it-IT" dirty="0">
                <a:solidFill>
                  <a:prstClr val="black"/>
                </a:solidFill>
                <a:latin typeface="Calibri" panose="020F0502020204030204"/>
              </a:rPr>
              <a:t>L’ossitocina è comunemente chiamata ormone dell’amore o della fiducia, incide positivamente sui valori della pressione sanguigna, migliora la salute generale del cuore, aumenta l’autostima e l’ ottimismo. L’ossitocina provoca il rilascio di una sostanza chimica chiamata ossido nitrico, che dilata i vasi sanguigni. Questo riduce la pressione sanguigna e, pertanto, l’ossitocina è nota come ormone cardioprotettivo. </a:t>
            </a:r>
            <a:endParaRPr kumimoji="0" lang="it-IT" sz="180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082C747D-DEE7-15E7-8934-CBDE1ADFFA07}"/>
              </a:ext>
            </a:extLst>
          </p:cNvPr>
          <p:cNvPicPr>
            <a:picLocks noChangeAspect="1"/>
          </p:cNvPicPr>
          <p:nvPr/>
        </p:nvPicPr>
        <p:blipFill>
          <a:blip r:embed="rId3"/>
          <a:stretch>
            <a:fillRect/>
          </a:stretch>
        </p:blipFill>
        <p:spPr>
          <a:xfrm>
            <a:off x="909117" y="4320209"/>
            <a:ext cx="3033403" cy="1974369"/>
          </a:xfrm>
          <a:prstGeom prst="rect">
            <a:avLst/>
          </a:prstGeom>
        </p:spPr>
      </p:pic>
      <p:pic>
        <p:nvPicPr>
          <p:cNvPr id="6" name="Immagine 5">
            <a:extLst>
              <a:ext uri="{FF2B5EF4-FFF2-40B4-BE49-F238E27FC236}">
                <a16:creationId xmlns:a16="http://schemas.microsoft.com/office/drawing/2014/main" id="{ABDA8238-1521-E239-CE07-BE2515C77789}"/>
              </a:ext>
            </a:extLst>
          </p:cNvPr>
          <p:cNvPicPr>
            <a:picLocks noChangeAspect="1"/>
          </p:cNvPicPr>
          <p:nvPr/>
        </p:nvPicPr>
        <p:blipFill>
          <a:blip r:embed="rId4"/>
          <a:stretch>
            <a:fillRect/>
          </a:stretch>
        </p:blipFill>
        <p:spPr>
          <a:xfrm>
            <a:off x="8115614" y="4688996"/>
            <a:ext cx="3167269" cy="1605582"/>
          </a:xfrm>
          <a:prstGeom prst="rect">
            <a:avLst/>
          </a:prstGeom>
        </p:spPr>
      </p:pic>
    </p:spTree>
    <p:extLst>
      <p:ext uri="{BB962C8B-B14F-4D97-AF65-F5344CB8AC3E}">
        <p14:creationId xmlns:p14="http://schemas.microsoft.com/office/powerpoint/2010/main" val="731875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46A29D5-ECD9-D367-E072-DF23C5FF0B96}"/>
              </a:ext>
            </a:extLst>
          </p:cNvPr>
          <p:cNvSpPr txBox="1"/>
          <p:nvPr/>
        </p:nvSpPr>
        <p:spPr>
          <a:xfrm>
            <a:off x="198783" y="1136759"/>
            <a:ext cx="7368208" cy="421653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prstClr val="black"/>
                </a:solidFill>
                <a:effectLst/>
                <a:uLnTx/>
                <a:uFillTx/>
                <a:latin typeface="Calibri" panose="020F0502020204030204"/>
                <a:ea typeface="+mn-ea"/>
                <a:cs typeface="+mn-cs"/>
              </a:rPr>
              <a:t>IL contatto visivo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400" b="1" i="1" u="none" strike="noStrike" kern="1200" cap="none" spc="0" normalizeH="0" baseline="0" noProof="0" dirty="0">
                <a:ln>
                  <a:noFill/>
                </a:ln>
                <a:solidFill>
                  <a:prstClr val="black"/>
                </a:solidFill>
                <a:effectLst/>
                <a:uLnTx/>
                <a:uFillTx/>
                <a:latin typeface="Calibri" panose="020F0502020204030204"/>
                <a:ea typeface="+mn-ea"/>
                <a:cs typeface="+mn-cs"/>
              </a:rPr>
              <a:t>Eye Contact </a:t>
            </a:r>
            <a:r>
              <a:rPr kumimoji="0" lang="it-IT" sz="2400" b="1" i="1" u="none" strike="noStrike" kern="1200" cap="none" spc="0" normalizeH="0" baseline="0" noProof="0" dirty="0" err="1">
                <a:ln>
                  <a:noFill/>
                </a:ln>
                <a:solidFill>
                  <a:prstClr val="black"/>
                </a:solidFill>
                <a:effectLst/>
                <a:uLnTx/>
                <a:uFillTx/>
                <a:latin typeface="Calibri" panose="020F0502020204030204"/>
                <a:ea typeface="+mn-ea"/>
                <a:cs typeface="+mn-cs"/>
              </a:rPr>
              <a:t>Effect</a:t>
            </a:r>
            <a:r>
              <a:rPr kumimoji="0" lang="it-IT" sz="2400" b="1" i="1"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lang="it-IT" sz="2000" b="1" dirty="0">
                <a:solidFill>
                  <a:prstClr val="black"/>
                </a:solidFill>
                <a:latin typeface="Calibri" panose="020F0502020204030204"/>
              </a:rPr>
              <a:t>Uno studio meraviglioso</a:t>
            </a:r>
          </a:p>
          <a:p>
            <a:pPr marL="0" marR="0" lvl="0" indent="0" algn="l" defTabSz="457200" rtl="0" eaLnBrk="1" fontAlgn="auto" latinLnBrk="0" hangingPunct="1">
              <a:lnSpc>
                <a:spcPct val="100000"/>
              </a:lnSpc>
              <a:spcBef>
                <a:spcPts val="0"/>
              </a:spcBef>
              <a:spcAft>
                <a:spcPts val="0"/>
              </a:spcAft>
              <a:buClrTx/>
              <a:buSzTx/>
              <a:buFontTx/>
              <a:buNone/>
              <a:tabLst/>
              <a:defRPr/>
            </a:pPr>
            <a:endParaRPr lang="it-IT" sz="2000" b="1" dirty="0">
              <a:solidFill>
                <a:prstClr val="black"/>
              </a:solidFill>
              <a:latin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Siamo soliti pensare che la relazione inizi con la parola, con l’ azione, mentre se ci riflettiamo attentamente, inizia in quell’istante in cui i nostri occhi incontrano quelli dell’altro. E gli studi ci dicono che bastano duecentocinquanta millesimi di secondo per capire  È lo sguardo che accende la cura, non è l’azione.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processo di cura è nella relazione, lo sguardo attiva i neuroni specchio e la produzione di ossitocina e di vasopressina che riducono la risposta fisiologica allo stress e aiutano nella guarigione delle ferite</a:t>
            </a:r>
            <a:r>
              <a:rPr lang="it-IT" dirty="0">
                <a:solidFill>
                  <a:prstClr val="black"/>
                </a:solidFill>
                <a:latin typeface="Calibri" panose="020F0502020204030204"/>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Lo sguardo si appoggia sugli occhi della persona che hai di fronte e grazie allo sguardo tu diventi scopritore, archeologo dell’invisibile.</a:t>
            </a:r>
          </a:p>
        </p:txBody>
      </p:sp>
      <p:pic>
        <p:nvPicPr>
          <p:cNvPr id="2" name="Immagine 1">
            <a:extLst>
              <a:ext uri="{FF2B5EF4-FFF2-40B4-BE49-F238E27FC236}">
                <a16:creationId xmlns:a16="http://schemas.microsoft.com/office/drawing/2014/main" id="{BA565903-4965-740F-FF1F-1F70A83F8716}"/>
              </a:ext>
            </a:extLst>
          </p:cNvPr>
          <p:cNvPicPr>
            <a:picLocks noChangeAspect="1"/>
          </p:cNvPicPr>
          <p:nvPr/>
        </p:nvPicPr>
        <p:blipFill>
          <a:blip r:embed="rId2"/>
          <a:stretch>
            <a:fillRect/>
          </a:stretch>
        </p:blipFill>
        <p:spPr>
          <a:xfrm>
            <a:off x="7712765" y="4833450"/>
            <a:ext cx="1748813" cy="1098288"/>
          </a:xfrm>
          <a:prstGeom prst="rect">
            <a:avLst/>
          </a:prstGeom>
        </p:spPr>
      </p:pic>
      <p:pic>
        <p:nvPicPr>
          <p:cNvPr id="4" name="Immagine 3" descr="Immagine che contiene gatto, persona, gatto domestico&#10;&#10;Descrizione generata automaticamente">
            <a:extLst>
              <a:ext uri="{FF2B5EF4-FFF2-40B4-BE49-F238E27FC236}">
                <a16:creationId xmlns:a16="http://schemas.microsoft.com/office/drawing/2014/main" id="{B58A9D4D-123D-9C58-9310-CAA4F3281F21}"/>
              </a:ext>
            </a:extLst>
          </p:cNvPr>
          <p:cNvPicPr>
            <a:picLocks noChangeAspect="1"/>
          </p:cNvPicPr>
          <p:nvPr/>
        </p:nvPicPr>
        <p:blipFill>
          <a:blip r:embed="rId3"/>
          <a:stretch>
            <a:fillRect/>
          </a:stretch>
        </p:blipFill>
        <p:spPr>
          <a:xfrm>
            <a:off x="7712765" y="492369"/>
            <a:ext cx="3948180" cy="4341081"/>
          </a:xfrm>
          <a:prstGeom prst="rect">
            <a:avLst/>
          </a:prstGeom>
        </p:spPr>
      </p:pic>
    </p:spTree>
    <p:extLst>
      <p:ext uri="{BB962C8B-B14F-4D97-AF65-F5344CB8AC3E}">
        <p14:creationId xmlns:p14="http://schemas.microsoft.com/office/powerpoint/2010/main" val="23298296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ED7A112-72D2-169E-C48A-5E7967754E28}"/>
              </a:ext>
            </a:extLst>
          </p:cNvPr>
          <p:cNvSpPr txBox="1"/>
          <p:nvPr/>
        </p:nvSpPr>
        <p:spPr>
          <a:xfrm>
            <a:off x="271669" y="943905"/>
            <a:ext cx="4343400" cy="5539978"/>
          </a:xfrm>
          <a:prstGeom prst="rect">
            <a:avLst/>
          </a:prstGeom>
          <a:noFill/>
        </p:spPr>
        <p:txBody>
          <a:bodyPr wrap="square" rtlCol="0">
            <a:spAutoFit/>
          </a:bodyPr>
          <a:lstStyle/>
          <a:p>
            <a:endParaRPr lang="it-IT" sz="2400" b="1" dirty="0">
              <a:solidFill>
                <a:schemeClr val="accent1"/>
              </a:solidFill>
              <a:latin typeface="Calibri" panose="020F0502020204030204" pitchFamily="34" charset="0"/>
              <a:cs typeface="Calibri" panose="020F0502020204030204" pitchFamily="34" charset="0"/>
            </a:endParaRPr>
          </a:p>
          <a:p>
            <a:r>
              <a:rPr lang="it-IT" sz="2400" b="1" dirty="0">
                <a:solidFill>
                  <a:srgbClr val="EC6A11"/>
                </a:solidFill>
                <a:latin typeface="Calibri" panose="020F0502020204030204" pitchFamily="34" charset="0"/>
                <a:cs typeface="Calibri" panose="020F0502020204030204" pitchFamily="34" charset="0"/>
              </a:rPr>
              <a:t>Ora più che mai</a:t>
            </a:r>
          </a:p>
          <a:p>
            <a:r>
              <a:rPr lang="it-IT" sz="2400" b="1" dirty="0">
                <a:solidFill>
                  <a:srgbClr val="EC6A11"/>
                </a:solidFill>
                <a:latin typeface="Calibri" panose="020F0502020204030204" pitchFamily="34" charset="0"/>
                <a:cs typeface="Calibri" panose="020F0502020204030204" pitchFamily="34" charset="0"/>
              </a:rPr>
              <a:t>gli ammalati costretti a stare soli in ospedale hanno bisogno di essere rassicurati.</a:t>
            </a:r>
          </a:p>
          <a:p>
            <a:r>
              <a:rPr lang="it-IT" sz="2400" b="1" dirty="0">
                <a:solidFill>
                  <a:srgbClr val="EC6A11"/>
                </a:solidFill>
                <a:latin typeface="Calibri" panose="020F0502020204030204" pitchFamily="34" charset="0"/>
                <a:cs typeface="Calibri" panose="020F0502020204030204" pitchFamily="34" charset="0"/>
              </a:rPr>
              <a:t>Hanno bisogno di calore</a:t>
            </a:r>
          </a:p>
          <a:p>
            <a:r>
              <a:rPr lang="it-IT" sz="2400" b="1" dirty="0">
                <a:solidFill>
                  <a:srgbClr val="EC6A11"/>
                </a:solidFill>
                <a:latin typeface="Calibri" panose="020F0502020204030204" pitchFamily="34" charset="0"/>
                <a:cs typeface="Calibri" panose="020F0502020204030204" pitchFamily="34" charset="0"/>
              </a:rPr>
              <a:t>umano, di gentilezza e di</a:t>
            </a:r>
          </a:p>
          <a:p>
            <a:r>
              <a:rPr lang="it-IT" sz="2400" b="1" dirty="0">
                <a:solidFill>
                  <a:srgbClr val="EC6A11"/>
                </a:solidFill>
                <a:latin typeface="Calibri" panose="020F0502020204030204" pitchFamily="34" charset="0"/>
                <a:cs typeface="Calibri" panose="020F0502020204030204" pitchFamily="34" charset="0"/>
              </a:rPr>
              <a:t>piccole grandi attenzioni.</a:t>
            </a:r>
          </a:p>
          <a:p>
            <a:endParaRPr lang="it-IT" sz="2400" b="1" dirty="0">
              <a:solidFill>
                <a:srgbClr val="EC6A11"/>
              </a:solidFill>
              <a:latin typeface="Calibri" panose="020F0502020204030204" pitchFamily="34" charset="0"/>
              <a:cs typeface="Calibri" panose="020F0502020204030204" pitchFamily="34" charset="0"/>
            </a:endParaRPr>
          </a:p>
          <a:p>
            <a:r>
              <a:rPr lang="it-IT" sz="2400" b="1" dirty="0">
                <a:solidFill>
                  <a:srgbClr val="EC6A11"/>
                </a:solidFill>
                <a:latin typeface="Calibri" panose="020F0502020204030204" pitchFamily="34" charset="0"/>
                <a:cs typeface="Calibri" panose="020F0502020204030204" pitchFamily="34" charset="0"/>
              </a:rPr>
              <a:t>Mantenere le distanze ma non essere distanti....mantenere alta la professionalità ma contemporaneamente raddoppiare l’umanità </a:t>
            </a:r>
          </a:p>
          <a:p>
            <a:endParaRPr lang="it-IT" dirty="0">
              <a:latin typeface="Calibri" panose="020F0502020204030204" pitchFamily="34" charset="0"/>
              <a:cs typeface="Calibri" panose="020F0502020204030204" pitchFamily="34" charset="0"/>
            </a:endParaRPr>
          </a:p>
        </p:txBody>
      </p:sp>
      <p:sp>
        <p:nvSpPr>
          <p:cNvPr id="3" name="CasellaDiTesto 2">
            <a:extLst>
              <a:ext uri="{FF2B5EF4-FFF2-40B4-BE49-F238E27FC236}">
                <a16:creationId xmlns:a16="http://schemas.microsoft.com/office/drawing/2014/main" id="{44E55C94-5D07-A2B6-7511-A401B6223BA6}"/>
              </a:ext>
            </a:extLst>
          </p:cNvPr>
          <p:cNvSpPr txBox="1"/>
          <p:nvPr/>
        </p:nvSpPr>
        <p:spPr>
          <a:xfrm>
            <a:off x="6096001" y="1143000"/>
            <a:ext cx="5030494" cy="1477328"/>
          </a:xfrm>
          <a:prstGeom prst="rect">
            <a:avLst/>
          </a:prstGeom>
          <a:noFill/>
        </p:spPr>
        <p:txBody>
          <a:bodyPr wrap="square" rtlCol="0">
            <a:spAutoFit/>
          </a:bodyPr>
          <a:lstStyle/>
          <a:p>
            <a:r>
              <a:rPr lang="it-IT" sz="2400" b="1" i="1" u="sng" dirty="0">
                <a:latin typeface="Calibri" panose="020F0502020204030204" pitchFamily="34" charset="0"/>
                <a:cs typeface="Calibri" panose="020F0502020204030204" pitchFamily="34" charset="0"/>
              </a:rPr>
              <a:t>Siate Umani</a:t>
            </a:r>
            <a:r>
              <a:rPr lang="it-IT" sz="2400" b="1" i="1" dirty="0">
                <a:latin typeface="Calibri" panose="020F0502020204030204" pitchFamily="34" charset="0"/>
                <a:cs typeface="Calibri" panose="020F0502020204030204" pitchFamily="34" charset="0"/>
              </a:rPr>
              <a:t> ….</a:t>
            </a:r>
          </a:p>
          <a:p>
            <a:r>
              <a:rPr lang="it-IT" sz="2400" b="1" i="1" dirty="0">
                <a:latin typeface="Calibri" panose="020F0502020204030204" pitchFamily="34" charset="0"/>
                <a:cs typeface="Calibri" panose="020F0502020204030204" pitchFamily="34" charset="0"/>
              </a:rPr>
              <a:t>ma in questo momento di più </a:t>
            </a:r>
          </a:p>
          <a:p>
            <a:r>
              <a:rPr lang="it-IT" sz="2400" b="1" i="1" dirty="0">
                <a:latin typeface="Calibri" panose="020F0502020204030204" pitchFamily="34" charset="0"/>
                <a:cs typeface="Calibri" panose="020F0502020204030204" pitchFamily="34" charset="0"/>
              </a:rPr>
              <a:t>è l’umanità che cura!</a:t>
            </a:r>
          </a:p>
          <a:p>
            <a:endParaRPr lang="it-IT" dirty="0"/>
          </a:p>
        </p:txBody>
      </p:sp>
      <p:pic>
        <p:nvPicPr>
          <p:cNvPr id="5" name="Immagine 4" descr="Immagine che contiene testo, parrucchino, ricevuta&#10;&#10;Descrizione generata automaticamente">
            <a:extLst>
              <a:ext uri="{FF2B5EF4-FFF2-40B4-BE49-F238E27FC236}">
                <a16:creationId xmlns:a16="http://schemas.microsoft.com/office/drawing/2014/main" id="{717AE596-54F9-ED7D-8E20-D6154A6B028B}"/>
              </a:ext>
            </a:extLst>
          </p:cNvPr>
          <p:cNvPicPr>
            <a:picLocks noChangeAspect="1"/>
          </p:cNvPicPr>
          <p:nvPr/>
        </p:nvPicPr>
        <p:blipFill>
          <a:blip r:embed="rId2"/>
          <a:stretch>
            <a:fillRect/>
          </a:stretch>
        </p:blipFill>
        <p:spPr>
          <a:xfrm>
            <a:off x="6135757" y="2710071"/>
            <a:ext cx="4476750" cy="3293116"/>
          </a:xfrm>
          <a:prstGeom prst="rect">
            <a:avLst/>
          </a:prstGeom>
        </p:spPr>
      </p:pic>
      <p:sp>
        <p:nvSpPr>
          <p:cNvPr id="4" name="CasellaDiTesto 3">
            <a:extLst>
              <a:ext uri="{FF2B5EF4-FFF2-40B4-BE49-F238E27FC236}">
                <a16:creationId xmlns:a16="http://schemas.microsoft.com/office/drawing/2014/main" id="{7AF76A63-7D0F-07CD-037B-426B61849B9E}"/>
              </a:ext>
            </a:extLst>
          </p:cNvPr>
          <p:cNvSpPr txBox="1"/>
          <p:nvPr/>
        </p:nvSpPr>
        <p:spPr>
          <a:xfrm>
            <a:off x="2443369" y="742890"/>
            <a:ext cx="1866217" cy="461665"/>
          </a:xfrm>
          <a:prstGeom prst="rect">
            <a:avLst/>
          </a:prstGeom>
          <a:noFill/>
        </p:spPr>
        <p:txBody>
          <a:bodyPr wrap="none" rtlCol="0">
            <a:spAutoFit/>
          </a:bodyPr>
          <a:lstStyle/>
          <a:p>
            <a:r>
              <a:rPr lang="it-IT" sz="2400" b="1" dirty="0">
                <a:solidFill>
                  <a:schemeClr val="accent1">
                    <a:lumMod val="75000"/>
                  </a:schemeClr>
                </a:solidFill>
                <a:latin typeface="Calibri" panose="020F0502020204030204" pitchFamily="34" charset="0"/>
                <a:cs typeface="Calibri" panose="020F0502020204030204" pitchFamily="34" charset="0"/>
              </a:rPr>
              <a:t>2 Aprile 2020</a:t>
            </a:r>
          </a:p>
        </p:txBody>
      </p:sp>
    </p:spTree>
    <p:extLst>
      <p:ext uri="{BB962C8B-B14F-4D97-AF65-F5344CB8AC3E}">
        <p14:creationId xmlns:p14="http://schemas.microsoft.com/office/powerpoint/2010/main" val="4084138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F622002E-3F85-A979-CAFD-8550213A553D}"/>
              </a:ext>
            </a:extLst>
          </p:cNvPr>
          <p:cNvSpPr txBox="1"/>
          <p:nvPr/>
        </p:nvSpPr>
        <p:spPr>
          <a:xfrm>
            <a:off x="516836" y="1086678"/>
            <a:ext cx="8375374"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2800" b="1" i="1" u="none" strike="noStrike" kern="1200" cap="none" spc="0" normalizeH="0" baseline="0" noProof="0">
                <a:ln>
                  <a:noFill/>
                </a:ln>
                <a:solidFill>
                  <a:prstClr val="black"/>
                </a:solidFill>
                <a:effectLst/>
                <a:uLnTx/>
                <a:uFillTx/>
                <a:latin typeface="Calibri" panose="020F0502020204030204"/>
                <a:ea typeface="+mn-ea"/>
                <a:cs typeface="+mn-cs"/>
              </a:rPr>
              <a:t>Il Tocco terapeutico:</a:t>
            </a:r>
            <a:endParaRPr kumimoji="0" lang="it-IT" sz="2800" b="1"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B7EFEFB2-74C3-674C-8C9B-B89F645F5AA8}"/>
              </a:ext>
            </a:extLst>
          </p:cNvPr>
          <p:cNvSpPr txBox="1"/>
          <p:nvPr/>
        </p:nvSpPr>
        <p:spPr>
          <a:xfrm>
            <a:off x="371060" y="1715583"/>
            <a:ext cx="7129669" cy="3970318"/>
          </a:xfrm>
          <a:prstGeom prst="rect">
            <a:avLst/>
          </a:prstGeom>
          <a:noFill/>
        </p:spPr>
        <p:txBody>
          <a:bodyPr wrap="square">
            <a:spAutoFit/>
          </a:bodyPr>
          <a:lstStyle/>
          <a:p>
            <a:r>
              <a:rPr lang="it-IT" sz="1800" dirty="0">
                <a:solidFill>
                  <a:srgbClr val="212121"/>
                </a:solidFill>
                <a:latin typeface="system-ui"/>
              </a:rPr>
              <a:t>Gli studi di Dolores Krieger sul toco terapeutico, diventati un ‘ im</a:t>
            </a:r>
            <a:r>
              <a:rPr lang="it-IT" dirty="0">
                <a:solidFill>
                  <a:srgbClr val="212121"/>
                </a:solidFill>
                <a:latin typeface="system-ui"/>
              </a:rPr>
              <a:t>portante libro, hanno aperto alla consapevolezza più di 100.000 infermieri negli stati Uniti: consapevolezza a sviluppare nel professionista compassione e attenzione alla persona; e a sviluppare nel paziente </a:t>
            </a:r>
            <a:r>
              <a:rPr lang="it-IT" err="1">
                <a:solidFill>
                  <a:srgbClr val="212121"/>
                </a:solidFill>
                <a:latin typeface="system-ui"/>
              </a:rPr>
              <a:t>rilassamento</a:t>
            </a:r>
            <a:r>
              <a:rPr lang="it-IT">
                <a:solidFill>
                  <a:srgbClr val="212121"/>
                </a:solidFill>
                <a:latin typeface="system-ui"/>
              </a:rPr>
              <a:t>, riduzione </a:t>
            </a:r>
            <a:r>
              <a:rPr lang="it-IT" dirty="0">
                <a:solidFill>
                  <a:srgbClr val="212121"/>
                </a:solidFill>
                <a:latin typeface="system-ui"/>
              </a:rPr>
              <a:t>dei sintomi dolorosi e talvolta un ‘ accelerazione del processo di guarigione.</a:t>
            </a:r>
            <a:r>
              <a:rPr lang="it-IT" sz="1800" b="1" i="1" dirty="0">
                <a:solidFill>
                  <a:srgbClr val="212121"/>
                </a:solidFill>
                <a:effectLst/>
                <a:latin typeface="system-ui"/>
              </a:rPr>
              <a:t> </a:t>
            </a:r>
          </a:p>
          <a:p>
            <a:r>
              <a:rPr lang="it-IT" sz="1800" b="0" i="0" dirty="0">
                <a:solidFill>
                  <a:srgbClr val="212121"/>
                </a:solidFill>
                <a:effectLst/>
                <a:latin typeface="system-ui"/>
              </a:rPr>
              <a:t>Nel nostro mondo di dialisi ad alta tecnologia, caratterizzato da procedure invasive e spesso dolorose, il tocco terapeutico offre una gradita tregua sia ai pazienti che al personale. Per i pazienti in particolare ha diminuito l'irrequietezza, l'ansia, la paura e il dolore da </a:t>
            </a:r>
            <a:r>
              <a:rPr lang="it-IT" sz="1800" b="0" i="0" dirty="0" err="1">
                <a:solidFill>
                  <a:srgbClr val="212121"/>
                </a:solidFill>
                <a:effectLst/>
                <a:latin typeface="system-ui"/>
              </a:rPr>
              <a:t>incannulamenti</a:t>
            </a:r>
            <a:r>
              <a:rPr lang="it-IT" sz="1800" b="0" i="0" dirty="0">
                <a:solidFill>
                  <a:srgbClr val="212121"/>
                </a:solidFill>
                <a:effectLst/>
                <a:latin typeface="system-ui"/>
              </a:rPr>
              <a:t> e inserimento di cateteri venosi centrali. Oltre ad aiutare i riceventi, il tocco terapeutico aiuta anche i professionisti. Essi riferiscono un maggior senso di calma e benessere, oltre alla soddisfazione personale di essere in grado di </a:t>
            </a:r>
            <a:r>
              <a:rPr lang="it-IT" dirty="0">
                <a:solidFill>
                  <a:srgbClr val="212121"/>
                </a:solidFill>
                <a:latin typeface="system-ui"/>
              </a:rPr>
              <a:t>offrire un trattamento che porta tale sollievo ai pazienti stressati.</a:t>
            </a:r>
            <a:endParaRPr lang="it-IT" sz="1800" dirty="0"/>
          </a:p>
        </p:txBody>
      </p:sp>
      <p:pic>
        <p:nvPicPr>
          <p:cNvPr id="2" name="Immagine 1" descr="Immagine che contiene muro, interno, varietà&#10;&#10;Descrizione generata automaticamente">
            <a:extLst>
              <a:ext uri="{FF2B5EF4-FFF2-40B4-BE49-F238E27FC236}">
                <a16:creationId xmlns:a16="http://schemas.microsoft.com/office/drawing/2014/main" id="{51C46E87-E926-74BF-1082-CC8A8CD5269D}"/>
              </a:ext>
            </a:extLst>
          </p:cNvPr>
          <p:cNvPicPr>
            <a:picLocks noChangeAspect="1"/>
          </p:cNvPicPr>
          <p:nvPr/>
        </p:nvPicPr>
        <p:blipFill>
          <a:blip r:embed="rId2"/>
          <a:stretch>
            <a:fillRect/>
          </a:stretch>
        </p:blipFill>
        <p:spPr>
          <a:xfrm flipH="1">
            <a:off x="8084235" y="726058"/>
            <a:ext cx="3532255" cy="5010866"/>
          </a:xfrm>
          <a:prstGeom prst="rect">
            <a:avLst/>
          </a:prstGeom>
        </p:spPr>
      </p:pic>
      <p:pic>
        <p:nvPicPr>
          <p:cNvPr id="5" name="Immagine 4" descr="Immagine che contiene testo, schermata, Carattere, Marchio&#10;&#10;Descrizione generata automaticamente">
            <a:extLst>
              <a:ext uri="{FF2B5EF4-FFF2-40B4-BE49-F238E27FC236}">
                <a16:creationId xmlns:a16="http://schemas.microsoft.com/office/drawing/2014/main" id="{95284CC8-EDBF-4FD8-0D93-01189255B515}"/>
              </a:ext>
            </a:extLst>
          </p:cNvPr>
          <p:cNvPicPr>
            <a:picLocks noChangeAspect="1"/>
          </p:cNvPicPr>
          <p:nvPr/>
        </p:nvPicPr>
        <p:blipFill>
          <a:blip r:embed="rId3"/>
          <a:stretch>
            <a:fillRect/>
          </a:stretch>
        </p:blipFill>
        <p:spPr>
          <a:xfrm>
            <a:off x="8084235" y="5527013"/>
            <a:ext cx="2172250" cy="1141061"/>
          </a:xfrm>
          <a:prstGeom prst="rect">
            <a:avLst/>
          </a:prstGeom>
        </p:spPr>
      </p:pic>
    </p:spTree>
    <p:extLst>
      <p:ext uri="{BB962C8B-B14F-4D97-AF65-F5344CB8AC3E}">
        <p14:creationId xmlns:p14="http://schemas.microsoft.com/office/powerpoint/2010/main" val="18152222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6DF1D27E-F11B-5D41-8B46-8A63CB490612}"/>
              </a:ext>
            </a:extLst>
          </p:cNvPr>
          <p:cNvSpPr txBox="1"/>
          <p:nvPr/>
        </p:nvSpPr>
        <p:spPr>
          <a:xfrm>
            <a:off x="2178424" y="672352"/>
            <a:ext cx="6968937" cy="523220"/>
          </a:xfrm>
          <a:prstGeom prst="rect">
            <a:avLst/>
          </a:prstGeom>
          <a:noFill/>
        </p:spPr>
        <p:txBody>
          <a:bodyPr wrap="square">
            <a:spAutoFit/>
          </a:bodyPr>
          <a:lstStyle/>
          <a:p>
            <a:r>
              <a:rPr lang="it-IT" sz="2800" b="1" i="1" dirty="0" err="1">
                <a:latin typeface="Calibri" panose="020F0502020204030204" pitchFamily="34" charset="0"/>
                <a:cs typeface="Calibri" panose="020F0502020204030204" pitchFamily="34" charset="0"/>
              </a:rPr>
              <a:t>HeartMath</a:t>
            </a:r>
            <a:r>
              <a:rPr lang="it-IT" sz="2800" b="1" i="1" dirty="0">
                <a:latin typeface="Calibri" panose="020F0502020204030204" pitchFamily="34" charset="0"/>
                <a:cs typeface="Calibri" panose="020F0502020204030204" pitchFamily="34" charset="0"/>
              </a:rPr>
              <a:t> Institute </a:t>
            </a:r>
          </a:p>
        </p:txBody>
      </p:sp>
      <p:sp>
        <p:nvSpPr>
          <p:cNvPr id="4" name="CasellaDiTesto 3">
            <a:extLst>
              <a:ext uri="{FF2B5EF4-FFF2-40B4-BE49-F238E27FC236}">
                <a16:creationId xmlns:a16="http://schemas.microsoft.com/office/drawing/2014/main" id="{029276CD-10C4-ECAE-8FBB-8807B9153775}"/>
              </a:ext>
            </a:extLst>
          </p:cNvPr>
          <p:cNvSpPr txBox="1"/>
          <p:nvPr/>
        </p:nvSpPr>
        <p:spPr>
          <a:xfrm>
            <a:off x="242047" y="1385047"/>
            <a:ext cx="8068235" cy="5078313"/>
          </a:xfrm>
          <a:prstGeom prst="rect">
            <a:avLst/>
          </a:prstGeom>
          <a:noFill/>
        </p:spPr>
        <p:txBody>
          <a:bodyPr wrap="square">
            <a:spAutoFit/>
          </a:bodyPr>
          <a:lstStyle/>
          <a:p>
            <a:r>
              <a:rPr lang="it-IT" sz="2400" dirty="0">
                <a:latin typeface="Calibri" panose="020F0502020204030204" pitchFamily="34" charset="0"/>
                <a:cs typeface="Calibri" panose="020F0502020204030204" pitchFamily="34" charset="0"/>
              </a:rPr>
              <a:t>L’</a:t>
            </a:r>
            <a:r>
              <a:rPr lang="it-IT" sz="2400" dirty="0" err="1">
                <a:latin typeface="Calibri" panose="020F0502020204030204" pitchFamily="34" charset="0"/>
                <a:cs typeface="Calibri" panose="020F0502020204030204" pitchFamily="34" charset="0"/>
              </a:rPr>
              <a:t>HearthMath</a:t>
            </a:r>
            <a:r>
              <a:rPr lang="it-IT" sz="2400" dirty="0">
                <a:latin typeface="Calibri" panose="020F0502020204030204" pitchFamily="34" charset="0"/>
                <a:cs typeface="Calibri" panose="020F0502020204030204" pitchFamily="34" charset="0"/>
              </a:rPr>
              <a:t> è un’organizzazione no profit fondata nel 1991 da Doc Lew </a:t>
            </a:r>
            <a:r>
              <a:rPr lang="it-IT" sz="2400" dirty="0" err="1">
                <a:latin typeface="Calibri" panose="020F0502020204030204" pitchFamily="34" charset="0"/>
                <a:cs typeface="Calibri" panose="020F0502020204030204" pitchFamily="34" charset="0"/>
              </a:rPr>
              <a:t>Childe</a:t>
            </a:r>
            <a:r>
              <a:rPr lang="it-IT" sz="2400" dirty="0">
                <a:latin typeface="Calibri" panose="020F0502020204030204" pitchFamily="34" charset="0"/>
                <a:cs typeface="Calibri" panose="020F0502020204030204" pitchFamily="34" charset="0"/>
              </a:rPr>
              <a:t>, l’ istituzione californiana  ha come scopo quello di studiare dal punto di vista scientifico l’importanza e l’ impatto del cuore su benessere e salute.</a:t>
            </a:r>
          </a:p>
          <a:p>
            <a:r>
              <a:rPr lang="it-IT" sz="2400" dirty="0">
                <a:latin typeface="Calibri" panose="020F0502020204030204" pitchFamily="34" charset="0"/>
                <a:cs typeface="Calibri" panose="020F0502020204030204" pitchFamily="34" charset="0"/>
              </a:rPr>
              <a:t>La parola </a:t>
            </a:r>
            <a:r>
              <a:rPr lang="it-IT" sz="2400" b="1" i="1" dirty="0" err="1">
                <a:latin typeface="Calibri" panose="020F0502020204030204" pitchFamily="34" charset="0"/>
                <a:cs typeface="Calibri" panose="020F0502020204030204" pitchFamily="34" charset="0"/>
              </a:rPr>
              <a:t>Hearth</a:t>
            </a:r>
            <a:r>
              <a:rPr lang="it-IT" sz="2400" dirty="0">
                <a:latin typeface="Calibri" panose="020F0502020204030204" pitchFamily="34" charset="0"/>
                <a:cs typeface="Calibri" panose="020F0502020204030204" pitchFamily="34" charset="0"/>
              </a:rPr>
              <a:t>  significa cuore ma non riguarda solo il cuore come organo fisico ma anche le qualità che vengono associate ad esso come amore, compassione, coraggio e apprezzamento, le più elevate virtù che può raggiungere un essere umano.</a:t>
            </a:r>
          </a:p>
          <a:p>
            <a:r>
              <a:rPr lang="it-IT" sz="2400" dirty="0">
                <a:latin typeface="Calibri" panose="020F0502020204030204" pitchFamily="34" charset="0"/>
                <a:cs typeface="Calibri" panose="020F0502020204030204" pitchFamily="34" charset="0"/>
              </a:rPr>
              <a:t>La parola </a:t>
            </a:r>
            <a:r>
              <a:rPr lang="it-IT" sz="2400" b="1" i="1" dirty="0">
                <a:latin typeface="Calibri" panose="020F0502020204030204" pitchFamily="34" charset="0"/>
                <a:cs typeface="Calibri" panose="020F0502020204030204" pitchFamily="34" charset="0"/>
              </a:rPr>
              <a:t>Math </a:t>
            </a:r>
            <a:r>
              <a:rPr lang="it-IT" sz="2400" dirty="0">
                <a:latin typeface="Calibri" panose="020F0502020204030204" pitchFamily="34" charset="0"/>
                <a:cs typeface="Calibri" panose="020F0502020204030204" pitchFamily="34" charset="0"/>
              </a:rPr>
              <a:t>invece si riferisce alle equazioni fisiologiche e psicologiche per accedere e sviluppare l’ incredibile potenziale del cuore.</a:t>
            </a:r>
          </a:p>
          <a:p>
            <a:endParaRPr lang="it-IT" sz="2400" dirty="0">
              <a:latin typeface="Calibri" panose="020F0502020204030204" pitchFamily="34" charset="0"/>
              <a:cs typeface="Calibri" panose="020F0502020204030204" pitchFamily="34" charset="0"/>
            </a:endParaRPr>
          </a:p>
          <a:p>
            <a:r>
              <a:rPr lang="it-IT" sz="1800" dirty="0">
                <a:solidFill>
                  <a:schemeClr val="accent1">
                    <a:lumMod val="75000"/>
                  </a:schemeClr>
                </a:solidFill>
                <a:latin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www.heartmath.org/research/research-library</a:t>
            </a:r>
            <a:r>
              <a:rPr lang="it-IT" sz="1800" dirty="0">
                <a:solidFill>
                  <a:schemeClr val="accent1">
                    <a:lumMod val="75000"/>
                  </a:schemeClr>
                </a:solidFill>
                <a:latin typeface="Calibri" panose="020F0502020204030204" pitchFamily="34" charset="0"/>
                <a:cs typeface="Calibri" panose="020F0502020204030204" pitchFamily="34" charset="0"/>
              </a:rPr>
              <a:t>/</a:t>
            </a:r>
          </a:p>
          <a:p>
            <a:r>
              <a:rPr lang="it-IT" sz="1800" dirty="0" err="1">
                <a:solidFill>
                  <a:srgbClr val="0070C0"/>
                </a:solidFill>
                <a:latin typeface="Calibri" panose="020F0502020204030204" pitchFamily="34" charset="0"/>
                <a:cs typeface="Calibri" panose="020F0502020204030204" pitchFamily="34" charset="0"/>
              </a:rPr>
              <a:t>www.heartmath.com</a:t>
            </a:r>
            <a:r>
              <a:rPr lang="it-IT" sz="1800" dirty="0">
                <a:solidFill>
                  <a:srgbClr val="0070C0"/>
                </a:solidFill>
                <a:latin typeface="Calibri" panose="020F0502020204030204" pitchFamily="34" charset="0"/>
                <a:cs typeface="Calibri" panose="020F0502020204030204" pitchFamily="34" charset="0"/>
              </a:rPr>
              <a:t> </a:t>
            </a:r>
            <a:endParaRPr lang="it-IT" sz="1800" b="1" i="1" dirty="0">
              <a:solidFill>
                <a:srgbClr val="0070C0"/>
              </a:solidFill>
              <a:latin typeface="Calibri" panose="020F0502020204030204" pitchFamily="34" charset="0"/>
              <a:cs typeface="Calibri" panose="020F0502020204030204" pitchFamily="34" charset="0"/>
            </a:endParaRPr>
          </a:p>
        </p:txBody>
      </p:sp>
      <p:sp>
        <p:nvSpPr>
          <p:cNvPr id="2" name="CasellaDiTesto 1">
            <a:extLst>
              <a:ext uri="{FF2B5EF4-FFF2-40B4-BE49-F238E27FC236}">
                <a16:creationId xmlns:a16="http://schemas.microsoft.com/office/drawing/2014/main" id="{26E822E1-133D-D7A0-8EA2-F422473789EC}"/>
              </a:ext>
            </a:extLst>
          </p:cNvPr>
          <p:cNvSpPr txBox="1"/>
          <p:nvPr/>
        </p:nvSpPr>
        <p:spPr>
          <a:xfrm>
            <a:off x="10219765" y="1680882"/>
            <a:ext cx="184731" cy="369332"/>
          </a:xfrm>
          <a:prstGeom prst="rect">
            <a:avLst/>
          </a:prstGeom>
          <a:noFill/>
        </p:spPr>
        <p:txBody>
          <a:bodyPr wrap="none" rtlCol="0">
            <a:spAutoFit/>
          </a:bodyPr>
          <a:lstStyle/>
          <a:p>
            <a:endParaRPr lang="it-IT" dirty="0"/>
          </a:p>
        </p:txBody>
      </p:sp>
      <p:pic>
        <p:nvPicPr>
          <p:cNvPr id="5" name="Immagine 4" descr="Immagine che contiene clipart, cartone animato, cuore, illustrazione&#10;&#10;Descrizione generata automaticamente">
            <a:extLst>
              <a:ext uri="{FF2B5EF4-FFF2-40B4-BE49-F238E27FC236}">
                <a16:creationId xmlns:a16="http://schemas.microsoft.com/office/drawing/2014/main" id="{BFF41CC2-00C7-160D-5B9C-E6B2198C8934}"/>
              </a:ext>
            </a:extLst>
          </p:cNvPr>
          <p:cNvPicPr>
            <a:picLocks noChangeAspect="1"/>
          </p:cNvPicPr>
          <p:nvPr/>
        </p:nvPicPr>
        <p:blipFill>
          <a:blip r:embed="rId3"/>
          <a:stretch>
            <a:fillRect/>
          </a:stretch>
        </p:blipFill>
        <p:spPr>
          <a:xfrm>
            <a:off x="8397840" y="913329"/>
            <a:ext cx="3301101" cy="3081486"/>
          </a:xfrm>
          <a:prstGeom prst="rect">
            <a:avLst/>
          </a:prstGeom>
        </p:spPr>
      </p:pic>
      <p:sp>
        <p:nvSpPr>
          <p:cNvPr id="8" name="CasellaDiTesto 7">
            <a:extLst>
              <a:ext uri="{FF2B5EF4-FFF2-40B4-BE49-F238E27FC236}">
                <a16:creationId xmlns:a16="http://schemas.microsoft.com/office/drawing/2014/main" id="{E9D118B1-6086-3454-232A-883C381E8E85}"/>
              </a:ext>
            </a:extLst>
          </p:cNvPr>
          <p:cNvSpPr txBox="1"/>
          <p:nvPr/>
        </p:nvSpPr>
        <p:spPr>
          <a:xfrm>
            <a:off x="8397840" y="4235792"/>
            <a:ext cx="5366455" cy="923330"/>
          </a:xfrm>
          <a:prstGeom prst="rect">
            <a:avLst/>
          </a:prstGeom>
          <a:noFill/>
        </p:spPr>
        <p:txBody>
          <a:bodyPr wrap="square" rtlCol="0">
            <a:spAutoFit/>
          </a:bodyPr>
          <a:lstStyle/>
          <a:p>
            <a:r>
              <a:rPr lang="it-IT" dirty="0">
                <a:latin typeface="Calibri" panose="020F0502020204030204" pitchFamily="34" charset="0"/>
                <a:cs typeface="Calibri" panose="020F0502020204030204" pitchFamily="34" charset="0"/>
              </a:rPr>
              <a:t>Il </a:t>
            </a:r>
            <a:r>
              <a:rPr lang="it-IT" b="1" dirty="0">
                <a:latin typeface="Calibri" panose="020F0502020204030204" pitchFamily="34" charset="0"/>
                <a:cs typeface="Calibri" panose="020F0502020204030204" pitchFamily="34" charset="0"/>
              </a:rPr>
              <a:t>cuore</a:t>
            </a:r>
            <a:r>
              <a:rPr lang="it-IT" dirty="0">
                <a:latin typeface="Calibri" panose="020F0502020204030204" pitchFamily="34" charset="0"/>
                <a:cs typeface="Calibri" panose="020F0502020204030204" pitchFamily="34" charset="0"/>
              </a:rPr>
              <a:t> comunica continuamente</a:t>
            </a:r>
          </a:p>
          <a:p>
            <a:r>
              <a:rPr lang="it-IT" dirty="0">
                <a:latin typeface="Calibri" panose="020F0502020204030204" pitchFamily="34" charset="0"/>
                <a:cs typeface="Calibri" panose="020F0502020204030204" pitchFamily="34" charset="0"/>
              </a:rPr>
              <a:t>con il </a:t>
            </a:r>
            <a:r>
              <a:rPr lang="it-IT" b="1" dirty="0">
                <a:latin typeface="Calibri" panose="020F0502020204030204" pitchFamily="34" charset="0"/>
                <a:cs typeface="Calibri" panose="020F0502020204030204" pitchFamily="34" charset="0"/>
              </a:rPr>
              <a:t>cervello</a:t>
            </a:r>
          </a:p>
          <a:p>
            <a:endParaRPr lang="it-IT" dirty="0"/>
          </a:p>
        </p:txBody>
      </p:sp>
    </p:spTree>
    <p:extLst>
      <p:ext uri="{BB962C8B-B14F-4D97-AF65-F5344CB8AC3E}">
        <p14:creationId xmlns:p14="http://schemas.microsoft.com/office/powerpoint/2010/main" val="41009733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5D46CC6D-D59E-4403-572F-A5DA54A332C8}"/>
              </a:ext>
            </a:extLst>
          </p:cNvPr>
          <p:cNvSpPr txBox="1"/>
          <p:nvPr/>
        </p:nvSpPr>
        <p:spPr>
          <a:xfrm>
            <a:off x="2226366" y="702366"/>
            <a:ext cx="6877878" cy="584775"/>
          </a:xfrm>
          <a:prstGeom prst="rect">
            <a:avLst/>
          </a:prstGeom>
          <a:noFill/>
        </p:spPr>
        <p:txBody>
          <a:bodyPr wrap="square">
            <a:spAutoFit/>
          </a:bodyPr>
          <a:lstStyle/>
          <a:p>
            <a:r>
              <a:rPr lang="it-IT" sz="3200" b="1" i="1" dirty="0">
                <a:latin typeface="Arial" panose="020B0604020202020204" pitchFamily="34" charset="0"/>
                <a:cs typeface="Arial" panose="020B0604020202020204" pitchFamily="34" charset="0"/>
              </a:rPr>
              <a:t>Il Potere del cuore</a:t>
            </a:r>
          </a:p>
        </p:txBody>
      </p:sp>
      <p:sp>
        <p:nvSpPr>
          <p:cNvPr id="4" name="CasellaDiTesto 3">
            <a:extLst>
              <a:ext uri="{FF2B5EF4-FFF2-40B4-BE49-F238E27FC236}">
                <a16:creationId xmlns:a16="http://schemas.microsoft.com/office/drawing/2014/main" id="{174F44C6-E869-12EE-A5B9-97236535A556}"/>
              </a:ext>
            </a:extLst>
          </p:cNvPr>
          <p:cNvSpPr txBox="1"/>
          <p:nvPr/>
        </p:nvSpPr>
        <p:spPr>
          <a:xfrm>
            <a:off x="768626" y="1677123"/>
            <a:ext cx="6096000" cy="4616648"/>
          </a:xfrm>
          <a:prstGeom prst="rect">
            <a:avLst/>
          </a:prstGeom>
          <a:noFill/>
        </p:spPr>
        <p:txBody>
          <a:bodyPr wrap="square">
            <a:spAutoFit/>
          </a:bodyPr>
          <a:lstStyle/>
          <a:p>
            <a:r>
              <a:rPr lang="it-IT" sz="2400" dirty="0">
                <a:latin typeface="Calibri" panose="020F0502020204030204" pitchFamily="34" charset="0"/>
                <a:cs typeface="Calibri" panose="020F0502020204030204" pitchFamily="34" charset="0"/>
              </a:rPr>
              <a:t>Il cuore di fatto non è solo il muscolo che pompa sangue e nutrimento nel corpo, è un organo molto più complesso di come lo abbiamo inteso.</a:t>
            </a:r>
          </a:p>
          <a:p>
            <a:r>
              <a:rPr lang="it-IT" sz="2400" dirty="0">
                <a:latin typeface="Calibri" panose="020F0502020204030204" pitchFamily="34" charset="0"/>
                <a:cs typeface="Calibri" panose="020F0502020204030204" pitchFamily="34" charset="0"/>
              </a:rPr>
              <a:t>Ha un sistema nervoso indipendente, un vero e proprio cervello con circa quarantamila neuroni, una memoria e un'intelligenza studiati dalla neurocardiologia, un’ intricata rete di neuroni, neurotrasmettitori, proteine e  cellule di supporto.</a:t>
            </a:r>
          </a:p>
          <a:p>
            <a:endParaRPr lang="it-IT" sz="1800" dirty="0"/>
          </a:p>
          <a:p>
            <a:r>
              <a:rPr lang="it-IT" dirty="0" err="1"/>
              <a:t>J</a:t>
            </a:r>
            <a:r>
              <a:rPr lang="it-IT" dirty="0"/>
              <a:t>. </a:t>
            </a:r>
            <a:r>
              <a:rPr lang="it-IT" dirty="0" err="1"/>
              <a:t>ArdellAndrew</a:t>
            </a:r>
            <a:r>
              <a:rPr lang="it-IT" dirty="0"/>
              <a:t> </a:t>
            </a:r>
            <a:r>
              <a:rPr lang="it-IT" dirty="0" err="1"/>
              <a:t>Armour</a:t>
            </a:r>
            <a:r>
              <a:rPr lang="it-IT" dirty="0"/>
              <a:t>, Jeffrey L. (a cura di) </a:t>
            </a:r>
            <a:r>
              <a:rPr lang="it-IT" dirty="0" err="1"/>
              <a:t>Neurocardiology</a:t>
            </a:r>
            <a:r>
              <a:rPr lang="it-IT" dirty="0"/>
              <a:t>, Oxford University Press, Oxford 1994  </a:t>
            </a:r>
          </a:p>
        </p:txBody>
      </p:sp>
      <p:pic>
        <p:nvPicPr>
          <p:cNvPr id="2" name="Immagine 1" descr="Immagine che contiene persona, cuore, vestiti, dito&#10;&#10;Descrizione generata automaticamente">
            <a:extLst>
              <a:ext uri="{FF2B5EF4-FFF2-40B4-BE49-F238E27FC236}">
                <a16:creationId xmlns:a16="http://schemas.microsoft.com/office/drawing/2014/main" id="{15404877-7402-BFC0-A38C-DB0D1E62C88E}"/>
              </a:ext>
            </a:extLst>
          </p:cNvPr>
          <p:cNvPicPr>
            <a:picLocks noChangeAspect="1"/>
          </p:cNvPicPr>
          <p:nvPr/>
        </p:nvPicPr>
        <p:blipFill>
          <a:blip r:embed="rId2"/>
          <a:stretch>
            <a:fillRect/>
          </a:stretch>
        </p:blipFill>
        <p:spPr>
          <a:xfrm>
            <a:off x="7335078" y="1131291"/>
            <a:ext cx="4251729" cy="3619613"/>
          </a:xfrm>
          <a:prstGeom prst="rect">
            <a:avLst/>
          </a:prstGeom>
        </p:spPr>
      </p:pic>
    </p:spTree>
    <p:extLst>
      <p:ext uri="{BB962C8B-B14F-4D97-AF65-F5344CB8AC3E}">
        <p14:creationId xmlns:p14="http://schemas.microsoft.com/office/powerpoint/2010/main" val="24625071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BFC0D3C-9A00-EED9-E26D-00AEFEDC19CD}"/>
              </a:ext>
            </a:extLst>
          </p:cNvPr>
          <p:cNvSpPr txBox="1"/>
          <p:nvPr/>
        </p:nvSpPr>
        <p:spPr>
          <a:xfrm>
            <a:off x="2093844" y="694931"/>
            <a:ext cx="6970643" cy="584775"/>
          </a:xfrm>
          <a:prstGeom prst="rect">
            <a:avLst/>
          </a:prstGeom>
          <a:noFill/>
        </p:spPr>
        <p:txBody>
          <a:bodyPr wrap="square">
            <a:spAutoFit/>
          </a:bodyPr>
          <a:lstStyle/>
          <a:p>
            <a:r>
              <a:rPr lang="it-IT" sz="3200" b="1" i="1" dirty="0">
                <a:latin typeface="Calibri" panose="020F0502020204030204" pitchFamily="34" charset="0"/>
                <a:cs typeface="Calibri" panose="020F0502020204030204" pitchFamily="34" charset="0"/>
              </a:rPr>
              <a:t>Coerenza Cardiaca</a:t>
            </a:r>
          </a:p>
        </p:txBody>
      </p:sp>
      <p:sp>
        <p:nvSpPr>
          <p:cNvPr id="4" name="CasellaDiTesto 3">
            <a:extLst>
              <a:ext uri="{FF2B5EF4-FFF2-40B4-BE49-F238E27FC236}">
                <a16:creationId xmlns:a16="http://schemas.microsoft.com/office/drawing/2014/main" id="{2E85E83B-2E0D-BBA8-892D-F214D79CBB63}"/>
              </a:ext>
            </a:extLst>
          </p:cNvPr>
          <p:cNvSpPr txBox="1"/>
          <p:nvPr/>
        </p:nvSpPr>
        <p:spPr>
          <a:xfrm>
            <a:off x="424067" y="1703070"/>
            <a:ext cx="6096000" cy="3416320"/>
          </a:xfrm>
          <a:prstGeom prst="rect">
            <a:avLst/>
          </a:prstGeom>
          <a:noFill/>
        </p:spPr>
        <p:txBody>
          <a:bodyPr wrap="square">
            <a:spAutoFit/>
          </a:bodyPr>
          <a:lstStyle/>
          <a:p>
            <a:r>
              <a:rPr lang="it-IT" sz="2400" dirty="0">
                <a:latin typeface="Calibri" panose="020F0502020204030204" pitchFamily="34" charset="0"/>
                <a:cs typeface="Calibri" panose="020F0502020204030204" pitchFamily="34" charset="0"/>
              </a:rPr>
              <a:t>La coerenza cardiaca è una pratica </a:t>
            </a:r>
            <a:r>
              <a:rPr lang="it-IT" sz="2400" b="1" dirty="0">
                <a:latin typeface="Calibri" panose="020F0502020204030204" pitchFamily="34" charset="0"/>
                <a:cs typeface="Calibri" panose="020F0502020204030204" pitchFamily="34" charset="0"/>
              </a:rPr>
              <a:t>gentile </a:t>
            </a:r>
            <a:r>
              <a:rPr lang="it-IT" sz="2400" dirty="0">
                <a:latin typeface="Calibri" panose="020F0502020204030204" pitchFamily="34" charset="0"/>
                <a:cs typeface="Calibri" panose="020F0502020204030204" pitchFamily="34" charset="0"/>
              </a:rPr>
              <a:t>che accompagna al cambiamento giorno dopo giorno, aumenta la resilienza, la capacità di </a:t>
            </a:r>
            <a:r>
              <a:rPr lang="it-IT" sz="2400" dirty="0" err="1">
                <a:latin typeface="Calibri" panose="020F0502020204030204" pitchFamily="34" charset="0"/>
                <a:cs typeface="Calibri" panose="020F0502020204030204" pitchFamily="34" charset="0"/>
              </a:rPr>
              <a:t>problem</a:t>
            </a:r>
            <a:r>
              <a:rPr lang="it-IT" sz="2400" dirty="0">
                <a:latin typeface="Calibri" panose="020F0502020204030204" pitchFamily="34" charset="0"/>
                <a:cs typeface="Calibri" panose="020F0502020204030204" pitchFamily="34" charset="0"/>
              </a:rPr>
              <a:t> solving, riduce la conflittualità.</a:t>
            </a:r>
          </a:p>
          <a:p>
            <a:endParaRPr lang="it-IT" sz="2400" dirty="0">
              <a:latin typeface="Calibri" panose="020F0502020204030204" pitchFamily="34" charset="0"/>
              <a:cs typeface="Calibri" panose="020F0502020204030204" pitchFamily="34" charset="0"/>
            </a:endParaRPr>
          </a:p>
          <a:p>
            <a:r>
              <a:rPr lang="it-IT" sz="2400" dirty="0">
                <a:latin typeface="Calibri" panose="020F0502020204030204" pitchFamily="34" charset="0"/>
                <a:cs typeface="Calibri" panose="020F0502020204030204" pitchFamily="34" charset="0"/>
              </a:rPr>
              <a:t>Si tratta di uno stato Psico/Fisico ottimale di grande centratura, equilibrio ed efficienza energetica, dove Corpo-Cuore-Cervello sono allineati e sincronizzati.   </a:t>
            </a:r>
          </a:p>
        </p:txBody>
      </p:sp>
      <p:sp>
        <p:nvSpPr>
          <p:cNvPr id="5" name="CasellaDiTesto 4">
            <a:extLst>
              <a:ext uri="{FF2B5EF4-FFF2-40B4-BE49-F238E27FC236}">
                <a16:creationId xmlns:a16="http://schemas.microsoft.com/office/drawing/2014/main" id="{29FD8988-AB0C-529A-862D-7F181DFE8520}"/>
              </a:ext>
            </a:extLst>
          </p:cNvPr>
          <p:cNvSpPr txBox="1"/>
          <p:nvPr/>
        </p:nvSpPr>
        <p:spPr>
          <a:xfrm>
            <a:off x="7275441" y="1379905"/>
            <a:ext cx="3935897"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Le emozioni oltre a influenzare la respirazione, la pressione sanguigna e la digestione, influiscono anche sul battito cardiaco. Il sistema nervoso autonomo reagisce e accelera il battito o lo decelera a seconda che riceva segnali di allerta o di rilassamento.</a:t>
            </a:r>
          </a:p>
        </p:txBody>
      </p:sp>
      <p:pic>
        <p:nvPicPr>
          <p:cNvPr id="2" name="Immagine 1" descr="Immagine che contiene testo, emoticon, sorridente, palla&#10;&#10;Descrizione generata automaticamente">
            <a:extLst>
              <a:ext uri="{FF2B5EF4-FFF2-40B4-BE49-F238E27FC236}">
                <a16:creationId xmlns:a16="http://schemas.microsoft.com/office/drawing/2014/main" id="{90F0117F-A385-BDDA-DE43-EAA71D946D05}"/>
              </a:ext>
            </a:extLst>
          </p:cNvPr>
          <p:cNvPicPr>
            <a:picLocks noChangeAspect="1"/>
          </p:cNvPicPr>
          <p:nvPr/>
        </p:nvPicPr>
        <p:blipFill>
          <a:blip r:embed="rId2"/>
          <a:stretch>
            <a:fillRect/>
          </a:stretch>
        </p:blipFill>
        <p:spPr>
          <a:xfrm>
            <a:off x="7560987" y="3611628"/>
            <a:ext cx="3364804" cy="2451242"/>
          </a:xfrm>
          <a:prstGeom prst="rect">
            <a:avLst/>
          </a:prstGeom>
        </p:spPr>
      </p:pic>
    </p:spTree>
    <p:extLst>
      <p:ext uri="{BB962C8B-B14F-4D97-AF65-F5344CB8AC3E}">
        <p14:creationId xmlns:p14="http://schemas.microsoft.com/office/powerpoint/2010/main" val="1660543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5156E4D-60C3-0CEC-4A81-D74B6DA5BA5B}"/>
              </a:ext>
            </a:extLst>
          </p:cNvPr>
          <p:cNvSpPr txBox="1"/>
          <p:nvPr/>
        </p:nvSpPr>
        <p:spPr>
          <a:xfrm>
            <a:off x="2199861" y="551478"/>
            <a:ext cx="6135757" cy="1077218"/>
          </a:xfrm>
          <a:prstGeom prst="rect">
            <a:avLst/>
          </a:prstGeom>
          <a:noFill/>
        </p:spPr>
        <p:txBody>
          <a:bodyPr wrap="square">
            <a:spAutoFit/>
          </a:bodyPr>
          <a:lstStyle/>
          <a:p>
            <a:r>
              <a:rPr lang="it-IT" sz="3200" b="1" i="1" dirty="0" err="1">
                <a:latin typeface="Calibri" panose="020F0502020204030204" pitchFamily="34" charset="0"/>
                <a:cs typeface="Calibri" panose="020F0502020204030204" pitchFamily="34" charset="0"/>
              </a:rPr>
              <a:t>HeartMath</a:t>
            </a:r>
            <a:r>
              <a:rPr lang="it-IT" sz="3200" b="1" i="1" dirty="0">
                <a:latin typeface="Calibri" panose="020F0502020204030204" pitchFamily="34" charset="0"/>
                <a:cs typeface="Calibri" panose="020F0502020204030204" pitchFamily="34" charset="0"/>
              </a:rPr>
              <a:t> Institute</a:t>
            </a:r>
          </a:p>
          <a:p>
            <a:r>
              <a:rPr lang="it-IT" sz="3200" b="1" i="1" dirty="0">
                <a:latin typeface="Calibri" panose="020F0502020204030204" pitchFamily="34" charset="0"/>
                <a:cs typeface="Calibri" panose="020F0502020204030204" pitchFamily="34" charset="0"/>
              </a:rPr>
              <a:t>Coerenza cardiaca</a:t>
            </a:r>
          </a:p>
        </p:txBody>
      </p:sp>
      <p:sp>
        <p:nvSpPr>
          <p:cNvPr id="4" name="CasellaDiTesto 3">
            <a:extLst>
              <a:ext uri="{FF2B5EF4-FFF2-40B4-BE49-F238E27FC236}">
                <a16:creationId xmlns:a16="http://schemas.microsoft.com/office/drawing/2014/main" id="{93BAC0E7-19CE-B9F7-9167-C9861E2B5214}"/>
              </a:ext>
            </a:extLst>
          </p:cNvPr>
          <p:cNvSpPr txBox="1"/>
          <p:nvPr/>
        </p:nvSpPr>
        <p:spPr>
          <a:xfrm>
            <a:off x="490330" y="1881883"/>
            <a:ext cx="6096000" cy="4431983"/>
          </a:xfrm>
          <a:prstGeom prst="rect">
            <a:avLst/>
          </a:prstGeom>
          <a:noFill/>
        </p:spPr>
        <p:txBody>
          <a:bodyPr wrap="square">
            <a:spAutoFit/>
          </a:bodyPr>
          <a:lstStyle/>
          <a:p>
            <a:r>
              <a:rPr lang="it-IT" sz="2400" dirty="0">
                <a:latin typeface="Calibri" panose="020F0502020204030204" pitchFamily="34" charset="0"/>
                <a:cs typeface="Calibri" panose="020F0502020204030204" pitchFamily="34" charset="0"/>
              </a:rPr>
              <a:t>La prima tecnica proposta da </a:t>
            </a:r>
            <a:r>
              <a:rPr lang="it-IT" sz="2400" dirty="0" err="1">
                <a:latin typeface="Calibri" panose="020F0502020204030204" pitchFamily="34" charset="0"/>
                <a:cs typeface="Calibri" panose="020F0502020204030204" pitchFamily="34" charset="0"/>
              </a:rPr>
              <a:t>HearthMath</a:t>
            </a:r>
            <a:r>
              <a:rPr lang="it-IT" sz="2400" dirty="0">
                <a:latin typeface="Calibri" panose="020F0502020204030204" pitchFamily="34" charset="0"/>
                <a:cs typeface="Calibri" panose="020F0502020204030204" pitchFamily="34" charset="0"/>
              </a:rPr>
              <a:t> riguarda semplicemente una differente modalità di </a:t>
            </a:r>
            <a:r>
              <a:rPr lang="it-IT" sz="2400" b="1" dirty="0">
                <a:latin typeface="Calibri" panose="020F0502020204030204" pitchFamily="34" charset="0"/>
                <a:cs typeface="Calibri" panose="020F0502020204030204" pitchFamily="34" charset="0"/>
              </a:rPr>
              <a:t>respirare</a:t>
            </a:r>
            <a:r>
              <a:rPr lang="it-IT" sz="2400" dirty="0">
                <a:latin typeface="Calibri" panose="020F0502020204030204" pitchFamily="34" charset="0"/>
                <a:cs typeface="Calibri" panose="020F0502020204030204" pitchFamily="34" charset="0"/>
              </a:rPr>
              <a:t>, che genera equilibrio e innesca una serie di conseguenze positive su tutto il sistema e soprattutto sul battito cardiaco: </a:t>
            </a:r>
            <a:r>
              <a:rPr lang="it-IT" sz="2400" b="1" i="1" dirty="0">
                <a:latin typeface="Calibri" panose="020F0502020204030204" pitchFamily="34" charset="0"/>
                <a:cs typeface="Calibri" panose="020F0502020204030204" pitchFamily="34" charset="0"/>
              </a:rPr>
              <a:t>è un respiro rallentato, simmetrico tra inspirazione ed espirazione  focalizzato sull’area del cuore.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Praticare la coerenza cardiaca permette di mettere in sincronia cuore e cervello e di ricaricare le batterie. </a:t>
            </a:r>
          </a:p>
          <a:p>
            <a:endParaRPr lang="it-IT" sz="1800" b="1" i="1" dirty="0"/>
          </a:p>
        </p:txBody>
      </p:sp>
      <p:pic>
        <p:nvPicPr>
          <p:cNvPr id="2" name="Immagine 1" descr="Immagine che contiene schermata&#10;&#10;Descrizione generata automaticamente">
            <a:extLst>
              <a:ext uri="{FF2B5EF4-FFF2-40B4-BE49-F238E27FC236}">
                <a16:creationId xmlns:a16="http://schemas.microsoft.com/office/drawing/2014/main" id="{2B887E1B-0BEC-52C0-1396-5B8D02D43B56}"/>
              </a:ext>
            </a:extLst>
          </p:cNvPr>
          <p:cNvPicPr>
            <a:picLocks noChangeAspect="1"/>
          </p:cNvPicPr>
          <p:nvPr/>
        </p:nvPicPr>
        <p:blipFill>
          <a:blip r:embed="rId2"/>
          <a:stretch>
            <a:fillRect/>
          </a:stretch>
        </p:blipFill>
        <p:spPr>
          <a:xfrm>
            <a:off x="6877878" y="922592"/>
            <a:ext cx="4532244" cy="2894034"/>
          </a:xfrm>
          <a:prstGeom prst="rect">
            <a:avLst/>
          </a:prstGeom>
        </p:spPr>
      </p:pic>
      <p:sp>
        <p:nvSpPr>
          <p:cNvPr id="5" name="CasellaDiTesto 4">
            <a:extLst>
              <a:ext uri="{FF2B5EF4-FFF2-40B4-BE49-F238E27FC236}">
                <a16:creationId xmlns:a16="http://schemas.microsoft.com/office/drawing/2014/main" id="{CF83743C-DFDB-0778-EBBB-CA3136D65A94}"/>
              </a:ext>
            </a:extLst>
          </p:cNvPr>
          <p:cNvSpPr txBox="1"/>
          <p:nvPr/>
        </p:nvSpPr>
        <p:spPr>
          <a:xfrm>
            <a:off x="6705599" y="4097874"/>
            <a:ext cx="6197485" cy="1754326"/>
          </a:xfrm>
          <a:prstGeom prst="rect">
            <a:avLst/>
          </a:prstGeom>
          <a:noFill/>
        </p:spPr>
        <p:txBody>
          <a:bodyPr wrap="square" rtlCol="0">
            <a:spAutoFit/>
          </a:bodyPr>
          <a:lstStyle/>
          <a:p>
            <a:r>
              <a:rPr lang="it-IT" sz="1800" i="1" dirty="0">
                <a:latin typeface="Calibri" panose="020F0502020204030204" pitchFamily="34" charset="0"/>
                <a:cs typeface="Calibri" panose="020F0502020204030204" pitchFamily="34" charset="0"/>
              </a:rPr>
              <a:t>Osa connetterti con il tuo </a:t>
            </a:r>
            <a:r>
              <a:rPr lang="it-IT" sz="1800" b="1" i="1" dirty="0">
                <a:latin typeface="Calibri" panose="020F0502020204030204" pitchFamily="34" charset="0"/>
                <a:cs typeface="Calibri" panose="020F0502020204030204" pitchFamily="34" charset="0"/>
              </a:rPr>
              <a:t>cuore </a:t>
            </a:r>
          </a:p>
          <a:p>
            <a:r>
              <a:rPr lang="it-IT" sz="1800" i="1" dirty="0">
                <a:latin typeface="Calibri" panose="020F0502020204030204" pitchFamily="34" charset="0"/>
                <a:cs typeface="Calibri" panose="020F0502020204030204" pitchFamily="34" charset="0"/>
              </a:rPr>
              <a:t>Solleverai non solo te stesso e coloro </a:t>
            </a:r>
          </a:p>
          <a:p>
            <a:r>
              <a:rPr lang="it-IT" sz="1800" i="1" dirty="0">
                <a:latin typeface="Calibri" panose="020F0502020204030204" pitchFamily="34" charset="0"/>
                <a:cs typeface="Calibri" panose="020F0502020204030204" pitchFamily="34" charset="0"/>
              </a:rPr>
              <a:t>che ami e a cui tieni, ma anche il mondo in cui vivi.</a:t>
            </a:r>
          </a:p>
          <a:p>
            <a:endParaRPr lang="it-IT" sz="1800" dirty="0"/>
          </a:p>
          <a:p>
            <a:r>
              <a:rPr lang="it-IT" sz="1800" dirty="0"/>
              <a:t>Doc </a:t>
            </a:r>
            <a:r>
              <a:rPr lang="it-IT" sz="1800" dirty="0" err="1"/>
              <a:t>Childre</a:t>
            </a:r>
            <a:r>
              <a:rPr lang="it-IT" sz="1800" dirty="0"/>
              <a:t>, fondatore di </a:t>
            </a:r>
            <a:r>
              <a:rPr lang="it-IT" sz="1800" dirty="0" err="1"/>
              <a:t>HeartMath</a:t>
            </a:r>
            <a:endParaRPr lang="it-IT" sz="1800" dirty="0"/>
          </a:p>
          <a:p>
            <a:endParaRPr lang="it-IT" dirty="0"/>
          </a:p>
        </p:txBody>
      </p:sp>
    </p:spTree>
    <p:extLst>
      <p:ext uri="{BB962C8B-B14F-4D97-AF65-F5344CB8AC3E}">
        <p14:creationId xmlns:p14="http://schemas.microsoft.com/office/powerpoint/2010/main" val="2300920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egnaposto contenuto 5" descr="Immagine che contiene testo, aria aperta, cartello&#10;&#10;Descrizione generata automaticamente">
            <a:extLst>
              <a:ext uri="{FF2B5EF4-FFF2-40B4-BE49-F238E27FC236}">
                <a16:creationId xmlns:a16="http://schemas.microsoft.com/office/drawing/2014/main" id="{4732791C-17DB-5767-ECE6-1B964DDD47B9}"/>
              </a:ext>
            </a:extLst>
          </p:cNvPr>
          <p:cNvPicPr>
            <a:picLocks noChangeAspect="1"/>
          </p:cNvPicPr>
          <p:nvPr/>
        </p:nvPicPr>
        <p:blipFill rotWithShape="1">
          <a:blip r:embed="rId2"/>
          <a:srcRect t="1765"/>
          <a:stretch/>
        </p:blipFill>
        <p:spPr>
          <a:xfrm>
            <a:off x="4035200" y="542171"/>
            <a:ext cx="7936519" cy="6044159"/>
          </a:xfrm>
          <a:prstGeom prst="rect">
            <a:avLst/>
          </a:prstGeom>
        </p:spPr>
      </p:pic>
      <p:sp>
        <p:nvSpPr>
          <p:cNvPr id="3" name="CasellaDiTesto 2">
            <a:extLst>
              <a:ext uri="{FF2B5EF4-FFF2-40B4-BE49-F238E27FC236}">
                <a16:creationId xmlns:a16="http://schemas.microsoft.com/office/drawing/2014/main" id="{95542207-AEF3-CB71-7604-54C3161FECBA}"/>
              </a:ext>
            </a:extLst>
          </p:cNvPr>
          <p:cNvSpPr txBox="1"/>
          <p:nvPr/>
        </p:nvSpPr>
        <p:spPr>
          <a:xfrm>
            <a:off x="202023" y="1736229"/>
            <a:ext cx="3953763" cy="1692771"/>
          </a:xfrm>
          <a:prstGeom prst="rect">
            <a:avLst/>
          </a:prstGeom>
          <a:noFill/>
        </p:spPr>
        <p:txBody>
          <a:bodyPr wrap="square" rtlCol="0">
            <a:spAutoFit/>
          </a:bodyPr>
          <a:lstStyle/>
          <a:p>
            <a:r>
              <a:rPr lang="it-IT" sz="4000" dirty="0">
                <a:solidFill>
                  <a:schemeClr val="accent1">
                    <a:lumMod val="75000"/>
                  </a:schemeClr>
                </a:solidFill>
                <a:latin typeface="Arial" panose="020B0604020202020204" pitchFamily="34" charset="0"/>
                <a:cs typeface="Arial" panose="020B0604020202020204" pitchFamily="34" charset="0"/>
              </a:rPr>
              <a:t>Grazie </a:t>
            </a:r>
          </a:p>
          <a:p>
            <a:r>
              <a:rPr lang="it-IT" sz="3200" dirty="0">
                <a:solidFill>
                  <a:schemeClr val="accent1">
                    <a:lumMod val="75000"/>
                  </a:schemeClr>
                </a:solidFill>
                <a:latin typeface="Arial" panose="020B0604020202020204" pitchFamily="34" charset="0"/>
                <a:cs typeface="Arial" panose="020B0604020202020204" pitchFamily="34" charset="0"/>
              </a:rPr>
              <a:t>per la vostra </a:t>
            </a:r>
          </a:p>
          <a:p>
            <a:r>
              <a:rPr lang="it-IT" sz="3200" dirty="0">
                <a:solidFill>
                  <a:schemeClr val="accent1">
                    <a:lumMod val="75000"/>
                  </a:schemeClr>
                </a:solidFill>
                <a:latin typeface="Arial" panose="020B0604020202020204" pitchFamily="34" charset="0"/>
                <a:cs typeface="Arial" panose="020B0604020202020204" pitchFamily="34" charset="0"/>
              </a:rPr>
              <a:t>cortese attenzione</a:t>
            </a:r>
          </a:p>
        </p:txBody>
      </p:sp>
    </p:spTree>
    <p:extLst>
      <p:ext uri="{BB962C8B-B14F-4D97-AF65-F5344CB8AC3E}">
        <p14:creationId xmlns:p14="http://schemas.microsoft.com/office/powerpoint/2010/main" val="2929631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AF65BAA-87F3-28D1-10CD-23B99D001D67}"/>
              </a:ext>
            </a:extLst>
          </p:cNvPr>
          <p:cNvSpPr txBox="1"/>
          <p:nvPr/>
        </p:nvSpPr>
        <p:spPr>
          <a:xfrm>
            <a:off x="331304" y="1743383"/>
            <a:ext cx="6096000" cy="3785652"/>
          </a:xfrm>
          <a:prstGeom prst="rect">
            <a:avLst/>
          </a:prstGeom>
          <a:noFill/>
        </p:spPr>
        <p:txBody>
          <a:bodyPr wrap="square">
            <a:spAutoFit/>
          </a:bodyPr>
          <a:lstStyle/>
          <a:p>
            <a:r>
              <a:rPr lang="it-IT" sz="2400" dirty="0">
                <a:solidFill>
                  <a:srgbClr val="000000"/>
                </a:solidFill>
                <a:latin typeface="Calibri" panose="020F0502020204030204" pitchFamily="34" charset="0"/>
                <a:cs typeface="Calibri" panose="020F0502020204030204" pitchFamily="34" charset="0"/>
              </a:rPr>
              <a:t>Può un battito  d’ali di una farfalla in Brasile  provocare un tornado in Texas?</a:t>
            </a:r>
          </a:p>
          <a:p>
            <a:r>
              <a:rPr lang="it-IT" sz="2400" dirty="0">
                <a:solidFill>
                  <a:srgbClr val="000000"/>
                </a:solidFill>
                <a:latin typeface="Calibri" panose="020F0502020204030204" pitchFamily="34" charset="0"/>
                <a:cs typeface="Calibri" panose="020F0502020204030204" pitchFamily="34" charset="0"/>
              </a:rPr>
              <a:t>Assolutamente si!</a:t>
            </a:r>
          </a:p>
          <a:p>
            <a:r>
              <a:rPr lang="it-IT" sz="2400" dirty="0">
                <a:solidFill>
                  <a:srgbClr val="000000"/>
                </a:solidFill>
                <a:latin typeface="Calibri" panose="020F0502020204030204" pitchFamily="34" charset="0"/>
                <a:cs typeface="Calibri" panose="020F0502020204030204" pitchFamily="34" charset="0"/>
              </a:rPr>
              <a:t>Ciò significa che piccoli gesti impercettibili possono innescare un’ondata di cambiamenti.</a:t>
            </a:r>
          </a:p>
          <a:p>
            <a:r>
              <a:rPr lang="it-IT" sz="2400" dirty="0">
                <a:solidFill>
                  <a:srgbClr val="000000"/>
                </a:solidFill>
                <a:latin typeface="Calibri" panose="020F0502020204030204" pitchFamily="34" charset="0"/>
                <a:cs typeface="Calibri" panose="020F0502020204030204" pitchFamily="34" charset="0"/>
              </a:rPr>
              <a:t>Effetto Farfalla come lo definì Edward Lorenz, matematico  pioniere della “teoria del caos“ piccole variazioni nelle condizioni iniziali producono grandi cambiamenti nel comportamento a lungo termine di un sistema </a:t>
            </a:r>
          </a:p>
        </p:txBody>
      </p:sp>
      <p:sp>
        <p:nvSpPr>
          <p:cNvPr id="4" name="CasellaDiTesto 3">
            <a:extLst>
              <a:ext uri="{FF2B5EF4-FFF2-40B4-BE49-F238E27FC236}">
                <a16:creationId xmlns:a16="http://schemas.microsoft.com/office/drawing/2014/main" id="{9ABD7524-B925-5082-A8C7-26B9FDCB48F9}"/>
              </a:ext>
            </a:extLst>
          </p:cNvPr>
          <p:cNvSpPr txBox="1"/>
          <p:nvPr/>
        </p:nvSpPr>
        <p:spPr>
          <a:xfrm>
            <a:off x="2305878" y="512060"/>
            <a:ext cx="2736070" cy="1077218"/>
          </a:xfrm>
          <a:prstGeom prst="rect">
            <a:avLst/>
          </a:prstGeom>
          <a:noFill/>
        </p:spPr>
        <p:txBody>
          <a:bodyPr wrap="none" rtlCol="0">
            <a:spAutoFit/>
          </a:bodyPr>
          <a:lstStyle/>
          <a:p>
            <a:r>
              <a:rPr lang="it-IT" sz="3200" b="1" i="1" dirty="0">
                <a:latin typeface="Calibri" panose="020F0502020204030204" pitchFamily="34" charset="0"/>
                <a:cs typeface="Calibri" panose="020F0502020204030204" pitchFamily="34" charset="0"/>
              </a:rPr>
              <a:t>Effetto farfalla</a:t>
            </a:r>
          </a:p>
          <a:p>
            <a:r>
              <a:rPr lang="it-IT" sz="3200" b="1" i="1" dirty="0">
                <a:latin typeface="Calibri" panose="020F0502020204030204" pitchFamily="34" charset="0"/>
                <a:cs typeface="Calibri" panose="020F0502020204030204" pitchFamily="34" charset="0"/>
              </a:rPr>
              <a:t>Butterfly </a:t>
            </a:r>
            <a:r>
              <a:rPr lang="it-IT" sz="3200" b="1" i="1" dirty="0" err="1">
                <a:latin typeface="Calibri" panose="020F0502020204030204" pitchFamily="34" charset="0"/>
                <a:cs typeface="Calibri" panose="020F0502020204030204" pitchFamily="34" charset="0"/>
              </a:rPr>
              <a:t>Effect</a:t>
            </a:r>
            <a:endParaRPr lang="it-IT" sz="3200" b="1" i="1" dirty="0">
              <a:latin typeface="Calibri" panose="020F0502020204030204" pitchFamily="34" charset="0"/>
              <a:cs typeface="Calibri" panose="020F0502020204030204" pitchFamily="34" charset="0"/>
            </a:endParaRPr>
          </a:p>
        </p:txBody>
      </p:sp>
      <p:pic>
        <p:nvPicPr>
          <p:cNvPr id="2" name="Immagine 1" descr="Immagine che contiene Falene e farfalle, insetto, Impollinatore, viola&#10;&#10;Descrizione generata automaticamente">
            <a:extLst>
              <a:ext uri="{FF2B5EF4-FFF2-40B4-BE49-F238E27FC236}">
                <a16:creationId xmlns:a16="http://schemas.microsoft.com/office/drawing/2014/main" id="{351075F3-9D7E-BCE0-FA56-D51E9372A579}"/>
              </a:ext>
            </a:extLst>
          </p:cNvPr>
          <p:cNvPicPr>
            <a:picLocks noChangeAspect="1"/>
          </p:cNvPicPr>
          <p:nvPr/>
        </p:nvPicPr>
        <p:blipFill>
          <a:blip r:embed="rId2"/>
          <a:stretch>
            <a:fillRect/>
          </a:stretch>
        </p:blipFill>
        <p:spPr>
          <a:xfrm>
            <a:off x="6371723" y="715208"/>
            <a:ext cx="5157668" cy="3478779"/>
          </a:xfrm>
          <a:prstGeom prst="rect">
            <a:avLst/>
          </a:prstGeom>
        </p:spPr>
      </p:pic>
      <p:pic>
        <p:nvPicPr>
          <p:cNvPr id="5" name="Immagine 4">
            <a:extLst>
              <a:ext uri="{FF2B5EF4-FFF2-40B4-BE49-F238E27FC236}">
                <a16:creationId xmlns:a16="http://schemas.microsoft.com/office/drawing/2014/main" id="{669CF22C-32A3-00FA-2BB7-FA32B4C0AFFF}"/>
              </a:ext>
            </a:extLst>
          </p:cNvPr>
          <p:cNvPicPr>
            <a:picLocks noChangeAspect="1"/>
          </p:cNvPicPr>
          <p:nvPr/>
        </p:nvPicPr>
        <p:blipFill>
          <a:blip r:embed="rId3"/>
          <a:stretch>
            <a:fillRect/>
          </a:stretch>
        </p:blipFill>
        <p:spPr>
          <a:xfrm>
            <a:off x="8574303" y="4470325"/>
            <a:ext cx="2769249" cy="927100"/>
          </a:xfrm>
          <a:prstGeom prst="rect">
            <a:avLst/>
          </a:prstGeom>
        </p:spPr>
      </p:pic>
    </p:spTree>
    <p:extLst>
      <p:ext uri="{BB962C8B-B14F-4D97-AF65-F5344CB8AC3E}">
        <p14:creationId xmlns:p14="http://schemas.microsoft.com/office/powerpoint/2010/main" val="22226525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5A62A31-A4BD-BE10-0895-4757F36F9354}"/>
              </a:ext>
            </a:extLst>
          </p:cNvPr>
          <p:cNvSpPr txBox="1"/>
          <p:nvPr/>
        </p:nvSpPr>
        <p:spPr>
          <a:xfrm>
            <a:off x="2160104" y="768626"/>
            <a:ext cx="3551583" cy="584775"/>
          </a:xfrm>
          <a:prstGeom prst="rect">
            <a:avLst/>
          </a:prstGeom>
          <a:noFill/>
        </p:spPr>
        <p:txBody>
          <a:bodyPr wrap="square" rtlCol="0">
            <a:spAutoFit/>
          </a:bodyPr>
          <a:lstStyle/>
          <a:p>
            <a:r>
              <a:rPr lang="it-IT" sz="3200">
                <a:latin typeface="Calibri" panose="020F0502020204030204" pitchFamily="34" charset="0"/>
                <a:cs typeface="Calibri" panose="020F0502020204030204" pitchFamily="34" charset="0"/>
              </a:rPr>
              <a:t>The </a:t>
            </a:r>
            <a:r>
              <a:rPr lang="it-IT" sz="3200" dirty="0">
                <a:latin typeface="Calibri" panose="020F0502020204030204" pitchFamily="34" charset="0"/>
                <a:cs typeface="Calibri" panose="020F0502020204030204" pitchFamily="34" charset="0"/>
              </a:rPr>
              <a:t>B</a:t>
            </a:r>
            <a:r>
              <a:rPr lang="it-IT" sz="3200">
                <a:latin typeface="Calibri" panose="020F0502020204030204" pitchFamily="34" charset="0"/>
                <a:cs typeface="Calibri" panose="020F0502020204030204" pitchFamily="34" charset="0"/>
              </a:rPr>
              <a:t>utterfly </a:t>
            </a:r>
            <a:r>
              <a:rPr lang="it-IT" sz="3200" dirty="0" err="1">
                <a:latin typeface="Calibri" panose="020F0502020204030204" pitchFamily="34" charset="0"/>
                <a:cs typeface="Calibri" panose="020F0502020204030204" pitchFamily="34" charset="0"/>
              </a:rPr>
              <a:t>effect</a:t>
            </a:r>
            <a:r>
              <a:rPr lang="it-IT" sz="3200" dirty="0">
                <a:latin typeface="Calibri" panose="020F0502020204030204" pitchFamily="34" charset="0"/>
                <a:cs typeface="Calibri" panose="020F0502020204030204" pitchFamily="34" charset="0"/>
              </a:rPr>
              <a:t> </a:t>
            </a:r>
          </a:p>
        </p:txBody>
      </p:sp>
      <p:sp>
        <p:nvSpPr>
          <p:cNvPr id="3" name="CasellaDiTesto 2">
            <a:extLst>
              <a:ext uri="{FF2B5EF4-FFF2-40B4-BE49-F238E27FC236}">
                <a16:creationId xmlns:a16="http://schemas.microsoft.com/office/drawing/2014/main" id="{79E05C57-BBBA-1427-8676-382E5935E317}"/>
              </a:ext>
            </a:extLst>
          </p:cNvPr>
          <p:cNvSpPr txBox="1"/>
          <p:nvPr/>
        </p:nvSpPr>
        <p:spPr>
          <a:xfrm>
            <a:off x="331306" y="1762539"/>
            <a:ext cx="10946296" cy="3785652"/>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Partendo da una teoria fisica, possiamo scoprire come tutto sia connesso!</a:t>
            </a:r>
          </a:p>
          <a:p>
            <a:r>
              <a:rPr lang="it-IT" sz="2400" dirty="0">
                <a:latin typeface="Calibri" panose="020F0502020204030204" pitchFamily="34" charset="0"/>
                <a:cs typeface="Calibri" panose="020F0502020204030204" pitchFamily="34" charset="0"/>
              </a:rPr>
              <a:t>Senza pensare a contesti troppo fantascientifici,</a:t>
            </a:r>
            <a:r>
              <a:rPr lang="it-IT" sz="2400" b="1" dirty="0">
                <a:latin typeface="Calibri" panose="020F0502020204030204" pitchFamily="34" charset="0"/>
                <a:cs typeface="Calibri" panose="020F0502020204030204" pitchFamily="34" charset="0"/>
              </a:rPr>
              <a:t> </a:t>
            </a:r>
            <a:r>
              <a:rPr lang="it-IT" sz="2400" dirty="0">
                <a:latin typeface="Calibri" panose="020F0502020204030204" pitchFamily="34" charset="0"/>
                <a:cs typeface="Calibri" panose="020F0502020204030204" pitchFamily="34" charset="0"/>
              </a:rPr>
              <a:t>consideriamo </a:t>
            </a:r>
            <a:r>
              <a:rPr lang="it-IT" sz="2400" b="1" dirty="0">
                <a:latin typeface="Calibri" panose="020F0502020204030204" pitchFamily="34" charset="0"/>
                <a:cs typeface="Calibri" panose="020F0502020204030204" pitchFamily="34" charset="0"/>
              </a:rPr>
              <a:t>l’effetto farfalla </a:t>
            </a:r>
            <a:r>
              <a:rPr lang="it-IT" sz="2400" dirty="0">
                <a:latin typeface="Calibri" panose="020F0502020204030204" pitchFamily="34" charset="0"/>
                <a:cs typeface="Calibri" panose="020F0502020204030204" pitchFamily="34" charset="0"/>
              </a:rPr>
              <a:t>come una filosofia di vita, una possibilità di cambiamento vero e proprio.</a:t>
            </a:r>
          </a:p>
          <a:p>
            <a:r>
              <a:rPr lang="it-IT" sz="2400" dirty="0">
                <a:latin typeface="Calibri" panose="020F0502020204030204" pitchFamily="34" charset="0"/>
                <a:cs typeface="Calibri" panose="020F0502020204030204" pitchFamily="34" charset="0"/>
              </a:rPr>
              <a:t> </a:t>
            </a:r>
          </a:p>
          <a:p>
            <a:r>
              <a:rPr lang="it-IT" sz="2400" dirty="0">
                <a:latin typeface="Calibri" panose="020F0502020204030204" pitchFamily="34" charset="0"/>
                <a:cs typeface="Calibri" panose="020F0502020204030204" pitchFamily="34" charset="0"/>
              </a:rPr>
              <a:t>Scegliamo di iniziare le nostre giornate con il sorriso, di dare importanza ai piccoli gesti, di esprimere le nostre idee i nostri sentimenti apertamente senza stare a rimuginare e chiarire i malintesi. </a:t>
            </a:r>
          </a:p>
          <a:p>
            <a:r>
              <a:rPr lang="it-IT" sz="2400" dirty="0">
                <a:latin typeface="Calibri" panose="020F0502020204030204" pitchFamily="34" charset="0"/>
                <a:cs typeface="Calibri" panose="020F0502020204030204" pitchFamily="34" charset="0"/>
              </a:rPr>
              <a:t>Coltiviamo l’altruismo, la compassione e la gentilezza verso noi stessi e verso gli altri in tutti i contesti della nostra vita. </a:t>
            </a:r>
          </a:p>
          <a:p>
            <a:r>
              <a:rPr lang="it-IT" sz="2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3283855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6CE640-A27D-9989-E8B4-82070229CF44}"/>
              </a:ext>
            </a:extLst>
          </p:cNvPr>
          <p:cNvSpPr>
            <a:spLocks noGrp="1"/>
          </p:cNvSpPr>
          <p:nvPr>
            <p:ph type="title"/>
          </p:nvPr>
        </p:nvSpPr>
        <p:spPr>
          <a:xfrm>
            <a:off x="6639339" y="207949"/>
            <a:ext cx="4534316" cy="6245859"/>
          </a:xfrm>
        </p:spPr>
        <p:txBody>
          <a:bodyPr>
            <a:normAutofit fontScale="90000"/>
          </a:bodyPr>
          <a:lstStyle/>
          <a:p>
            <a:pPr marL="0" marR="0" lvl="0" indent="0" defTabSz="457200" rtl="0" eaLnBrk="1" fontAlgn="auto" latinLnBrk="0" hangingPunct="1">
              <a:lnSpc>
                <a:spcPct val="100000"/>
              </a:lnSpc>
              <a:spcBef>
                <a:spcPts val="0"/>
              </a:spcBef>
              <a:spcAft>
                <a:spcPts val="0"/>
              </a:spcAft>
              <a:tabLst/>
              <a:defRPr/>
            </a:pPr>
            <a:r>
              <a:rPr kumimoji="0" lang="it-IT" sz="3600" b="1" i="1"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La gentilezza?</a:t>
            </a:r>
            <a:br>
              <a:rPr kumimoji="0" lang="it-IT" sz="3600" b="1" i="1"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b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Fa bene alla salute, la scienza dimostra i suoi benefici a livello mentale e fisico, se fosse un farmaco la FDA lo approverebbe.</a:t>
            </a:r>
            <a:b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Quali sono le prove che la gentilezza migliora le cure mediche?</a:t>
            </a:r>
            <a:b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I pazienti che percepiscono il loro medico come empatico hanno risultati migliori:</a:t>
            </a:r>
            <a:b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 Hanno un miglior controllo delle patologie croniche nel tempo</a:t>
            </a:r>
            <a:b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 Hanno una miglior aderenza terapeutica</a:t>
            </a:r>
            <a:b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2700" b="0" i="0" u="none" strike="noStrike" kern="1200" cap="none" spc="0" normalizeH="0" baseline="0" noProof="0" dirty="0">
                <a:ln>
                  <a:noFill/>
                </a:ln>
                <a:solidFill>
                  <a:prstClr val="black"/>
                </a:solidFill>
                <a:effectLst/>
                <a:uLnTx/>
                <a:uFillTx/>
                <a:latin typeface="Calibri" panose="020F0502020204030204"/>
                <a:ea typeface="+mn-ea"/>
                <a:cs typeface="+mn-cs"/>
              </a:rPr>
              <a:t>- Hanno una maggior autoefficacia</a:t>
            </a:r>
            <a:b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t>  </a:t>
            </a:r>
            <a:br>
              <a:rPr kumimoji="0" lang="it-IT" sz="2400" b="0" i="0" u="none" strike="noStrike" kern="1200" cap="none" spc="0" normalizeH="0" baseline="0" noProof="0" dirty="0">
                <a:ln>
                  <a:noFill/>
                </a:ln>
                <a:solidFill>
                  <a:prstClr val="black"/>
                </a:solidFill>
                <a:effectLst/>
                <a:uLnTx/>
                <a:uFillTx/>
                <a:latin typeface="Calibri" panose="020F0502020204030204"/>
                <a:ea typeface="+mn-ea"/>
                <a:cs typeface="+mn-cs"/>
              </a:rPr>
            </a:br>
            <a:endParaRPr lang="it-IT" dirty="0"/>
          </a:p>
        </p:txBody>
      </p:sp>
      <p:sp>
        <p:nvSpPr>
          <p:cNvPr id="3" name="Segnaposto contenuto 2">
            <a:extLst>
              <a:ext uri="{FF2B5EF4-FFF2-40B4-BE49-F238E27FC236}">
                <a16:creationId xmlns:a16="http://schemas.microsoft.com/office/drawing/2014/main" id="{5E3F7540-576E-5B1A-3085-D716ED7F521F}"/>
              </a:ext>
            </a:extLst>
          </p:cNvPr>
          <p:cNvSpPr>
            <a:spLocks noGrp="1"/>
          </p:cNvSpPr>
          <p:nvPr>
            <p:ph idx="1"/>
          </p:nvPr>
        </p:nvSpPr>
        <p:spPr>
          <a:xfrm>
            <a:off x="914399" y="2559171"/>
            <a:ext cx="10363200" cy="45719"/>
          </a:xfrm>
        </p:spPr>
        <p:txBody>
          <a:bodyPr>
            <a:normAutofit fontScale="25000" lnSpcReduction="20000"/>
          </a:bodyPr>
          <a:lstStyle/>
          <a:p>
            <a:pPr marL="0" indent="0">
              <a:buNone/>
            </a:pPr>
            <a:endParaRPr lang="it-IT" dirty="0"/>
          </a:p>
        </p:txBody>
      </p:sp>
      <p:pic>
        <p:nvPicPr>
          <p:cNvPr id="4" name="Immagine 3" descr="Immagine che contiene persona, mano, verdura&#10;&#10;Descrizione generata automaticamente">
            <a:extLst>
              <a:ext uri="{FF2B5EF4-FFF2-40B4-BE49-F238E27FC236}">
                <a16:creationId xmlns:a16="http://schemas.microsoft.com/office/drawing/2014/main" id="{0D955012-7F6C-E53D-D92B-AA2E70D1E889}"/>
              </a:ext>
            </a:extLst>
          </p:cNvPr>
          <p:cNvPicPr>
            <a:picLocks noChangeAspect="1"/>
          </p:cNvPicPr>
          <p:nvPr/>
        </p:nvPicPr>
        <p:blipFill>
          <a:blip r:embed="rId2"/>
          <a:stretch>
            <a:fillRect/>
          </a:stretch>
        </p:blipFill>
        <p:spPr>
          <a:xfrm>
            <a:off x="269642" y="207950"/>
            <a:ext cx="6225195" cy="4193540"/>
          </a:xfrm>
          <a:prstGeom prst="rect">
            <a:avLst/>
          </a:prstGeom>
        </p:spPr>
      </p:pic>
      <p:pic>
        <p:nvPicPr>
          <p:cNvPr id="5" name="Immagine 4">
            <a:extLst>
              <a:ext uri="{FF2B5EF4-FFF2-40B4-BE49-F238E27FC236}">
                <a16:creationId xmlns:a16="http://schemas.microsoft.com/office/drawing/2014/main" id="{99E90641-D975-FD59-C476-AA40FCD89BA5}"/>
              </a:ext>
            </a:extLst>
          </p:cNvPr>
          <p:cNvPicPr>
            <a:picLocks noChangeAspect="1"/>
          </p:cNvPicPr>
          <p:nvPr/>
        </p:nvPicPr>
        <p:blipFill>
          <a:blip r:embed="rId3"/>
          <a:stretch>
            <a:fillRect/>
          </a:stretch>
        </p:blipFill>
        <p:spPr>
          <a:xfrm>
            <a:off x="278820" y="4401490"/>
            <a:ext cx="3103420" cy="1871809"/>
          </a:xfrm>
          <a:prstGeom prst="rect">
            <a:avLst/>
          </a:prstGeom>
        </p:spPr>
      </p:pic>
    </p:spTree>
    <p:extLst>
      <p:ext uri="{BB962C8B-B14F-4D97-AF65-F5344CB8AC3E}">
        <p14:creationId xmlns:p14="http://schemas.microsoft.com/office/powerpoint/2010/main" val="41713188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E19B7D4-1F77-AA29-E2AB-6B3979E39438}"/>
              </a:ext>
            </a:extLst>
          </p:cNvPr>
          <p:cNvSpPr txBox="1"/>
          <p:nvPr/>
        </p:nvSpPr>
        <p:spPr>
          <a:xfrm>
            <a:off x="2149793" y="446656"/>
            <a:ext cx="6097904" cy="1077218"/>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it-IT" sz="3200" b="1" i="1"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La gentilezza ti dà lo “sballo dell’aiutante“</a:t>
            </a:r>
          </a:p>
        </p:txBody>
      </p:sp>
      <p:pic>
        <p:nvPicPr>
          <p:cNvPr id="2" name="Immagine 1" descr="Immagine che contiene diagramma&#10;&#10;Descrizione generata automaticamente">
            <a:extLst>
              <a:ext uri="{FF2B5EF4-FFF2-40B4-BE49-F238E27FC236}">
                <a16:creationId xmlns:a16="http://schemas.microsoft.com/office/drawing/2014/main" id="{571485C2-AC44-1571-DDBE-12CAB325009F}"/>
              </a:ext>
            </a:extLst>
          </p:cNvPr>
          <p:cNvPicPr>
            <a:picLocks noChangeAspect="1"/>
          </p:cNvPicPr>
          <p:nvPr/>
        </p:nvPicPr>
        <p:blipFill>
          <a:blip r:embed="rId2"/>
          <a:stretch>
            <a:fillRect/>
          </a:stretch>
        </p:blipFill>
        <p:spPr>
          <a:xfrm>
            <a:off x="705306" y="1523874"/>
            <a:ext cx="4802838" cy="2915802"/>
          </a:xfrm>
          <a:prstGeom prst="rect">
            <a:avLst/>
          </a:prstGeom>
        </p:spPr>
      </p:pic>
      <p:sp>
        <p:nvSpPr>
          <p:cNvPr id="6" name="CasellaDiTesto 5">
            <a:extLst>
              <a:ext uri="{FF2B5EF4-FFF2-40B4-BE49-F238E27FC236}">
                <a16:creationId xmlns:a16="http://schemas.microsoft.com/office/drawing/2014/main" id="{88478C68-3E5B-353D-808D-82B302E62380}"/>
              </a:ext>
            </a:extLst>
          </p:cNvPr>
          <p:cNvSpPr txBox="1"/>
          <p:nvPr/>
        </p:nvSpPr>
        <p:spPr>
          <a:xfrm>
            <a:off x="6096000" y="1424256"/>
            <a:ext cx="5592918" cy="4062651"/>
          </a:xfrm>
          <a:prstGeom prst="rect">
            <a:avLst/>
          </a:prstGeom>
          <a:noFill/>
        </p:spPr>
        <p:txBody>
          <a:bodyPr wrap="square">
            <a:spAutoFit/>
          </a:bodyPr>
          <a:lstStyle/>
          <a:p>
            <a:r>
              <a:rPr lang="it-IT" sz="2400" dirty="0">
                <a:solidFill>
                  <a:prstClr val="black"/>
                </a:solidFill>
                <a:latin typeface="Calibri" panose="020F0502020204030204"/>
              </a:rPr>
              <a:t>La gentilezza attiva il sistema dopaminergico, il sistema di ricompensa e piacere che viene attivato dal buon cibo e dalle attività piacevoli.</a:t>
            </a:r>
          </a:p>
          <a:p>
            <a:r>
              <a:rPr lang="it-IT" sz="2400" dirty="0">
                <a:solidFill>
                  <a:prstClr val="black"/>
                </a:solidFill>
                <a:latin typeface="Calibri" panose="020F0502020204030204"/>
              </a:rPr>
              <a:t>I benefici della gentilezza si ridondano anche al fornitore. </a:t>
            </a:r>
          </a:p>
          <a:p>
            <a:r>
              <a:rPr lang="it-IT" sz="2400" dirty="0">
                <a:solidFill>
                  <a:prstClr val="black"/>
                </a:solidFill>
                <a:latin typeface="Calibri" panose="020F0502020204030204"/>
              </a:rPr>
              <a:t>I medici gentili sperimentano meno burn-out.</a:t>
            </a:r>
          </a:p>
          <a:p>
            <a:r>
              <a:rPr lang="it-IT" sz="2400" dirty="0">
                <a:solidFill>
                  <a:prstClr val="black"/>
                </a:solidFill>
                <a:latin typeface="Calibri" panose="020F0502020204030204"/>
              </a:rPr>
              <a:t>La gentilezza assume anche il ruolo di potente antidoto allo stress </a:t>
            </a:r>
          </a:p>
          <a:p>
            <a:endParaRPr lang="it-IT" dirty="0"/>
          </a:p>
        </p:txBody>
      </p:sp>
    </p:spTree>
    <p:extLst>
      <p:ext uri="{BB962C8B-B14F-4D97-AF65-F5344CB8AC3E}">
        <p14:creationId xmlns:p14="http://schemas.microsoft.com/office/powerpoint/2010/main" val="271125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73D17D1D-41F5-A0ED-E3AD-1C404F09B205}"/>
              </a:ext>
            </a:extLst>
          </p:cNvPr>
          <p:cNvPicPr>
            <a:picLocks noChangeAspect="1"/>
          </p:cNvPicPr>
          <p:nvPr/>
        </p:nvPicPr>
        <p:blipFill>
          <a:blip r:embed="rId2"/>
          <a:stretch>
            <a:fillRect/>
          </a:stretch>
        </p:blipFill>
        <p:spPr>
          <a:xfrm>
            <a:off x="7193689" y="5553635"/>
            <a:ext cx="2152017" cy="971855"/>
          </a:xfrm>
          <a:prstGeom prst="rect">
            <a:avLst/>
          </a:prstGeom>
        </p:spPr>
      </p:pic>
      <p:pic>
        <p:nvPicPr>
          <p:cNvPr id="5" name="Immagine 4" descr="Immagine che contiene logo&#10;&#10;Descrizione generata automaticamente">
            <a:extLst>
              <a:ext uri="{FF2B5EF4-FFF2-40B4-BE49-F238E27FC236}">
                <a16:creationId xmlns:a16="http://schemas.microsoft.com/office/drawing/2014/main" id="{0D2A7C37-7648-CA15-B13A-A282B6A9A005}"/>
              </a:ext>
            </a:extLst>
          </p:cNvPr>
          <p:cNvPicPr>
            <a:picLocks noChangeAspect="1"/>
          </p:cNvPicPr>
          <p:nvPr/>
        </p:nvPicPr>
        <p:blipFill>
          <a:blip r:embed="rId3"/>
          <a:stretch>
            <a:fillRect/>
          </a:stretch>
        </p:blipFill>
        <p:spPr>
          <a:xfrm>
            <a:off x="6785113" y="332510"/>
            <a:ext cx="4631032" cy="5105088"/>
          </a:xfrm>
          <a:prstGeom prst="rect">
            <a:avLst/>
          </a:prstGeom>
        </p:spPr>
      </p:pic>
      <p:pic>
        <p:nvPicPr>
          <p:cNvPr id="7" name="Immagine 6" descr="Immagine che contiene sorriso, Viso umano, persona, Dente&#10;&#10;Descrizione generata automaticamente">
            <a:extLst>
              <a:ext uri="{FF2B5EF4-FFF2-40B4-BE49-F238E27FC236}">
                <a16:creationId xmlns:a16="http://schemas.microsoft.com/office/drawing/2014/main" id="{5CDBBC07-0202-4D4D-E748-9FAF983FEA4E}"/>
              </a:ext>
            </a:extLst>
          </p:cNvPr>
          <p:cNvPicPr>
            <a:picLocks noChangeAspect="1"/>
          </p:cNvPicPr>
          <p:nvPr/>
        </p:nvPicPr>
        <p:blipFill>
          <a:blip r:embed="rId4"/>
          <a:stretch>
            <a:fillRect/>
          </a:stretch>
        </p:blipFill>
        <p:spPr>
          <a:xfrm>
            <a:off x="980660" y="332510"/>
            <a:ext cx="3949751" cy="3177961"/>
          </a:xfrm>
          <a:prstGeom prst="rect">
            <a:avLst/>
          </a:prstGeom>
        </p:spPr>
      </p:pic>
      <p:sp>
        <p:nvSpPr>
          <p:cNvPr id="8" name="CasellaDiTesto 7">
            <a:extLst>
              <a:ext uri="{FF2B5EF4-FFF2-40B4-BE49-F238E27FC236}">
                <a16:creationId xmlns:a16="http://schemas.microsoft.com/office/drawing/2014/main" id="{446F8014-59CC-4624-1742-83E11E6FC6E2}"/>
              </a:ext>
            </a:extLst>
          </p:cNvPr>
          <p:cNvSpPr txBox="1"/>
          <p:nvPr/>
        </p:nvSpPr>
        <p:spPr>
          <a:xfrm>
            <a:off x="153003" y="3528170"/>
            <a:ext cx="6830893" cy="2677656"/>
          </a:xfrm>
          <a:prstGeom prst="rect">
            <a:avLst/>
          </a:prstGeom>
          <a:noFill/>
        </p:spPr>
        <p:txBody>
          <a:bodyPr wrap="square" rtlCol="0">
            <a:spAutoFit/>
          </a:bodyPr>
          <a:lstStyle/>
          <a:p>
            <a:r>
              <a:rPr lang="it-IT" sz="2400" dirty="0">
                <a:latin typeface="Calibri" panose="020F0502020204030204" pitchFamily="34" charset="0"/>
                <a:cs typeface="Calibri" panose="020F0502020204030204" pitchFamily="34" charset="0"/>
              </a:rPr>
              <a:t>Barbara </a:t>
            </a:r>
            <a:r>
              <a:rPr lang="it-IT" sz="2400" dirty="0" err="1">
                <a:latin typeface="Calibri" panose="020F0502020204030204" pitchFamily="34" charset="0"/>
                <a:cs typeface="Calibri" panose="020F0502020204030204" pitchFamily="34" charset="0"/>
              </a:rPr>
              <a:t>Fredrickson</a:t>
            </a:r>
            <a:r>
              <a:rPr lang="it-IT" sz="2400" dirty="0">
                <a:latin typeface="Calibri" panose="020F0502020204030204" pitchFamily="34" charset="0"/>
                <a:cs typeface="Calibri" panose="020F0502020204030204" pitchFamily="34" charset="0"/>
              </a:rPr>
              <a:t>, psicologa sociale di origine americana e professoressa all’università del North Carolina, è la creatrice del modello di ampliamento-costruzione in relazione alle emozioni positive. Elaborò questo modello per spiegare la funzione compiuta da suddette emozioni in contrapposizione alla funzione attribuita alle emozioni negative.</a:t>
            </a:r>
          </a:p>
        </p:txBody>
      </p:sp>
    </p:spTree>
    <p:extLst>
      <p:ext uri="{BB962C8B-B14F-4D97-AF65-F5344CB8AC3E}">
        <p14:creationId xmlns:p14="http://schemas.microsoft.com/office/powerpoint/2010/main" val="3717091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695DAF2-C48E-07A5-674E-192444B8D147}"/>
              </a:ext>
            </a:extLst>
          </p:cNvPr>
          <p:cNvSpPr txBox="1"/>
          <p:nvPr/>
        </p:nvSpPr>
        <p:spPr>
          <a:xfrm>
            <a:off x="249382" y="1251306"/>
            <a:ext cx="6313844" cy="97872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it-IT" sz="3200" b="0" i="0" u="none" strike="noStrike" kern="1200" cap="none" spc="0" normalizeH="0" baseline="0" noProof="0" dirty="0" err="1">
                <a:ln>
                  <a:noFill/>
                </a:ln>
                <a:solidFill>
                  <a:srgbClr val="EC6A11"/>
                </a:solidFill>
                <a:effectLst/>
                <a:uLnTx/>
                <a:uFillTx/>
                <a:latin typeface="Calibri" panose="020F0502020204030204"/>
                <a:ea typeface="+mn-ea"/>
                <a:cs typeface="+mn-cs"/>
              </a:rPr>
              <a:t>Broaden</a:t>
            </a:r>
            <a:r>
              <a:rPr kumimoji="0" lang="it-IT" sz="3200" b="0" i="0" u="none" strike="noStrike" kern="1200" cap="none" spc="0" normalizeH="0" baseline="0" noProof="0" dirty="0">
                <a:ln>
                  <a:noFill/>
                </a:ln>
                <a:solidFill>
                  <a:srgbClr val="EC6A11"/>
                </a:solidFill>
                <a:effectLst/>
                <a:uLnTx/>
                <a:uFillTx/>
                <a:latin typeface="Calibri" panose="020F0502020204030204"/>
                <a:ea typeface="+mn-ea"/>
                <a:cs typeface="+mn-cs"/>
              </a:rPr>
              <a:t>-and-Build Theory: la base evolutiva delle emozioni positive</a:t>
            </a:r>
          </a:p>
        </p:txBody>
      </p:sp>
      <p:sp>
        <p:nvSpPr>
          <p:cNvPr id="2" name="CasellaDiTesto 1">
            <a:extLst>
              <a:ext uri="{FF2B5EF4-FFF2-40B4-BE49-F238E27FC236}">
                <a16:creationId xmlns:a16="http://schemas.microsoft.com/office/drawing/2014/main" id="{765FCE76-6621-A2AD-A67B-17313D599C08}"/>
              </a:ext>
            </a:extLst>
          </p:cNvPr>
          <p:cNvSpPr txBox="1"/>
          <p:nvPr/>
        </p:nvSpPr>
        <p:spPr>
          <a:xfrm>
            <a:off x="1010653" y="4223084"/>
            <a:ext cx="184731" cy="369332"/>
          </a:xfrm>
          <a:prstGeom prst="rect">
            <a:avLst/>
          </a:prstGeom>
          <a:noFill/>
        </p:spPr>
        <p:txBody>
          <a:bodyPr wrap="none" rtlCol="0">
            <a:spAutoFit/>
          </a:bodyPr>
          <a:lstStyle/>
          <a:p>
            <a:endParaRPr lang="it-IT" dirty="0"/>
          </a:p>
        </p:txBody>
      </p:sp>
      <p:pic>
        <p:nvPicPr>
          <p:cNvPr id="4" name="Immagine 3" descr="Immagine che contiene diagramma&#10;&#10;Descrizione generata automaticamente">
            <a:extLst>
              <a:ext uri="{FF2B5EF4-FFF2-40B4-BE49-F238E27FC236}">
                <a16:creationId xmlns:a16="http://schemas.microsoft.com/office/drawing/2014/main" id="{E55EE863-C9A8-F3B2-EE33-85825EABD4F4}"/>
              </a:ext>
            </a:extLst>
          </p:cNvPr>
          <p:cNvPicPr>
            <a:picLocks noChangeAspect="1"/>
          </p:cNvPicPr>
          <p:nvPr/>
        </p:nvPicPr>
        <p:blipFill>
          <a:blip r:embed="rId2"/>
          <a:stretch>
            <a:fillRect/>
          </a:stretch>
        </p:blipFill>
        <p:spPr>
          <a:xfrm>
            <a:off x="0" y="2072297"/>
            <a:ext cx="5632784" cy="2713406"/>
          </a:xfrm>
          <a:prstGeom prst="rect">
            <a:avLst/>
          </a:prstGeom>
        </p:spPr>
      </p:pic>
      <p:pic>
        <p:nvPicPr>
          <p:cNvPr id="6" name="Immagine 5" descr="Immagine che contiene testo, aria aperta, persona, donna&#10;&#10;Descrizione generata automaticamente">
            <a:extLst>
              <a:ext uri="{FF2B5EF4-FFF2-40B4-BE49-F238E27FC236}">
                <a16:creationId xmlns:a16="http://schemas.microsoft.com/office/drawing/2014/main" id="{67454E31-D2C6-781B-9B25-56C2B9906159}"/>
              </a:ext>
            </a:extLst>
          </p:cNvPr>
          <p:cNvPicPr>
            <a:picLocks noChangeAspect="1"/>
          </p:cNvPicPr>
          <p:nvPr/>
        </p:nvPicPr>
        <p:blipFill>
          <a:blip r:embed="rId3"/>
          <a:stretch>
            <a:fillRect/>
          </a:stretch>
        </p:blipFill>
        <p:spPr>
          <a:xfrm>
            <a:off x="6264062" y="709862"/>
            <a:ext cx="5097516" cy="4290539"/>
          </a:xfrm>
          <a:prstGeom prst="rect">
            <a:avLst/>
          </a:prstGeom>
        </p:spPr>
      </p:pic>
    </p:spTree>
    <p:extLst>
      <p:ext uri="{BB962C8B-B14F-4D97-AF65-F5344CB8AC3E}">
        <p14:creationId xmlns:p14="http://schemas.microsoft.com/office/powerpoint/2010/main" val="3013580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descr="Immagine che contiene persona&#10;&#10;Descrizione generata automaticamente">
            <a:extLst>
              <a:ext uri="{FF2B5EF4-FFF2-40B4-BE49-F238E27FC236}">
                <a16:creationId xmlns:a16="http://schemas.microsoft.com/office/drawing/2014/main" id="{B1A2A988-2E4D-7D7D-12DC-B67D2DAB2BA4}"/>
              </a:ext>
            </a:extLst>
          </p:cNvPr>
          <p:cNvPicPr>
            <a:picLocks noChangeAspect="1"/>
          </p:cNvPicPr>
          <p:nvPr/>
        </p:nvPicPr>
        <p:blipFill>
          <a:blip r:embed="rId2"/>
          <a:stretch>
            <a:fillRect/>
          </a:stretch>
        </p:blipFill>
        <p:spPr>
          <a:xfrm>
            <a:off x="452828" y="359877"/>
            <a:ext cx="4706156" cy="2585407"/>
          </a:xfrm>
          <a:prstGeom prst="rect">
            <a:avLst/>
          </a:prstGeom>
        </p:spPr>
      </p:pic>
      <p:sp>
        <p:nvSpPr>
          <p:cNvPr id="3" name="CasellaDiTesto 2">
            <a:extLst>
              <a:ext uri="{FF2B5EF4-FFF2-40B4-BE49-F238E27FC236}">
                <a16:creationId xmlns:a16="http://schemas.microsoft.com/office/drawing/2014/main" id="{30C44EF1-3CB2-76F6-A787-39A231854279}"/>
              </a:ext>
            </a:extLst>
          </p:cNvPr>
          <p:cNvSpPr txBox="1"/>
          <p:nvPr/>
        </p:nvSpPr>
        <p:spPr>
          <a:xfrm>
            <a:off x="7089569" y="1567543"/>
            <a:ext cx="184731" cy="369332"/>
          </a:xfrm>
          <a:prstGeom prst="rect">
            <a:avLst/>
          </a:prstGeom>
          <a:noFill/>
        </p:spPr>
        <p:txBody>
          <a:bodyPr wrap="none" rtlCol="0">
            <a:spAutoFit/>
          </a:bodyPr>
          <a:lstStyle/>
          <a:p>
            <a:endParaRPr lang="it-IT" dirty="0"/>
          </a:p>
        </p:txBody>
      </p:sp>
      <p:pic>
        <p:nvPicPr>
          <p:cNvPr id="4" name="Immagine 3" descr="Immagine che contiene elefante, aria aperta&#10;&#10;Descrizione generata automaticamente">
            <a:extLst>
              <a:ext uri="{FF2B5EF4-FFF2-40B4-BE49-F238E27FC236}">
                <a16:creationId xmlns:a16="http://schemas.microsoft.com/office/drawing/2014/main" id="{46AE5F3D-BB57-8843-8A71-5B775EAE5432}"/>
              </a:ext>
            </a:extLst>
          </p:cNvPr>
          <p:cNvPicPr>
            <a:picLocks noChangeAspect="1"/>
          </p:cNvPicPr>
          <p:nvPr/>
        </p:nvPicPr>
        <p:blipFill>
          <a:blip r:embed="rId3"/>
          <a:stretch>
            <a:fillRect/>
          </a:stretch>
        </p:blipFill>
        <p:spPr>
          <a:xfrm>
            <a:off x="461179" y="3144015"/>
            <a:ext cx="4689453" cy="2704215"/>
          </a:xfrm>
          <a:prstGeom prst="rect">
            <a:avLst/>
          </a:prstGeom>
        </p:spPr>
      </p:pic>
      <p:pic>
        <p:nvPicPr>
          <p:cNvPr id="6" name="Immagine 5" descr="Immagine che contiene persona&#10;&#10;Descrizione generata automaticamente">
            <a:extLst>
              <a:ext uri="{FF2B5EF4-FFF2-40B4-BE49-F238E27FC236}">
                <a16:creationId xmlns:a16="http://schemas.microsoft.com/office/drawing/2014/main" id="{A2C0F8A3-EF8E-EF92-2D1E-3B2D6B100ECA}"/>
              </a:ext>
            </a:extLst>
          </p:cNvPr>
          <p:cNvPicPr>
            <a:picLocks noChangeAspect="1"/>
          </p:cNvPicPr>
          <p:nvPr/>
        </p:nvPicPr>
        <p:blipFill>
          <a:blip r:embed="rId4"/>
          <a:stretch>
            <a:fillRect/>
          </a:stretch>
        </p:blipFill>
        <p:spPr>
          <a:xfrm flipH="1">
            <a:off x="5667952" y="3137853"/>
            <a:ext cx="4967834" cy="2710377"/>
          </a:xfrm>
          <a:prstGeom prst="rect">
            <a:avLst/>
          </a:prstGeom>
        </p:spPr>
      </p:pic>
      <p:sp>
        <p:nvSpPr>
          <p:cNvPr id="8" name="CasellaDiTesto 7">
            <a:extLst>
              <a:ext uri="{FF2B5EF4-FFF2-40B4-BE49-F238E27FC236}">
                <a16:creationId xmlns:a16="http://schemas.microsoft.com/office/drawing/2014/main" id="{7DC3DF3D-4736-1A25-38AB-46E0A67C9B94}"/>
              </a:ext>
            </a:extLst>
          </p:cNvPr>
          <p:cNvSpPr txBox="1"/>
          <p:nvPr/>
        </p:nvSpPr>
        <p:spPr>
          <a:xfrm>
            <a:off x="5262399" y="359877"/>
            <a:ext cx="6476773" cy="196977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a:t>
            </a:r>
            <a:r>
              <a:rPr kumimoji="0" lang="it-IT" sz="32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Count</a:t>
            </a:r>
            <a:r>
              <a:rPr kumimoji="0" lang="it-IT"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t>
            </a:r>
            <a:r>
              <a:rPr kumimoji="0" lang="it-IT" sz="3200" b="1" i="0" u="none" strike="noStrike" kern="1200" cap="none" spc="0" normalizeH="0" baseline="0" noProof="0" dirty="0" err="1">
                <a:ln>
                  <a:noFill/>
                </a:ln>
                <a:solidFill>
                  <a:schemeClr val="accent1">
                    <a:lumMod val="75000"/>
                  </a:schemeClr>
                </a:solidFill>
                <a:effectLst/>
                <a:uLnTx/>
                <a:uFillTx/>
                <a:latin typeface="Calibri" panose="020F0502020204030204"/>
                <a:ea typeface="+mn-ea"/>
                <a:cs typeface="+mn-cs"/>
              </a:rPr>
              <a:t>Kind</a:t>
            </a:r>
            <a:r>
              <a:rPr kumimoji="0" lang="it-IT" sz="3200" b="1" i="0" u="none" strike="noStrike" kern="1200" cap="none" spc="0" normalizeH="0" baseline="0" noProof="0" dirty="0">
                <a:ln>
                  <a:noFill/>
                </a:ln>
                <a:solidFill>
                  <a:schemeClr val="accent1">
                    <a:lumMod val="75000"/>
                  </a:schemeClr>
                </a:solidFill>
                <a:effectLst/>
                <a:uLnTx/>
                <a:uFillTx/>
                <a:latin typeface="Calibri" panose="020F0502020204030204"/>
                <a:ea typeface="+mn-ea"/>
                <a:cs typeface="+mn-cs"/>
              </a:rPr>
              <a:t> Acts“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2400" b="1" i="0" u="none" strike="noStrike" kern="1200" cap="none" spc="0" normalizeH="0" baseline="0" noProof="0" dirty="0">
              <a:ln>
                <a:noFill/>
              </a:ln>
              <a:solidFill>
                <a:schemeClr val="accent1"/>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400" b="0" i="0" u="none" strike="noStrike" kern="1200" cap="none" spc="0" normalizeH="0" baseline="0" noProof="0" dirty="0">
                <a:ln>
                  <a:noFill/>
                </a:ln>
                <a:effectLst/>
                <a:uLnTx/>
                <a:uFillTx/>
                <a:latin typeface="Calibri" panose="020F0502020204030204"/>
                <a:ea typeface="+mn-ea"/>
                <a:cs typeface="+mn-cs"/>
              </a:rPr>
              <a:t>Contare il numero di atti gentili che eseguiamo può stimolare più gentilezza e gratitudine</a:t>
            </a:r>
          </a:p>
          <a:p>
            <a:endParaRPr lang="it-IT" dirty="0"/>
          </a:p>
        </p:txBody>
      </p:sp>
    </p:spTree>
    <p:extLst>
      <p:ext uri="{BB962C8B-B14F-4D97-AF65-F5344CB8AC3E}">
        <p14:creationId xmlns:p14="http://schemas.microsoft.com/office/powerpoint/2010/main" val="441291344"/>
      </p:ext>
    </p:extLst>
  </p:cSld>
  <p:clrMapOvr>
    <a:masterClrMapping/>
  </p:clrMapOvr>
</p:sld>
</file>

<file path=ppt/theme/theme1.xml><?xml version="1.0" encoding="utf-8"?>
<a:theme xmlns:a="http://schemas.openxmlformats.org/drawingml/2006/main" name="DashVTI">
  <a:themeElements>
    <a:clrScheme name="Custom 6">
      <a:dk1>
        <a:sysClr val="windowText" lastClr="000000"/>
      </a:dk1>
      <a:lt1>
        <a:sysClr val="window" lastClr="FFFFFF"/>
      </a:lt1>
      <a:dk2>
        <a:srgbClr val="0D1C3B"/>
      </a:dk2>
      <a:lt2>
        <a:srgbClr val="F5F2F9"/>
      </a:lt2>
      <a:accent1>
        <a:srgbClr val="1973EB"/>
      </a:accent1>
      <a:accent2>
        <a:srgbClr val="25C8A2"/>
      </a:accent2>
      <a:accent3>
        <a:srgbClr val="BF8ED1"/>
      </a:accent3>
      <a:accent4>
        <a:srgbClr val="FE733C"/>
      </a:accent4>
      <a:accent5>
        <a:srgbClr val="FE5A5A"/>
      </a:accent5>
      <a:accent6>
        <a:srgbClr val="1AC16E"/>
      </a:accent6>
      <a:hlink>
        <a:srgbClr val="1AC16E"/>
      </a:hlink>
      <a:folHlink>
        <a:srgbClr val="00B0F0"/>
      </a:folHlink>
    </a:clrScheme>
    <a:fontScheme name="grandview display">
      <a:majorFont>
        <a:latin typeface="Grandview Display"/>
        <a:ea typeface=""/>
        <a:cs typeface=""/>
      </a:majorFont>
      <a:minorFont>
        <a:latin typeface="Grandview Display"/>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shVTI" id="{0A75137F-CDEB-4E94-A788-9D255EBE1B91}" vid="{DE9A6A09-5855-45A3-8E99-4290ED24057C}"/>
    </a:ext>
  </a:extLst>
</a:theme>
</file>

<file path=docProps/app.xml><?xml version="1.0" encoding="utf-8"?>
<Properties xmlns="http://schemas.openxmlformats.org/officeDocument/2006/extended-properties" xmlns:vt="http://schemas.openxmlformats.org/officeDocument/2006/docPropsVTypes">
  <TotalTime>1431</TotalTime>
  <Words>1883</Words>
  <Application>Microsoft Macintosh PowerPoint</Application>
  <PresentationFormat>Widescreen</PresentationFormat>
  <Paragraphs>126</Paragraphs>
  <Slides>25</Slides>
  <Notes>0</Notes>
  <HiddenSlides>0</HiddenSlides>
  <MMClips>0</MMClips>
  <ScaleCrop>false</ScaleCrop>
  <HeadingPairs>
    <vt:vector size="6" baseType="variant">
      <vt:variant>
        <vt:lpstr>Caratteri utilizzati</vt:lpstr>
      </vt:variant>
      <vt:variant>
        <vt:i4>5</vt:i4>
      </vt:variant>
      <vt:variant>
        <vt:lpstr>Tema</vt:lpstr>
      </vt:variant>
      <vt:variant>
        <vt:i4>1</vt:i4>
      </vt:variant>
      <vt:variant>
        <vt:lpstr>Titoli diapositive</vt:lpstr>
      </vt:variant>
      <vt:variant>
        <vt:i4>25</vt:i4>
      </vt:variant>
    </vt:vector>
  </HeadingPairs>
  <TitlesOfParts>
    <vt:vector size="31" baseType="lpstr">
      <vt:lpstr>Arial</vt:lpstr>
      <vt:lpstr>Calibri</vt:lpstr>
      <vt:lpstr>Calibri Light</vt:lpstr>
      <vt:lpstr>Grandview Display</vt:lpstr>
      <vt:lpstr>system-ui</vt:lpstr>
      <vt:lpstr>DashVTI</vt:lpstr>
      <vt:lpstr>     Il Cervello si modella nella Gentilezza. Emozioni positive e benefici sulla salute dell’essere gentili   </vt:lpstr>
      <vt:lpstr>Presentazione standard di PowerPoint</vt:lpstr>
      <vt:lpstr>Presentazione standard di PowerPoint</vt:lpstr>
      <vt:lpstr>Presentazione standard di PowerPoint</vt:lpstr>
      <vt:lpstr>La gentilezza? Fa bene alla salute, la scienza dimostra i suoi benefici a livello mentale e fisico, se fosse un farmaco la FDA lo approverebbe. Quali sono le prove che la gentilezza migliora le cure mediche? I pazienti che percepiscono il loro medico come empatico hanno risultati migliori: - Hanno un miglior controllo delle patologie croniche nel tempo - Hanno una miglior aderenza terapeutica - Hanno una maggior autoefficacia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Traiettorie modificabili  in Psicogeriatria  29 Settembre 2023  La Gentilezza, Il Benessere  e le Relazioni</dc:title>
  <dc:creator>FRANCESCA ZEDDA</dc:creator>
  <cp:lastModifiedBy>FRANCESCA ZEDDA</cp:lastModifiedBy>
  <cp:revision>139</cp:revision>
  <dcterms:created xsi:type="dcterms:W3CDTF">2023-09-18T19:43:33Z</dcterms:created>
  <dcterms:modified xsi:type="dcterms:W3CDTF">2023-10-11T20:20:48Z</dcterms:modified>
</cp:coreProperties>
</file>