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0" r:id="rId4"/>
    <p:sldId id="267" r:id="rId5"/>
    <p:sldId id="259" r:id="rId6"/>
    <p:sldId id="263" r:id="rId7"/>
    <p:sldId id="265" r:id="rId8"/>
    <p:sldId id="264" r:id="rId9"/>
    <p:sldId id="268" r:id="rId10"/>
    <p:sldId id="271" r:id="rId11"/>
    <p:sldId id="270" r:id="rId12"/>
    <p:sldId id="274" r:id="rId13"/>
    <p:sldId id="275" r:id="rId14"/>
    <p:sldId id="276" r:id="rId15"/>
    <p:sldId id="277" r:id="rId16"/>
    <p:sldId id="278" r:id="rId17"/>
    <p:sldId id="258" r:id="rId18"/>
  </p:sldIdLst>
  <p:sldSz cx="9144000" cy="5143500" type="screen16x9"/>
  <p:notesSz cx="6858000" cy="9144000"/>
  <p:embeddedFontLst>
    <p:embeddedFont>
      <p:font typeface="Economica" panose="020B0604020202020204" charset="0"/>
      <p:regular r:id="rId20"/>
      <p:bold r:id="rId21"/>
      <p:italic r:id="rId22"/>
      <p:boldItalic r:id="rId23"/>
    </p:embeddedFont>
    <p:embeddedFont>
      <p:font typeface="Karla" pitchFamily="2" charset="0"/>
      <p:regular r:id="rId24"/>
      <p:bold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Black" panose="02000000000000000000" pitchFamily="2" charset="0"/>
      <p:bold r:id="rId30"/>
      <p:boldItalic r:id="rId31"/>
    </p:embeddedFont>
    <p:embeddedFont>
      <p:font typeface="Roboto Condensed" panose="02000000000000000000" pitchFamily="2" charset="0"/>
      <p:regular r:id="rId32"/>
      <p:bold r:id="rId33"/>
      <p:italic r:id="rId34"/>
      <p:boldItalic r:id="rId35"/>
    </p:embeddedFont>
    <p:embeddedFont>
      <p:font typeface="Roboto Light" panose="02000000000000000000" pitchFamily="2" charset="0"/>
      <p:regular r:id="rId36"/>
      <p:bold r:id="rId37"/>
      <p:italic r:id="rId38"/>
      <p:boldItalic r:id="rId39"/>
    </p:embeddedFont>
    <p:embeddedFont>
      <p:font typeface="Roboto Thin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271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75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11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0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225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19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e3ba2379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e3ba2379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25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02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16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11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80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32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99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B89B8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B89B8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16000"/>
              <a:buFont typeface="Roboto Thin"/>
              <a:buNone/>
              <a:defRPr sz="16000">
                <a:solidFill>
                  <a:srgbClr val="B89B82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551800"/>
            <a:ext cx="8520600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6765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585800"/>
            <a:ext cx="39999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585800"/>
            <a:ext cx="39999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78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36888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4800"/>
              <a:buNone/>
              <a:defRPr sz="4800">
                <a:solidFill>
                  <a:srgbClr val="B89B8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3200"/>
              <a:buNone/>
              <a:defRPr>
                <a:solidFill>
                  <a:srgbClr val="B89B8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1074975" y="4653650"/>
            <a:ext cx="4116300" cy="3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B89B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9500" y="3490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3B41"/>
              </a:buClr>
              <a:buSzPts val="3200"/>
              <a:buFont typeface="Roboto Light"/>
              <a:buNone/>
              <a:defRPr sz="3200">
                <a:solidFill>
                  <a:srgbClr val="853B4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51800"/>
            <a:ext cx="8520600" cy="26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44C95AF-F5E6-B02B-5031-AB1537B0B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39" t="25447" r="12944" b="64452"/>
          <a:stretch/>
        </p:blipFill>
        <p:spPr>
          <a:xfrm>
            <a:off x="1873954" y="1117582"/>
            <a:ext cx="5057422" cy="2705135"/>
          </a:xfrm>
          <a:prstGeom prst="rect">
            <a:avLst/>
          </a:prstGeom>
        </p:spPr>
      </p:pic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9EA3E80D-D800-DE92-F3A6-AB34BA5342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2490" y="1209492"/>
            <a:ext cx="5439589" cy="17862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8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Sperimentiamolo</a:t>
            </a:r>
            <a:r>
              <a:rPr lang="it-IT" sz="1800" b="1" i="0" dirty="0">
                <a:solidFill>
                  <a:schemeClr val="bg1"/>
                </a:solidFill>
                <a:effectLst/>
              </a:rPr>
              <a:t>  </a:t>
            </a:r>
            <a:br>
              <a:rPr lang="it-IT" sz="2000" b="1" i="0" dirty="0">
                <a:effectLst/>
              </a:rPr>
            </a:br>
            <a:endParaRPr lang="it-IT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4353DE2-9F6E-E024-9A5E-BDAE786AB2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31" t="25667" r="13950" b="15264"/>
          <a:stretch/>
        </p:blipFill>
        <p:spPr>
          <a:xfrm>
            <a:off x="-1" y="0"/>
            <a:ext cx="4416909" cy="51435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1559203-92A2-6349-D1ED-C00611292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02" t="70683" r="64814" b="16362"/>
          <a:stretch/>
        </p:blipFill>
        <p:spPr>
          <a:xfrm>
            <a:off x="7865515" y="4000481"/>
            <a:ext cx="1143018" cy="11430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7A94444-8BF9-5388-CD2D-3F3E21EA83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62" t="39721" r="21111" b="49999"/>
          <a:stretch/>
        </p:blipFill>
        <p:spPr>
          <a:xfrm>
            <a:off x="4416908" y="4571990"/>
            <a:ext cx="1264356" cy="528461"/>
          </a:xfrm>
          <a:prstGeom prst="rect">
            <a:avLst/>
          </a:prstGeom>
        </p:spPr>
      </p:pic>
      <p:sp>
        <p:nvSpPr>
          <p:cNvPr id="14" name="Google Shape;62;p14">
            <a:extLst>
              <a:ext uri="{FF2B5EF4-FFF2-40B4-BE49-F238E27FC236}">
                <a16:creationId xmlns:a16="http://schemas.microsoft.com/office/drawing/2014/main" id="{A78E1F2A-FED1-9F8C-AF42-E13389342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8800" y="1294829"/>
            <a:ext cx="4045200" cy="17862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000" b="1" i="0" dirty="0">
                <a:effectLst/>
              </a:rPr>
              <a:t>Il temperino della gratitudine </a:t>
            </a:r>
            <a:br>
              <a:rPr lang="it-IT" sz="2000" b="1" i="0" dirty="0">
                <a:effectLst/>
              </a:rPr>
            </a:br>
            <a:endParaRPr lang="it-IT" sz="2000" dirty="0"/>
          </a:p>
        </p:txBody>
      </p:sp>
      <p:sp>
        <p:nvSpPr>
          <p:cNvPr id="15" name="Google Shape;63;p14">
            <a:extLst>
              <a:ext uri="{FF2B5EF4-FFF2-40B4-BE49-F238E27FC236}">
                <a16:creationId xmlns:a16="http://schemas.microsoft.com/office/drawing/2014/main" id="{FD290C60-EBCA-6394-96E3-20E212CF84A0}"/>
              </a:ext>
            </a:extLst>
          </p:cNvPr>
          <p:cNvSpPr txBox="1">
            <a:spLocks/>
          </p:cNvSpPr>
          <p:nvPr/>
        </p:nvSpPr>
        <p:spPr>
          <a:xfrm>
            <a:off x="73415" y="117934"/>
            <a:ext cx="4045198" cy="5131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just"/>
            <a:r>
              <a:rPr lang="it-IT" sz="1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Nella Psicologia Positiva, la parola gratitudine è definita come l’apprezzamento di ciò che è prezioso e significativo per se stessi.</a:t>
            </a:r>
          </a:p>
          <a:p>
            <a:pPr marL="114300" algn="just"/>
            <a:endParaRPr lang="it-IT" sz="1600" dirty="0">
              <a:solidFill>
                <a:srgbClr val="66666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14300" algn="just"/>
            <a:r>
              <a:rPr lang="it-IT" sz="1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 psicologo Robert Emmons, forse il massimo esperto della gratitudine nel panorama scientifico internazionale, identifica due componenti fondamentali della gratitudine: la prima è il riconoscimento che ci siano delle cose buone nel mondo e nella propria vita, l’altra è il riconoscimento che le fonti di alcuni aspetti positivi siano anche al di fuori di noi stessi.</a:t>
            </a:r>
          </a:p>
        </p:txBody>
      </p:sp>
    </p:spTree>
    <p:extLst>
      <p:ext uri="{BB962C8B-B14F-4D97-AF65-F5344CB8AC3E}">
        <p14:creationId xmlns:p14="http://schemas.microsoft.com/office/powerpoint/2010/main" val="102269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44C95AF-F5E6-B02B-5031-AB1537B0B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39" t="25447" r="12944" b="64452"/>
          <a:stretch/>
        </p:blipFill>
        <p:spPr>
          <a:xfrm>
            <a:off x="1873954" y="1117582"/>
            <a:ext cx="5057422" cy="2705135"/>
          </a:xfrm>
          <a:prstGeom prst="rect">
            <a:avLst/>
          </a:prstGeom>
        </p:spPr>
      </p:pic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9EA3E80D-D800-DE92-F3A6-AB34BA5342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3512" y="1243359"/>
            <a:ext cx="5439589" cy="17862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8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Sperimentiamolo</a:t>
            </a:r>
            <a:r>
              <a:rPr lang="it-IT" sz="1800" b="1" i="0" dirty="0">
                <a:solidFill>
                  <a:schemeClr val="bg1"/>
                </a:solidFill>
                <a:effectLst/>
              </a:rPr>
              <a:t> </a:t>
            </a:r>
            <a:r>
              <a:rPr lang="it-IT" sz="180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insieme</a:t>
            </a:r>
            <a:r>
              <a:rPr lang="it-IT" sz="1800" b="1" i="0" dirty="0">
                <a:solidFill>
                  <a:schemeClr val="bg1"/>
                </a:solidFill>
                <a:effectLst/>
              </a:rPr>
              <a:t>  </a:t>
            </a:r>
            <a:br>
              <a:rPr lang="it-IT" sz="2000" b="1" i="0" dirty="0">
                <a:effectLst/>
              </a:rPr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0859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21 aprile – workshop pomeridiano </a:t>
            </a:r>
            <a:b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</a:br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La gentilezza terapeutica. L’ingrediente segreto per le organizzazioni sociosanitarie del futuro</a:t>
            </a:r>
            <a:endParaRPr lang="it-IT" sz="18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297044" y="1422621"/>
            <a:ext cx="6395400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14300" indent="0" algn="l">
              <a:buNone/>
            </a:pPr>
            <a:r>
              <a:rPr lang="it-IT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Gratitudine e salute fisica</a:t>
            </a:r>
          </a:p>
          <a:p>
            <a:pPr marL="114300" indent="0" algn="l">
              <a:buNone/>
            </a:pPr>
            <a:endParaRPr lang="it-IT" b="0" i="0" dirty="0">
              <a:solidFill>
                <a:srgbClr val="66666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Riduce i sintomi depressivi (Seligman et al., 2005).</a:t>
            </a:r>
          </a:p>
          <a:p>
            <a:pPr algn="l"/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Riduce la pressione sanguigna (</a:t>
            </a:r>
            <a:r>
              <a:rPr lang="it-IT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Shipon</a:t>
            </a: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1977).</a:t>
            </a:r>
          </a:p>
          <a:p>
            <a:pPr algn="l"/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Migliora il tuo sonno (</a:t>
            </a:r>
            <a:r>
              <a:rPr lang="it-IT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Jackowska</a:t>
            </a: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Brown, </a:t>
            </a:r>
            <a:r>
              <a:rPr lang="it-IT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Ronaldson</a:t>
            </a: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it-IT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Steptoe</a:t>
            </a: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2016).</a:t>
            </a:r>
          </a:p>
          <a:p>
            <a:pPr algn="l"/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Migliora la tua salute fisica generale (Hill, </a:t>
            </a:r>
            <a:r>
              <a:rPr lang="it-IT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Allemand</a:t>
            </a: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Roberts, 2013)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-IT" sz="2100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04B4BFA-C07C-1C2E-5B9F-524444121F27}"/>
              </a:ext>
            </a:extLst>
          </p:cNvPr>
          <p:cNvSpPr/>
          <p:nvPr/>
        </p:nvSpPr>
        <p:spPr>
          <a:xfrm>
            <a:off x="451556" y="1848416"/>
            <a:ext cx="1569154" cy="14466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Cosa accade?</a:t>
            </a:r>
          </a:p>
        </p:txBody>
      </p:sp>
    </p:spTree>
    <p:extLst>
      <p:ext uri="{BB962C8B-B14F-4D97-AF65-F5344CB8AC3E}">
        <p14:creationId xmlns:p14="http://schemas.microsoft.com/office/powerpoint/2010/main" val="88773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21 aprile – workshop pomeridiano </a:t>
            </a:r>
            <a:b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</a:br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La gentilezza terapeutica. L’ingrediente segreto per le organizzazioni sociosanitarie del futuro</a:t>
            </a:r>
            <a:endParaRPr lang="it-IT" sz="18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297044" y="1422621"/>
            <a:ext cx="6395400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14300" indent="0" algn="l">
              <a:buNone/>
            </a:pPr>
            <a:r>
              <a:rPr lang="it-IT" sz="19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Gratitudine e benefici emotivi</a:t>
            </a:r>
          </a:p>
          <a:p>
            <a:pPr marL="114300" indent="0" algn="l">
              <a:buNone/>
            </a:pPr>
            <a:endParaRPr lang="it-IT" sz="1900" b="0" i="0" dirty="0">
              <a:solidFill>
                <a:srgbClr val="66666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Rende più felici (Emmons e McCullough, 2003; Seligman, Steen, Park, e Peterson, 2005).</a:t>
            </a:r>
          </a:p>
          <a:p>
            <a:pPr algn="l"/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Aumenta il benessere psicologico (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Chih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-Che 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2017).</a:t>
            </a:r>
          </a:p>
          <a:p>
            <a:pPr algn="l"/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Aumenta la nostra autostima (Rash, 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Matsuba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Prkachin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2011).</a:t>
            </a:r>
          </a:p>
          <a:p>
            <a:pPr algn="l"/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Tiene a bada i tentativi di suicidio (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Krysinska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Lester, 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Lyke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Corveleyn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2015).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-IT" sz="2100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04B4BFA-C07C-1C2E-5B9F-524444121F27}"/>
              </a:ext>
            </a:extLst>
          </p:cNvPr>
          <p:cNvSpPr/>
          <p:nvPr/>
        </p:nvSpPr>
        <p:spPr>
          <a:xfrm>
            <a:off x="451556" y="1848416"/>
            <a:ext cx="1569154" cy="14466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Cosa accade?</a:t>
            </a:r>
          </a:p>
        </p:txBody>
      </p:sp>
    </p:spTree>
    <p:extLst>
      <p:ext uri="{BB962C8B-B14F-4D97-AF65-F5344CB8AC3E}">
        <p14:creationId xmlns:p14="http://schemas.microsoft.com/office/powerpoint/2010/main" val="109356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21 aprile – workshop pomeridiano </a:t>
            </a:r>
            <a:b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</a:br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La gentilezza terapeutica. L’ingrediente segreto per le organizzazioni sociosanitarie del futuro</a:t>
            </a:r>
            <a:endParaRPr lang="it-IT" sz="18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297044" y="1422620"/>
            <a:ext cx="6395400" cy="2822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it-IT" sz="19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Gratitudine e benefici per la carriera</a:t>
            </a:r>
          </a:p>
          <a:p>
            <a:pPr marL="114300" indent="0" algn="just">
              <a:buNone/>
            </a:pPr>
            <a:endParaRPr lang="it-IT" sz="1900" b="0" i="0" dirty="0">
              <a:solidFill>
                <a:srgbClr val="66666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 fa diventare manager più efficaci (Stone e Stone, 1983).</a:t>
            </a:r>
          </a:p>
          <a:p>
            <a:pPr algn="just"/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Riduce l’insofferenza e migliora il processo decisionale (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DeSteno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Li, Dickens e Lerner, 2014).</a:t>
            </a:r>
          </a:p>
          <a:p>
            <a:pPr algn="just"/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Aiuta a trovare uno scopo nel nostro lavoro (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Dik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Duffy, Allan, O’Donnell, 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Shim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Steger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2015).</a:t>
            </a:r>
          </a:p>
          <a:p>
            <a:pPr algn="just"/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Migliora la salute mentale correlata al lavoro e riduce lo stress (Cheng, Tsui e </a:t>
            </a:r>
            <a:r>
              <a:rPr lang="it-IT" sz="19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Lam</a:t>
            </a:r>
            <a:r>
              <a:rPr lang="it-IT" sz="19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2015).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lang="it-IT" sz="2100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04B4BFA-C07C-1C2E-5B9F-524444121F27}"/>
              </a:ext>
            </a:extLst>
          </p:cNvPr>
          <p:cNvSpPr/>
          <p:nvPr/>
        </p:nvSpPr>
        <p:spPr>
          <a:xfrm>
            <a:off x="451556" y="1848416"/>
            <a:ext cx="1569154" cy="14466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Cosa accade?</a:t>
            </a:r>
          </a:p>
        </p:txBody>
      </p:sp>
    </p:spTree>
    <p:extLst>
      <p:ext uri="{BB962C8B-B14F-4D97-AF65-F5344CB8AC3E}">
        <p14:creationId xmlns:p14="http://schemas.microsoft.com/office/powerpoint/2010/main" val="133153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7AD5243-F22D-C04C-DFF4-63D75E2377EC}"/>
              </a:ext>
            </a:extLst>
          </p:cNvPr>
          <p:cNvSpPr/>
          <p:nvPr/>
        </p:nvSpPr>
        <p:spPr>
          <a:xfrm>
            <a:off x="435878" y="1996429"/>
            <a:ext cx="3718433" cy="1733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21 aprile – workshop pomeridiano </a:t>
            </a:r>
            <a:b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</a:br>
            <a: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La gentilezza terapeutica. L’ingrediente segreto per le organizzazioni sociosanitarie del futuro</a:t>
            </a:r>
            <a:endParaRPr lang="it-IT" sz="18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572000" y="1827096"/>
            <a:ext cx="4226432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it-IT" b="0" i="0" dirty="0">
                <a:solidFill>
                  <a:srgbClr val="666666"/>
                </a:solidFill>
                <a:effectLst/>
                <a:latin typeface="Karla" pitchFamily="2" charset="0"/>
              </a:rPr>
              <a:t>Pratiche di felicità desiderose di far germogliare nuove competenze nei luoghi di vita, nei contesti organizzativi per promuovere, sostenere, facilitare la nascita di comunità resilienti.</a:t>
            </a:r>
            <a:endParaRPr lang="it-I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CFE261-3C02-1755-D661-68388D9F5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46" t="43234" r="29507" b="37442"/>
          <a:stretch/>
        </p:blipFill>
        <p:spPr>
          <a:xfrm>
            <a:off x="1275644" y="1147225"/>
            <a:ext cx="2314222" cy="24536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8AA3C3D-659F-92D5-C7C4-475924FF5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59" t="64534" r="30059" b="27476"/>
          <a:stretch/>
        </p:blipFill>
        <p:spPr>
          <a:xfrm>
            <a:off x="7197923" y="4246719"/>
            <a:ext cx="1946077" cy="8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9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2" y="-4762"/>
            <a:ext cx="9160924" cy="515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65500" y="1678650"/>
            <a:ext cx="4045200" cy="17862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2000" b="1" i="0" dirty="0">
                <a:effectLst/>
              </a:rPr>
              <a:t>21 aprile – workshop pomeridiano</a:t>
            </a:r>
            <a:br>
              <a:rPr lang="it-IT" sz="2000" b="1" i="0" dirty="0">
                <a:effectLst/>
              </a:rPr>
            </a:br>
            <a:r>
              <a:rPr lang="it-IT" sz="2000" b="1" i="0" dirty="0">
                <a:effectLst/>
              </a:rPr>
              <a:t> </a:t>
            </a:r>
            <a:br>
              <a:rPr lang="it-IT" sz="2000" b="1" i="0" dirty="0">
                <a:effectLst/>
              </a:rPr>
            </a:br>
            <a:r>
              <a:rPr lang="it-IT" sz="2000" b="1" i="0" dirty="0">
                <a:effectLst/>
              </a:rPr>
              <a:t>La gentilezza terapeutica. L’ingrediente segreto per le organizzazioni sociosanitarie del futuro</a:t>
            </a:r>
            <a:br>
              <a:rPr lang="it-IT" sz="2000" b="1" i="0" dirty="0">
                <a:effectLst/>
              </a:rPr>
            </a:br>
            <a:endParaRPr lang="it-IT" sz="20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950788" y="1096733"/>
            <a:ext cx="3837000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>
              <a:lnSpc>
                <a:spcPct val="105000"/>
              </a:lnSpc>
              <a:spcAft>
                <a:spcPts val="1200"/>
              </a:spcAft>
              <a:buNone/>
            </a:pPr>
            <a:r>
              <a:rPr lang="it-IT" b="0" i="0" dirty="0">
                <a:effectLst/>
              </a:rPr>
              <a:t>"</a:t>
            </a:r>
            <a:r>
              <a:rPr lang="it-IT" b="0" i="1" dirty="0">
                <a:effectLst/>
              </a:rPr>
              <a:t>La gentilezza per far crescere la Felicità Collettiva: dal campo della gentilezza al temperino della gratitudine. Le esperienze vissute dalla Fondazione Casa del Volontariato di Carpi</a:t>
            </a:r>
            <a:r>
              <a:rPr lang="it-IT" b="0" i="0" dirty="0">
                <a:effectLst/>
              </a:rPr>
              <a:t>”</a:t>
            </a:r>
          </a:p>
          <a:p>
            <a:pPr marL="0" indent="0">
              <a:lnSpc>
                <a:spcPct val="105000"/>
              </a:lnSpc>
              <a:spcAft>
                <a:spcPts val="1200"/>
              </a:spcAft>
              <a:buNone/>
            </a:pPr>
            <a:endParaRPr lang="it-IT" dirty="0"/>
          </a:p>
          <a:p>
            <a:pPr marL="0" indent="0">
              <a:lnSpc>
                <a:spcPct val="105000"/>
              </a:lnSpc>
              <a:spcAft>
                <a:spcPts val="1200"/>
              </a:spcAft>
              <a:buNone/>
            </a:pPr>
            <a:r>
              <a:rPr lang="it-IT" b="0" i="0" dirty="0">
                <a:effectLst/>
              </a:rPr>
              <a:t>Giulia Albano, Assistente Sociale, Formatore e </a:t>
            </a:r>
            <a:r>
              <a:rPr lang="it-IT" b="0" i="0" dirty="0" err="1">
                <a:effectLst/>
              </a:rPr>
              <a:t>Felicitatore</a:t>
            </a:r>
            <a:r>
              <a:rPr lang="it-IT" b="0" i="0" dirty="0">
                <a:effectLst/>
              </a:rPr>
              <a:t> del Sente-mente® modello</a:t>
            </a:r>
          </a:p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303ED7-D714-D6AD-F205-6ADDFEE92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18" t="25887" r="25803" b="65988"/>
          <a:stretch/>
        </p:blipFill>
        <p:spPr>
          <a:xfrm>
            <a:off x="265500" y="140512"/>
            <a:ext cx="1743675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7AD5243-F22D-C04C-DFF4-63D75E2377EC}"/>
              </a:ext>
            </a:extLst>
          </p:cNvPr>
          <p:cNvSpPr/>
          <p:nvPr/>
        </p:nvSpPr>
        <p:spPr>
          <a:xfrm>
            <a:off x="435878" y="1996429"/>
            <a:ext cx="3718433" cy="1733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21 aprile – workshop pomeridiano </a:t>
            </a:r>
            <a:b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</a:br>
            <a: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La gentilezza terapeutica. L’ingrediente segreto per le organizzazioni sociosanitarie del futuro</a:t>
            </a:r>
            <a:endParaRPr lang="it-IT" sz="18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572000" y="1420424"/>
            <a:ext cx="4226432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Fondazione Casa del Volontariato di Carpi ha avviato in collaborazione con</a:t>
            </a:r>
            <a:r>
              <a:rPr lang="it-IT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il team del Sente-mente® modello </a:t>
            </a: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una preziosa riflessione sul significato del termine Felicità, tendando l’impossibile: accendere un faro sulla possibilità di individuare nella Felicità Individuale e Collettiva un obiettivo reale a cui tendere. </a:t>
            </a:r>
            <a:endParaRPr lang="it-I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7182186-56E5-5B22-EF6D-7A3731E79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99" t="35109" r="10988" b="30197"/>
          <a:stretch/>
        </p:blipFill>
        <p:spPr>
          <a:xfrm>
            <a:off x="627886" y="1533313"/>
            <a:ext cx="3334418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21 aprile – workshop pomeridiano </a:t>
            </a:r>
            <a:b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</a:br>
            <a: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La gentilezza terapeutica. L’ingrediente segreto per le organizzazioni sociosanitarie del futuro</a:t>
            </a:r>
            <a:endParaRPr lang="it-IT" sz="18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45567" y="1366177"/>
            <a:ext cx="6361533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Citando il sociologo Bauman “la felicità non è l’alternativa alle difficoltà e alle lotte della vita. L’alternativa a queste è la noia. Si raggiunge la felicità quando ci si rende conto di riuscire a controllare le sfide poste dal fato”.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E’ la </a:t>
            </a:r>
            <a:r>
              <a:rPr lang="it-IT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scelta</a:t>
            </a: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di coltivare nella quotidianità e nella comunità gli ingredienti costitutivi della felicità, indipendentemente da ciò che accade nel qui e ora delle nostre vite.</a:t>
            </a:r>
            <a:endParaRPr lang="it-I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3EC87B7-6867-C132-2534-BA43950EEC5A}"/>
              </a:ext>
            </a:extLst>
          </p:cNvPr>
          <p:cNvSpPr/>
          <p:nvPr/>
        </p:nvSpPr>
        <p:spPr>
          <a:xfrm>
            <a:off x="6980921" y="1848416"/>
            <a:ext cx="1569154" cy="14466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 cos’è la felicità?</a:t>
            </a:r>
          </a:p>
        </p:txBody>
      </p:sp>
    </p:spTree>
    <p:extLst>
      <p:ext uri="{BB962C8B-B14F-4D97-AF65-F5344CB8AC3E}">
        <p14:creationId xmlns:p14="http://schemas.microsoft.com/office/powerpoint/2010/main" val="241483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21 aprile – workshop pomeridiano </a:t>
            </a:r>
            <a:b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</a:br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La gentilezza terapeutica. L’ingrediente segreto per le organizzazioni sociosanitarie del futuro</a:t>
            </a:r>
            <a:endParaRPr lang="it-IT" sz="18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251887" y="1374854"/>
            <a:ext cx="6395400" cy="2777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it-IT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Fondazione Casa del Volontariato</a:t>
            </a: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è un ente finalizzato al sociale della </a:t>
            </a:r>
            <a:r>
              <a:rPr lang="it-IT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Fondazione CR di Carpi, </a:t>
            </a:r>
            <a:r>
              <a:rPr lang="it-IT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</a:t>
            </a:r>
            <a:r>
              <a:rPr lang="it-IT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suo interno trovano sede tante realtà del Terzo Settore e la contiguità tra chi si occupa di temi diversi (educazione, salute, tutela dell’ambiente, legalità, cultura, coesione e inclusione sociale, povertà ed emarginazione, sport, anzianità) fa sì che emergano progetti di rete, interdisciplinari, ed insospettabili collaborazioni.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-IT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04B4BFA-C07C-1C2E-5B9F-524444121F27}"/>
              </a:ext>
            </a:extLst>
          </p:cNvPr>
          <p:cNvSpPr/>
          <p:nvPr/>
        </p:nvSpPr>
        <p:spPr>
          <a:xfrm>
            <a:off x="496713" y="1848416"/>
            <a:ext cx="1569154" cy="14466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 è?</a:t>
            </a:r>
          </a:p>
        </p:txBody>
      </p:sp>
    </p:spTree>
    <p:extLst>
      <p:ext uri="{BB962C8B-B14F-4D97-AF65-F5344CB8AC3E}">
        <p14:creationId xmlns:p14="http://schemas.microsoft.com/office/powerpoint/2010/main" val="330155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21 aprile – workshop pomeridiano </a:t>
            </a:r>
            <a:b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</a:br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La gentilezza terapeutica. L’ingrediente segreto per le organizzazioni sociosanitarie del futuro</a:t>
            </a:r>
            <a:endParaRPr lang="it-IT" sz="18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99428"/>
            <a:ext cx="6395400" cy="2889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it-IT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le persone sono felici investono sul futuro, su sé stesse e sugli altri, nella direzione del benessere individuale e collettivo, si attivano in pratiche quotidiane di cittadinanza, democrazia, libertà e solidarietà, costruendo una comunità forte, sana, virtuosa, sostenibile, ricca di valori. La felicità non ha a che fare solo con il singolo, non è un bene individuale, ma un bene pubblico da perseguire, e da qui nasce la piena titolarità dei servizi e delle realtà dei territori ad affiancare le persone nella corsa verso il ben-essere.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-IT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04B4BFA-C07C-1C2E-5B9F-524444121F27}"/>
              </a:ext>
            </a:extLst>
          </p:cNvPr>
          <p:cNvSpPr/>
          <p:nvPr/>
        </p:nvSpPr>
        <p:spPr>
          <a:xfrm>
            <a:off x="7123290" y="1961305"/>
            <a:ext cx="1569154" cy="14466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Perché la felicità?</a:t>
            </a:r>
          </a:p>
        </p:txBody>
      </p:sp>
    </p:spTree>
    <p:extLst>
      <p:ext uri="{BB962C8B-B14F-4D97-AF65-F5344CB8AC3E}">
        <p14:creationId xmlns:p14="http://schemas.microsoft.com/office/powerpoint/2010/main" val="183666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21 aprile – workshop pomeridiano </a:t>
            </a:r>
            <a:b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</a:br>
            <a:r>
              <a:rPr lang="it-IT" sz="1800" b="1" i="0" dirty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La gentilezza terapeutica. L’ingrediente segreto per le organizzazioni sociosanitarie del futuro</a:t>
            </a:r>
            <a:endParaRPr lang="it-IT" sz="18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297044" y="1422621"/>
            <a:ext cx="6395400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114300" indent="0" algn="just">
              <a:buNone/>
            </a:pPr>
            <a:r>
              <a:rPr lang="it-IT" sz="21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Crediamo fortemente che per andare ad abitare il futuro dobbiamo attrezzarci come comunità e che la gentilezza, la gratitudine, la bellezza, la solidarietà, la cooperazione devono uscire dalla categoria “buoni sentimenti” e diventare strategie sociali per affrontare i problemi dei territori, delle comunità. Perché abitare, una comunità, una città o un’organizzazione, è sentirsi appartenere ad un contesto che si abita con altri, altri che con noi condividono un destino, ed anche la ricerca della felicità.</a:t>
            </a:r>
            <a:endParaRPr lang="it-IT" b="0" i="0" dirty="0">
              <a:solidFill>
                <a:srgbClr val="66666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-IT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04B4BFA-C07C-1C2E-5B9F-524444121F27}"/>
              </a:ext>
            </a:extLst>
          </p:cNvPr>
          <p:cNvSpPr/>
          <p:nvPr/>
        </p:nvSpPr>
        <p:spPr>
          <a:xfrm>
            <a:off x="451556" y="1848416"/>
            <a:ext cx="1569154" cy="14466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Come?</a:t>
            </a:r>
          </a:p>
        </p:txBody>
      </p:sp>
    </p:spTree>
    <p:extLst>
      <p:ext uri="{BB962C8B-B14F-4D97-AF65-F5344CB8AC3E}">
        <p14:creationId xmlns:p14="http://schemas.microsoft.com/office/powerpoint/2010/main" val="418520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18DFAB8-C0BB-815B-B9AF-66C00DEB61A7}"/>
              </a:ext>
            </a:extLst>
          </p:cNvPr>
          <p:cNvSpPr/>
          <p:nvPr/>
        </p:nvSpPr>
        <p:spPr>
          <a:xfrm>
            <a:off x="1200336" y="1405425"/>
            <a:ext cx="4226433" cy="2659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21 aprile – workshop pomeridiano </a:t>
            </a:r>
            <a:b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</a:br>
            <a:r>
              <a:rPr lang="it-IT" sz="1800" b="1" i="0">
                <a:solidFill>
                  <a:srgbClr val="9D856F"/>
                </a:solidFill>
                <a:effectLst/>
                <a:latin typeface="Roboto Condensed" panose="02000000000000000000" pitchFamily="2" charset="0"/>
              </a:rPr>
              <a:t>La gentilezza terapeutica. L’ingrediente segreto per le organizzazioni sociosanitarie del futuro</a:t>
            </a:r>
            <a:endParaRPr lang="it-IT" sz="18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770671" y="2003736"/>
            <a:ext cx="4226432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it-IT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partire da ciò che </a:t>
            </a:r>
          </a:p>
          <a:p>
            <a:pPr marL="114300" indent="0" algn="just">
              <a:buNone/>
            </a:pPr>
            <a:r>
              <a:rPr lang="it-IT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ciascuno di noi </a:t>
            </a:r>
          </a:p>
          <a:p>
            <a:pPr marL="114300" indent="0" algn="just">
              <a:buNone/>
            </a:pPr>
            <a:r>
              <a:rPr lang="it-IT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può far accadere.</a:t>
            </a:r>
            <a:endParaRPr lang="it-IT" b="0" i="0" dirty="0">
              <a:solidFill>
                <a:srgbClr val="66666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Elemento grafico 4" descr="Donna in camicia nera">
            <a:extLst>
              <a:ext uri="{FF2B5EF4-FFF2-40B4-BE49-F238E27FC236}">
                <a16:creationId xmlns:a16="http://schemas.microsoft.com/office/drawing/2014/main" id="{46BCF841-F1A9-444C-6C0E-3084AB00E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695727" y="2640611"/>
            <a:ext cx="518108" cy="1163252"/>
          </a:xfrm>
          <a:prstGeom prst="rect">
            <a:avLst/>
          </a:prstGeom>
        </p:spPr>
      </p:pic>
      <p:pic>
        <p:nvPicPr>
          <p:cNvPr id="7" name="Elemento grafico 6" descr="Uomo con polo">
            <a:extLst>
              <a:ext uri="{FF2B5EF4-FFF2-40B4-BE49-F238E27FC236}">
                <a16:creationId xmlns:a16="http://schemas.microsoft.com/office/drawing/2014/main" id="{79F77839-81A3-406A-826E-108A7F831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585668" y="1964422"/>
            <a:ext cx="358876" cy="1126128"/>
          </a:xfrm>
          <a:prstGeom prst="rect">
            <a:avLst/>
          </a:prstGeom>
        </p:spPr>
      </p:pic>
      <p:pic>
        <p:nvPicPr>
          <p:cNvPr id="9" name="Elemento grafico 8" descr="Ragazzo in sedia a rotelle">
            <a:extLst>
              <a:ext uri="{FF2B5EF4-FFF2-40B4-BE49-F238E27FC236}">
                <a16:creationId xmlns:a16="http://schemas.microsoft.com/office/drawing/2014/main" id="{4EC3B236-17FD-AEEB-D680-926570B99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357888" y="1597834"/>
            <a:ext cx="675677" cy="784577"/>
          </a:xfrm>
          <a:prstGeom prst="rect">
            <a:avLst/>
          </a:prstGeom>
        </p:spPr>
      </p:pic>
      <p:pic>
        <p:nvPicPr>
          <p:cNvPr id="11" name="Elemento grafico 10" descr="Ragazza con zaino">
            <a:extLst>
              <a:ext uri="{FF2B5EF4-FFF2-40B4-BE49-F238E27FC236}">
                <a16:creationId xmlns:a16="http://schemas.microsoft.com/office/drawing/2014/main" id="{55692D74-FB0C-BC41-FC52-C063ED752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462399" y="2271111"/>
            <a:ext cx="373726" cy="928127"/>
          </a:xfrm>
          <a:prstGeom prst="rect">
            <a:avLst/>
          </a:prstGeom>
        </p:spPr>
      </p:pic>
      <p:pic>
        <p:nvPicPr>
          <p:cNvPr id="13" name="Elemento grafico 12" descr="Uomo con taglio alla mohawk">
            <a:extLst>
              <a:ext uri="{FF2B5EF4-FFF2-40B4-BE49-F238E27FC236}">
                <a16:creationId xmlns:a16="http://schemas.microsoft.com/office/drawing/2014/main" id="{578C9839-C050-8A86-CCEF-0874A66CCA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2153698" y="2657934"/>
            <a:ext cx="358876" cy="1145929"/>
          </a:xfrm>
          <a:prstGeom prst="rect">
            <a:avLst/>
          </a:prstGeom>
        </p:spPr>
      </p:pic>
      <p:pic>
        <p:nvPicPr>
          <p:cNvPr id="15" name="Elemento grafico 14" descr="Uomo anziano che indossa una giacca">
            <a:extLst>
              <a:ext uri="{FF2B5EF4-FFF2-40B4-BE49-F238E27FC236}">
                <a16:creationId xmlns:a16="http://schemas.microsoft.com/office/drawing/2014/main" id="{CDCFE0DC-2DD4-9333-44ED-E082AD5927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3137349" y="2405359"/>
            <a:ext cx="371251" cy="1155828"/>
          </a:xfrm>
          <a:prstGeom prst="rect">
            <a:avLst/>
          </a:prstGeom>
        </p:spPr>
      </p:pic>
      <p:pic>
        <p:nvPicPr>
          <p:cNvPr id="17" name="Elemento grafico 16" descr="Donna con fiocco nei capelli">
            <a:extLst>
              <a:ext uri="{FF2B5EF4-FFF2-40B4-BE49-F238E27FC236}">
                <a16:creationId xmlns:a16="http://schemas.microsoft.com/office/drawing/2014/main" id="{D3DBDEAD-B7B4-D5A3-F903-98BB02CDE5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4133375" y="1990123"/>
            <a:ext cx="613801" cy="1163253"/>
          </a:xfrm>
          <a:prstGeom prst="rect">
            <a:avLst/>
          </a:prstGeom>
        </p:spPr>
      </p:pic>
      <p:pic>
        <p:nvPicPr>
          <p:cNvPr id="3" name="Elemento grafico 2" descr="Ragazza con zaino">
            <a:extLst>
              <a:ext uri="{FF2B5EF4-FFF2-40B4-BE49-F238E27FC236}">
                <a16:creationId xmlns:a16="http://schemas.microsoft.com/office/drawing/2014/main" id="{2C645339-B519-A3E2-1486-72E67960A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4846986" y="2875736"/>
            <a:ext cx="373726" cy="928127"/>
          </a:xfrm>
          <a:prstGeom prst="rect">
            <a:avLst/>
          </a:prstGeom>
        </p:spPr>
      </p:pic>
      <p:pic>
        <p:nvPicPr>
          <p:cNvPr id="4" name="Elemento grafico 3" descr="Donna in camicia nera">
            <a:extLst>
              <a:ext uri="{FF2B5EF4-FFF2-40B4-BE49-F238E27FC236}">
                <a16:creationId xmlns:a16="http://schemas.microsoft.com/office/drawing/2014/main" id="{445A50FB-9C2E-9691-AC1E-957830D3C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913270" y="1550148"/>
            <a:ext cx="479593" cy="10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65500" y="1238384"/>
            <a:ext cx="4045200" cy="17862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000" b="1" i="0" dirty="0">
                <a:effectLst/>
              </a:rPr>
              <a:t>Il campo della gentilezza </a:t>
            </a:r>
            <a:br>
              <a:rPr lang="it-IT" sz="2000" b="1" i="0" dirty="0">
                <a:effectLst/>
              </a:rPr>
            </a:br>
            <a:endParaRPr lang="it-IT" sz="20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833302" y="140512"/>
            <a:ext cx="4045198" cy="5131399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>
              <a:buNone/>
            </a:pPr>
            <a:r>
              <a:rPr lang="it-IT" sz="16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</a:t>
            </a:r>
            <a:r>
              <a:rPr lang="it-IT" sz="1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gentilezza è un atteggiamento che si fonda sull’</a:t>
            </a:r>
            <a:r>
              <a:rPr lang="it-IT" sz="16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apertura, verso gli altri e verso l’ambiente esterno</a:t>
            </a:r>
            <a:r>
              <a:rPr lang="it-IT" sz="1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Prevede sollecitudine e desiderio di avere cura delle persone. </a:t>
            </a:r>
          </a:p>
          <a:p>
            <a:pPr marL="114300" indent="0" algn="just">
              <a:buNone/>
            </a:pPr>
            <a:endParaRPr lang="it-IT" sz="1600" dirty="0">
              <a:solidFill>
                <a:srgbClr val="66666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14300" indent="0" algn="just">
              <a:buNone/>
            </a:pPr>
            <a:r>
              <a:rPr lang="it-IT" sz="1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È vivere e comportarsi nei confronti degli altri con l’intento di creare un ambiente inclusivo e piacevole per tutti, in cui sentirsi accettati e protetti. </a:t>
            </a:r>
          </a:p>
          <a:p>
            <a:pPr marL="114300" indent="0" algn="just">
              <a:buNone/>
            </a:pPr>
            <a:endParaRPr lang="it-IT" sz="1600" dirty="0">
              <a:solidFill>
                <a:srgbClr val="66666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14300" indent="0" algn="just">
              <a:buNone/>
            </a:pPr>
            <a:r>
              <a:rPr lang="it-IT" sz="1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 rifà dunque a un </a:t>
            </a:r>
            <a:r>
              <a:rPr lang="it-IT" sz="16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ideale di comunità</a:t>
            </a:r>
            <a:r>
              <a:rPr lang="it-IT" sz="1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di attenzione e cura uno per l’altro. </a:t>
            </a:r>
            <a:endParaRPr lang="it-IT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303ED7-D714-D6AD-F205-6ADDFEE92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18" t="25887" r="25803" b="65988"/>
          <a:stretch/>
        </p:blipFill>
        <p:spPr>
          <a:xfrm>
            <a:off x="265500" y="140512"/>
            <a:ext cx="174367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6640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1068</Words>
  <Application>Microsoft Office PowerPoint</Application>
  <PresentationFormat>Presentazione su schermo (16:9)</PresentationFormat>
  <Paragraphs>61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Roboto</vt:lpstr>
      <vt:lpstr>Roboto Black</vt:lpstr>
      <vt:lpstr>Roboto Light</vt:lpstr>
      <vt:lpstr>Karla</vt:lpstr>
      <vt:lpstr>Arial</vt:lpstr>
      <vt:lpstr>Roboto Condensed</vt:lpstr>
      <vt:lpstr>Economica</vt:lpstr>
      <vt:lpstr>Roboto Thin</vt:lpstr>
      <vt:lpstr>Luxe</vt:lpstr>
      <vt:lpstr>Presentazione standard di PowerPoint</vt:lpstr>
      <vt:lpstr>21 aprile – workshop pomeridiano   La gentilezza terapeutica. L’ingrediente segreto per le organizzazioni sociosanitarie del futuro </vt:lpstr>
      <vt:lpstr>21 aprile – workshop pomeridiano  La gentilezza terapeutica. L’ingrediente segreto per le organizzazioni sociosanitarie del futuro</vt:lpstr>
      <vt:lpstr>21 aprile – workshop pomeridiano  La gentilezza terapeutica. L’ingrediente segreto per le organizzazioni sociosanitarie del futuro</vt:lpstr>
      <vt:lpstr>21 aprile – workshop pomeridiano  La gentilezza terapeutica. L’ingrediente segreto per le organizzazioni sociosanitarie del futuro</vt:lpstr>
      <vt:lpstr>21 aprile – workshop pomeridiano  La gentilezza terapeutica. L’ingrediente segreto per le organizzazioni sociosanitarie del futuro</vt:lpstr>
      <vt:lpstr>21 aprile – workshop pomeridiano  La gentilezza terapeutica. L’ingrediente segreto per le organizzazioni sociosanitarie del futuro</vt:lpstr>
      <vt:lpstr>21 aprile – workshop pomeridiano  La gentilezza terapeutica. L’ingrediente segreto per le organizzazioni sociosanitarie del futuro</vt:lpstr>
      <vt:lpstr>Il campo della gentilezza  </vt:lpstr>
      <vt:lpstr>Sperimentiamolo   </vt:lpstr>
      <vt:lpstr>Il temperino della gratitudine  </vt:lpstr>
      <vt:lpstr>Sperimentiamolo insieme   </vt:lpstr>
      <vt:lpstr>21 aprile – workshop pomeridiano  La gentilezza terapeutica. L’ingrediente segreto per le organizzazioni sociosanitarie del futuro</vt:lpstr>
      <vt:lpstr>21 aprile – workshop pomeridiano  La gentilezza terapeutica. L’ingrediente segreto per le organizzazioni sociosanitarie del futuro</vt:lpstr>
      <vt:lpstr>21 aprile – workshop pomeridiano  La gentilezza terapeutica. L’ingrediente segreto per le organizzazioni sociosanitarie del futuro</vt:lpstr>
      <vt:lpstr>21 aprile – workshop pomeridiano  La gentilezza terapeutica. L’ingrediente segreto per le organizzazioni sociosanitarie del futuro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albano</dc:creator>
  <cp:lastModifiedBy>Giulia Dapero Editrice Dapero</cp:lastModifiedBy>
  <cp:revision>4</cp:revision>
  <dcterms:modified xsi:type="dcterms:W3CDTF">2023-04-28T10:16:56Z</dcterms:modified>
</cp:coreProperties>
</file>