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67" r:id="rId4"/>
    <p:sldId id="268" r:id="rId5"/>
    <p:sldId id="269" r:id="rId6"/>
    <p:sldId id="271" r:id="rId7"/>
    <p:sldId id="288" r:id="rId8"/>
    <p:sldId id="289" r:id="rId9"/>
    <p:sldId id="290" r:id="rId10"/>
    <p:sldId id="270" r:id="rId11"/>
    <p:sldId id="286" r:id="rId12"/>
    <p:sldId id="285" r:id="rId13"/>
    <p:sldId id="265" r:id="rId14"/>
    <p:sldId id="260" r:id="rId15"/>
    <p:sldId id="259" r:id="rId16"/>
    <p:sldId id="261" r:id="rId17"/>
    <p:sldId id="275" r:id="rId18"/>
    <p:sldId id="262" r:id="rId19"/>
    <p:sldId id="299" r:id="rId20"/>
    <p:sldId id="263" r:id="rId21"/>
    <p:sldId id="272" r:id="rId22"/>
    <p:sldId id="297" r:id="rId23"/>
    <p:sldId id="278" r:id="rId24"/>
    <p:sldId id="291" r:id="rId25"/>
    <p:sldId id="279" r:id="rId26"/>
    <p:sldId id="292" r:id="rId27"/>
    <p:sldId id="264" r:id="rId28"/>
    <p:sldId id="280" r:id="rId29"/>
    <p:sldId id="298" r:id="rId30"/>
    <p:sldId id="281" r:id="rId31"/>
    <p:sldId id="284" r:id="rId32"/>
    <p:sldId id="293" r:id="rId33"/>
    <p:sldId id="282" r:id="rId34"/>
    <p:sldId id="283" r:id="rId35"/>
    <p:sldId id="294" r:id="rId36"/>
    <p:sldId id="295" r:id="rId37"/>
    <p:sldId id="296" r:id="rId38"/>
    <p:sldId id="301" r:id="rId39"/>
    <p:sldId id="300" r:id="rId40"/>
  </p:sldIdLst>
  <p:sldSz cx="9144000" cy="5143500" type="screen16x9"/>
  <p:notesSz cx="6858000" cy="9144000"/>
  <p:embeddedFontLst>
    <p:embeddedFont>
      <p:font typeface="Calibri Light" panose="020F0302020204030204" pitchFamily="34" charset="0"/>
      <p:regular r:id="rId42"/>
      <p:italic r:id="rId43"/>
    </p:embeddedFont>
    <p:embeddedFont>
      <p:font typeface="Economica" panose="020B060402020202020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Black" panose="02000000000000000000" pitchFamily="2" charset="0"/>
      <p:bold r:id="rId52"/>
      <p:boldItalic r:id="rId53"/>
    </p:embeddedFont>
    <p:embeddedFont>
      <p:font typeface="Roboto Light" panose="02000000000000000000" pitchFamily="2" charset="0"/>
      <p:regular r:id="rId54"/>
      <p:bold r:id="rId55"/>
      <p:italic r:id="rId56"/>
      <p:boldItalic r:id="rId57"/>
    </p:embeddedFont>
    <p:embeddedFont>
      <p:font typeface="Roboto Thin"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03" d="100"/>
          <a:sy n="103" d="100"/>
        </p:scale>
        <p:origin x="293"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37880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2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0e3ba2379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0e3ba2379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47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0e3ba2379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0e3ba2379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47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0e3ba2379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0e3ba2379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22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0e3ba2379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0e3ba2379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83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e3ba2379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0e3ba2379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26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B89B8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B89B8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3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b="1"/>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85200C"/>
                </a:solidFill>
                <a:latin typeface="Roboto Black"/>
                <a:ea typeface="Roboto Black"/>
                <a:cs typeface="Roboto Black"/>
                <a:sym typeface="Roboto Black"/>
              </a:defRPr>
            </a:lvl1pPr>
            <a:lvl2pPr lvl="1">
              <a:buNone/>
              <a:defRPr>
                <a:solidFill>
                  <a:srgbClr val="85200C"/>
                </a:solidFill>
                <a:latin typeface="Roboto Black"/>
                <a:ea typeface="Roboto Black"/>
                <a:cs typeface="Roboto Black"/>
                <a:sym typeface="Roboto Black"/>
              </a:defRPr>
            </a:lvl2pPr>
            <a:lvl3pPr lvl="2">
              <a:buNone/>
              <a:defRPr>
                <a:solidFill>
                  <a:srgbClr val="85200C"/>
                </a:solidFill>
                <a:latin typeface="Roboto Black"/>
                <a:ea typeface="Roboto Black"/>
                <a:cs typeface="Roboto Black"/>
                <a:sym typeface="Roboto Black"/>
              </a:defRPr>
            </a:lvl3pPr>
            <a:lvl4pPr lvl="3">
              <a:buNone/>
              <a:defRPr>
                <a:solidFill>
                  <a:srgbClr val="85200C"/>
                </a:solidFill>
                <a:latin typeface="Roboto Black"/>
                <a:ea typeface="Roboto Black"/>
                <a:cs typeface="Roboto Black"/>
                <a:sym typeface="Roboto Black"/>
              </a:defRPr>
            </a:lvl4pPr>
            <a:lvl5pPr lvl="4">
              <a:buNone/>
              <a:defRPr>
                <a:solidFill>
                  <a:srgbClr val="85200C"/>
                </a:solidFill>
                <a:latin typeface="Roboto Black"/>
                <a:ea typeface="Roboto Black"/>
                <a:cs typeface="Roboto Black"/>
                <a:sym typeface="Roboto Black"/>
              </a:defRPr>
            </a:lvl5pPr>
            <a:lvl6pPr lvl="5">
              <a:buNone/>
              <a:defRPr>
                <a:solidFill>
                  <a:srgbClr val="85200C"/>
                </a:solidFill>
                <a:latin typeface="Roboto Black"/>
                <a:ea typeface="Roboto Black"/>
                <a:cs typeface="Roboto Black"/>
                <a:sym typeface="Roboto Black"/>
              </a:defRPr>
            </a:lvl6pPr>
            <a:lvl7pPr lvl="6">
              <a:buNone/>
              <a:defRPr>
                <a:solidFill>
                  <a:srgbClr val="85200C"/>
                </a:solidFill>
                <a:latin typeface="Roboto Black"/>
                <a:ea typeface="Roboto Black"/>
                <a:cs typeface="Roboto Black"/>
                <a:sym typeface="Roboto Black"/>
              </a:defRPr>
            </a:lvl7pPr>
            <a:lvl8pPr lvl="7">
              <a:buNone/>
              <a:defRPr>
                <a:solidFill>
                  <a:srgbClr val="85200C"/>
                </a:solidFill>
                <a:latin typeface="Roboto Black"/>
                <a:ea typeface="Roboto Black"/>
                <a:cs typeface="Roboto Black"/>
                <a:sym typeface="Roboto Black"/>
              </a:defRPr>
            </a:lvl8pPr>
            <a:lvl9pPr lvl="8">
              <a:buNone/>
              <a:defRPr>
                <a:solidFill>
                  <a:srgbClr val="85200C"/>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B89B82"/>
              </a:buClr>
              <a:buSzPts val="16000"/>
              <a:buFont typeface="Roboto Thin"/>
              <a:buNone/>
              <a:defRPr sz="16000">
                <a:solidFill>
                  <a:srgbClr val="B89B82"/>
                </a:solidFill>
                <a:latin typeface="Roboto Thin"/>
                <a:ea typeface="Roboto Thin"/>
                <a:cs typeface="Roboto Thin"/>
                <a:sym typeface="Roboto Thin"/>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49" name="Google Shape;49;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Font typeface="Roboto"/>
              <a:buChar char="●"/>
              <a:defRPr>
                <a:latin typeface="Roboto"/>
                <a:ea typeface="Roboto"/>
                <a:cs typeface="Roboto"/>
                <a:sym typeface="Roboto"/>
              </a:defRPr>
            </a:lvl1pPr>
            <a:lvl2pPr marL="914400" lvl="1" indent="-317500" algn="ctr">
              <a:spcBef>
                <a:spcPts val="0"/>
              </a:spcBef>
              <a:spcAft>
                <a:spcPts val="0"/>
              </a:spcAft>
              <a:buSzPts val="1400"/>
              <a:buFont typeface="Roboto"/>
              <a:buChar char="○"/>
              <a:defRPr>
                <a:latin typeface="Roboto"/>
                <a:ea typeface="Roboto"/>
                <a:cs typeface="Roboto"/>
                <a:sym typeface="Roboto"/>
              </a:defRPr>
            </a:lvl2pPr>
            <a:lvl3pPr marL="1371600" lvl="2" indent="-317500" algn="ctr">
              <a:spcBef>
                <a:spcPts val="0"/>
              </a:spcBef>
              <a:spcAft>
                <a:spcPts val="0"/>
              </a:spcAft>
              <a:buSzPts val="1400"/>
              <a:buFont typeface="Roboto"/>
              <a:buChar char="■"/>
              <a:defRPr>
                <a:latin typeface="Roboto"/>
                <a:ea typeface="Roboto"/>
                <a:cs typeface="Roboto"/>
                <a:sym typeface="Roboto"/>
              </a:defRPr>
            </a:lvl3pPr>
            <a:lvl4pPr marL="1828800" lvl="3" indent="-317500" algn="ctr">
              <a:spcBef>
                <a:spcPts val="0"/>
              </a:spcBef>
              <a:spcAft>
                <a:spcPts val="0"/>
              </a:spcAft>
              <a:buSzPts val="1400"/>
              <a:buFont typeface="Roboto"/>
              <a:buChar char="●"/>
              <a:defRPr>
                <a:latin typeface="Roboto"/>
                <a:ea typeface="Roboto"/>
                <a:cs typeface="Roboto"/>
                <a:sym typeface="Roboto"/>
              </a:defRPr>
            </a:lvl4pPr>
            <a:lvl5pPr marL="2286000" lvl="4" indent="-317500" algn="ctr">
              <a:spcBef>
                <a:spcPts val="0"/>
              </a:spcBef>
              <a:spcAft>
                <a:spcPts val="0"/>
              </a:spcAft>
              <a:buSzPts val="1400"/>
              <a:buFont typeface="Roboto"/>
              <a:buChar char="○"/>
              <a:defRPr>
                <a:latin typeface="Roboto"/>
                <a:ea typeface="Roboto"/>
                <a:cs typeface="Roboto"/>
                <a:sym typeface="Roboto"/>
              </a:defRPr>
            </a:lvl5pPr>
            <a:lvl6pPr marL="2743200" lvl="5" indent="-317500" algn="ctr">
              <a:spcBef>
                <a:spcPts val="0"/>
              </a:spcBef>
              <a:spcAft>
                <a:spcPts val="0"/>
              </a:spcAft>
              <a:buSzPts val="1400"/>
              <a:buFont typeface="Roboto"/>
              <a:buChar char="■"/>
              <a:defRPr>
                <a:latin typeface="Roboto"/>
                <a:ea typeface="Roboto"/>
                <a:cs typeface="Roboto"/>
                <a:sym typeface="Roboto"/>
              </a:defRPr>
            </a:lvl6pPr>
            <a:lvl7pPr marL="3200400" lvl="6" indent="-317500" algn="ctr">
              <a:spcBef>
                <a:spcPts val="0"/>
              </a:spcBef>
              <a:spcAft>
                <a:spcPts val="0"/>
              </a:spcAft>
              <a:buSzPts val="1400"/>
              <a:buFont typeface="Roboto"/>
              <a:buChar char="●"/>
              <a:defRPr>
                <a:latin typeface="Roboto"/>
                <a:ea typeface="Roboto"/>
                <a:cs typeface="Roboto"/>
                <a:sym typeface="Roboto"/>
              </a:defRPr>
            </a:lvl7pPr>
            <a:lvl8pPr marL="3657600" lvl="7" indent="-317500" algn="ctr">
              <a:spcBef>
                <a:spcPts val="0"/>
              </a:spcBef>
              <a:spcAft>
                <a:spcPts val="0"/>
              </a:spcAft>
              <a:buSzPts val="1400"/>
              <a:buFont typeface="Roboto"/>
              <a:buChar char="○"/>
              <a:defRPr>
                <a:latin typeface="Roboto"/>
                <a:ea typeface="Roboto"/>
                <a:cs typeface="Roboto"/>
                <a:sym typeface="Roboto"/>
              </a:defRPr>
            </a:lvl8pPr>
            <a:lvl9pPr marL="4114800" lvl="8" indent="-317500" algn="ctr">
              <a:spcBef>
                <a:spcPts val="0"/>
              </a:spcBef>
              <a:spcAft>
                <a:spcPts val="0"/>
              </a:spcAft>
              <a:buSzPts val="1400"/>
              <a:buFont typeface="Roboto"/>
              <a:buChar char="■"/>
              <a:defRPr>
                <a:latin typeface="Roboto"/>
                <a:ea typeface="Roboto"/>
                <a:cs typeface="Roboto"/>
                <a:sym typeface="Roboto"/>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uoto" type="blank">
  <p:cSld name="BLANK">
    <p:bg>
      <p:bgPr>
        <a:solidFill>
          <a:schemeClr val="lt1"/>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642500"/>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0" name="Google Shape;20;p4"/>
          <p:cNvSpPr txBox="1">
            <a:spLocks noGrp="1"/>
          </p:cNvSpPr>
          <p:nvPr>
            <p:ph type="body" idx="1"/>
          </p:nvPr>
        </p:nvSpPr>
        <p:spPr>
          <a:xfrm>
            <a:off x="311700" y="1551800"/>
            <a:ext cx="8520600" cy="2659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676500"/>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4" name="Google Shape;24;p5"/>
          <p:cNvSpPr txBox="1">
            <a:spLocks noGrp="1"/>
          </p:cNvSpPr>
          <p:nvPr>
            <p:ph type="body" idx="1"/>
          </p:nvPr>
        </p:nvSpPr>
        <p:spPr>
          <a:xfrm>
            <a:off x="311700" y="1585800"/>
            <a:ext cx="3999900" cy="26256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585800"/>
            <a:ext cx="3999900" cy="26256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642500"/>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78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900"/>
              <a:buNone/>
              <a:defRPr sz="2900"/>
            </a:lvl1pPr>
            <a:lvl2pPr lvl="1">
              <a:spcBef>
                <a:spcPts val="0"/>
              </a:spcBef>
              <a:spcAft>
                <a:spcPts val="0"/>
              </a:spcAft>
              <a:buSzPts val="2900"/>
              <a:buNone/>
              <a:defRPr sz="2900"/>
            </a:lvl2pPr>
            <a:lvl3pPr lvl="2">
              <a:spcBef>
                <a:spcPts val="0"/>
              </a:spcBef>
              <a:spcAft>
                <a:spcPts val="0"/>
              </a:spcAft>
              <a:buSzPts val="2900"/>
              <a:buNone/>
              <a:defRPr sz="2900"/>
            </a:lvl3pPr>
            <a:lvl4pPr lvl="3">
              <a:spcBef>
                <a:spcPts val="0"/>
              </a:spcBef>
              <a:spcAft>
                <a:spcPts val="0"/>
              </a:spcAft>
              <a:buSzPts val="2900"/>
              <a:buNone/>
              <a:defRPr sz="2900"/>
            </a:lvl4pPr>
            <a:lvl5pPr lvl="4">
              <a:spcBef>
                <a:spcPts val="0"/>
              </a:spcBef>
              <a:spcAft>
                <a:spcPts val="0"/>
              </a:spcAft>
              <a:buSzPts val="2900"/>
              <a:buNone/>
              <a:defRPr sz="2900"/>
            </a:lvl5pPr>
            <a:lvl6pPr lvl="5">
              <a:spcBef>
                <a:spcPts val="0"/>
              </a:spcBef>
              <a:spcAft>
                <a:spcPts val="0"/>
              </a:spcAft>
              <a:buSzPts val="2900"/>
              <a:buNone/>
              <a:defRPr sz="2900"/>
            </a:lvl6pPr>
            <a:lvl7pPr lvl="6">
              <a:spcBef>
                <a:spcPts val="0"/>
              </a:spcBef>
              <a:spcAft>
                <a:spcPts val="0"/>
              </a:spcAft>
              <a:buSzPts val="2900"/>
              <a:buNone/>
              <a:defRPr sz="2900"/>
            </a:lvl7pPr>
            <a:lvl8pPr lvl="7">
              <a:spcBef>
                <a:spcPts val="0"/>
              </a:spcBef>
              <a:spcAft>
                <a:spcPts val="0"/>
              </a:spcAft>
              <a:buSzPts val="2900"/>
              <a:buNone/>
              <a:defRPr sz="2900"/>
            </a:lvl8pPr>
            <a:lvl9pPr lvl="8">
              <a:spcBef>
                <a:spcPts val="0"/>
              </a:spcBef>
              <a:spcAft>
                <a:spcPts val="0"/>
              </a:spcAft>
              <a:buSzPts val="2900"/>
              <a:buNone/>
              <a:defRPr sz="2900"/>
            </a:lvl9pPr>
          </a:lstStyle>
          <a:p>
            <a:endParaRPr/>
          </a:p>
        </p:txBody>
      </p:sp>
      <p:sp>
        <p:nvSpPr>
          <p:cNvPr id="32" name="Google Shape;32;p7"/>
          <p:cNvSpPr txBox="1">
            <a:spLocks noGrp="1"/>
          </p:cNvSpPr>
          <p:nvPr>
            <p:ph type="body" idx="1"/>
          </p:nvPr>
        </p:nvSpPr>
        <p:spPr>
          <a:xfrm>
            <a:off x="311700" y="1399400"/>
            <a:ext cx="36888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B89B82"/>
              </a:buClr>
              <a:buSzPts val="4800"/>
              <a:buNone/>
              <a:defRPr sz="4800">
                <a:solidFill>
                  <a:srgbClr val="B89B8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B89B82"/>
              </a:buClr>
              <a:buSzPts val="3200"/>
              <a:buNone/>
              <a:defRPr>
                <a:solidFill>
                  <a:srgbClr val="B89B8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39" name="Google Shape;39;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0" name="Google Shape;40;p9"/>
          <p:cNvSpPr/>
          <p:nvPr/>
        </p:nvSpPr>
        <p:spPr>
          <a:xfrm>
            <a:off x="1074975" y="4653650"/>
            <a:ext cx="4116300" cy="31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
        <p:nvSpPr>
          <p:cNvPr id="42" name="Google Shape;42;p9"/>
          <p:cNvSpPr/>
          <p:nvPr/>
        </p:nvSpPr>
        <p:spPr>
          <a:xfrm>
            <a:off x="4572000" y="-25"/>
            <a:ext cx="4572000" cy="5143500"/>
          </a:xfrm>
          <a:prstGeom prst="rect">
            <a:avLst/>
          </a:prstGeom>
          <a:solidFill>
            <a:srgbClr val="B89B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9500" y="3490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642500"/>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rgbClr val="853B41"/>
              </a:buClr>
              <a:buSzPts val="3200"/>
              <a:buFont typeface="Roboto Light"/>
              <a:buNone/>
              <a:defRPr sz="3200">
                <a:solidFill>
                  <a:srgbClr val="853B41"/>
                </a:solidFill>
                <a:latin typeface="Roboto Light"/>
                <a:ea typeface="Roboto Light"/>
                <a:cs typeface="Roboto Light"/>
                <a:sym typeface="Roboto Light"/>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551800"/>
            <a:ext cx="8520600" cy="2659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rgbClr val="A61C00"/>
                </a:solidFill>
                <a:latin typeface="Roboto Black"/>
                <a:ea typeface="Roboto Black"/>
                <a:cs typeface="Roboto Black"/>
                <a:sym typeface="Roboto Black"/>
              </a:defRPr>
            </a:lvl1pPr>
            <a:lvl2pPr lvl="1" algn="r" rtl="0">
              <a:buNone/>
              <a:defRPr sz="1000">
                <a:solidFill>
                  <a:srgbClr val="A61C00"/>
                </a:solidFill>
                <a:latin typeface="Roboto Black"/>
                <a:ea typeface="Roboto Black"/>
                <a:cs typeface="Roboto Black"/>
                <a:sym typeface="Roboto Black"/>
              </a:defRPr>
            </a:lvl2pPr>
            <a:lvl3pPr lvl="2" algn="r" rtl="0">
              <a:buNone/>
              <a:defRPr sz="1000">
                <a:solidFill>
                  <a:srgbClr val="A61C00"/>
                </a:solidFill>
                <a:latin typeface="Roboto Black"/>
                <a:ea typeface="Roboto Black"/>
                <a:cs typeface="Roboto Black"/>
                <a:sym typeface="Roboto Black"/>
              </a:defRPr>
            </a:lvl3pPr>
            <a:lvl4pPr lvl="3" algn="r" rtl="0">
              <a:buNone/>
              <a:defRPr sz="1000">
                <a:solidFill>
                  <a:srgbClr val="A61C00"/>
                </a:solidFill>
                <a:latin typeface="Roboto Black"/>
                <a:ea typeface="Roboto Black"/>
                <a:cs typeface="Roboto Black"/>
                <a:sym typeface="Roboto Black"/>
              </a:defRPr>
            </a:lvl4pPr>
            <a:lvl5pPr lvl="4" algn="r" rtl="0">
              <a:buNone/>
              <a:defRPr sz="1000">
                <a:solidFill>
                  <a:srgbClr val="A61C00"/>
                </a:solidFill>
                <a:latin typeface="Roboto Black"/>
                <a:ea typeface="Roboto Black"/>
                <a:cs typeface="Roboto Black"/>
                <a:sym typeface="Roboto Black"/>
              </a:defRPr>
            </a:lvl5pPr>
            <a:lvl6pPr lvl="5" algn="r" rtl="0">
              <a:buNone/>
              <a:defRPr sz="1000">
                <a:solidFill>
                  <a:srgbClr val="A61C00"/>
                </a:solidFill>
                <a:latin typeface="Roboto Black"/>
                <a:ea typeface="Roboto Black"/>
                <a:cs typeface="Roboto Black"/>
                <a:sym typeface="Roboto Black"/>
              </a:defRPr>
            </a:lvl6pPr>
            <a:lvl7pPr lvl="6" algn="r" rtl="0">
              <a:buNone/>
              <a:defRPr sz="1000">
                <a:solidFill>
                  <a:srgbClr val="A61C00"/>
                </a:solidFill>
                <a:latin typeface="Roboto Black"/>
                <a:ea typeface="Roboto Black"/>
                <a:cs typeface="Roboto Black"/>
                <a:sym typeface="Roboto Black"/>
              </a:defRPr>
            </a:lvl7pPr>
            <a:lvl8pPr lvl="7" algn="r" rtl="0">
              <a:buNone/>
              <a:defRPr sz="1000">
                <a:solidFill>
                  <a:srgbClr val="A61C00"/>
                </a:solidFill>
                <a:latin typeface="Roboto Black"/>
                <a:ea typeface="Roboto Black"/>
                <a:cs typeface="Roboto Black"/>
                <a:sym typeface="Roboto Black"/>
              </a:defRPr>
            </a:lvl8pPr>
            <a:lvl9pPr lvl="8" algn="r" rtl="0">
              <a:buNone/>
              <a:defRPr sz="1000">
                <a:solidFill>
                  <a:srgbClr val="A61C00"/>
                </a:solidFill>
                <a:latin typeface="Roboto Black"/>
                <a:ea typeface="Roboto Black"/>
                <a:cs typeface="Roboto Black"/>
                <a:sym typeface="Roboto Black"/>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3"/>
          <p:cNvPicPr preferRelativeResize="0"/>
          <p:nvPr/>
        </p:nvPicPr>
        <p:blipFill>
          <a:blip r:embed="rId3">
            <a:alphaModFix/>
          </a:blip>
          <a:stretch>
            <a:fillRect/>
          </a:stretch>
        </p:blipFill>
        <p:spPr>
          <a:xfrm>
            <a:off x="0" y="0"/>
            <a:ext cx="9143997"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contenzione nella deontologia sanitaria</a:t>
            </a:r>
          </a:p>
        </p:txBody>
      </p:sp>
      <p:sp>
        <p:nvSpPr>
          <p:cNvPr id="3" name="Segnaposto testo 2"/>
          <p:cNvSpPr>
            <a:spLocks noGrp="1"/>
          </p:cNvSpPr>
          <p:nvPr>
            <p:ph type="body" idx="1"/>
          </p:nvPr>
        </p:nvSpPr>
        <p:spPr/>
        <p:txBody>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Art. 35 Codice deontologico delle professioni infermieristiche (2019)</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Art. 32 Codice deontologico dei medici (2014)</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Art. 43 Codice di deontologia professionale dei fisioterapisti</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Art. 2 Codice deontologico degli educatori professionali </a:t>
            </a:r>
          </a:p>
          <a:p>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43859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516550"/>
            <a:ext cx="63954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IT" dirty="0"/>
              <a:t>Diritti e responsabilità</a:t>
            </a:r>
            <a:br>
              <a:rPr lang="it-IT" dirty="0"/>
            </a:br>
            <a:r>
              <a:rPr lang="it-IT" dirty="0"/>
              <a:t>due facce della stessa medaglia</a:t>
            </a:r>
            <a:endParaRPr dirty="0"/>
          </a:p>
        </p:txBody>
      </p:sp>
      <p:sp>
        <p:nvSpPr>
          <p:cNvPr id="63" name="Google Shape;63;p14"/>
          <p:cNvSpPr txBox="1">
            <a:spLocks noGrp="1"/>
          </p:cNvSpPr>
          <p:nvPr>
            <p:ph type="body" idx="1"/>
          </p:nvPr>
        </p:nvSpPr>
        <p:spPr>
          <a:xfrm>
            <a:off x="311700" y="1551800"/>
            <a:ext cx="8520600" cy="2659500"/>
          </a:xfrm>
          <a:prstGeom prst="rect">
            <a:avLst/>
          </a:prstGeom>
        </p:spPr>
        <p:txBody>
          <a:bodyPr spcFirstLastPara="1" wrap="square" lIns="91425" tIns="91425" rIns="91425" bIns="91425" anchor="t" anchorCtr="0">
            <a:normAutofit/>
          </a:bodyPr>
          <a:lstStyle/>
          <a:p>
            <a:pPr marL="0" indent="0" algn="just">
              <a:spcAft>
                <a:spcPts val="1200"/>
              </a:spcAft>
              <a:buNone/>
            </a:pPr>
            <a:r>
              <a:rPr lang="it-IT" dirty="0">
                <a:latin typeface="Roboto Light" panose="02000000000000000000" pitchFamily="2" charset="0"/>
                <a:ea typeface="Roboto Light" panose="02000000000000000000" pitchFamily="2" charset="0"/>
                <a:cs typeface="Roboto Light" panose="02000000000000000000" pitchFamily="2" charset="0"/>
              </a:rPr>
              <a:t>Il tema della </a:t>
            </a:r>
            <a:r>
              <a:rPr lang="it-IT" b="1" dirty="0">
                <a:latin typeface="Roboto Light" panose="02000000000000000000" pitchFamily="2" charset="0"/>
                <a:ea typeface="Roboto Light" panose="02000000000000000000" pitchFamily="2" charset="0"/>
                <a:cs typeface="Roboto Light" panose="02000000000000000000" pitchFamily="2" charset="0"/>
              </a:rPr>
              <a:t>contenzione</a:t>
            </a:r>
            <a:r>
              <a:rPr lang="it-IT" dirty="0">
                <a:latin typeface="Roboto Light" panose="02000000000000000000" pitchFamily="2" charset="0"/>
                <a:ea typeface="Roboto Light" panose="02000000000000000000" pitchFamily="2" charset="0"/>
                <a:cs typeface="Roboto Light" panose="02000000000000000000" pitchFamily="2" charset="0"/>
              </a:rPr>
              <a:t> ha rilevanza tanto in ambito civile, quanto penale.</a:t>
            </a:r>
          </a:p>
          <a:p>
            <a:pPr marL="0" indent="0" algn="just">
              <a:spcAft>
                <a:spcPts val="1200"/>
              </a:spcAft>
              <a:buNone/>
            </a:pPr>
            <a:r>
              <a:rPr lang="it-IT" dirty="0">
                <a:latin typeface="Roboto Light" panose="02000000000000000000" pitchFamily="2" charset="0"/>
                <a:ea typeface="Roboto Light" panose="02000000000000000000" pitchFamily="2" charset="0"/>
                <a:cs typeface="Roboto Light" panose="02000000000000000000" pitchFamily="2" charset="0"/>
              </a:rPr>
              <a:t>Entrambe le branche del diritto si possono occupare dello stesso tema, ma in modo differente.</a:t>
            </a:r>
          </a:p>
          <a:p>
            <a:pPr marL="0" indent="0" algn="just">
              <a:spcAft>
                <a:spcPts val="1200"/>
              </a:spcAf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0" indent="0" algn="just">
              <a:spcAft>
                <a:spcPts val="1200"/>
              </a:spcAft>
              <a:buNone/>
            </a:pPr>
            <a:r>
              <a:rPr lang="it-IT" dirty="0">
                <a:latin typeface="Roboto Light" panose="02000000000000000000" pitchFamily="2" charset="0"/>
                <a:ea typeface="Roboto Light" panose="02000000000000000000" pitchFamily="2" charset="0"/>
                <a:cs typeface="Roboto Light" panose="02000000000000000000" pitchFamily="2" charset="0"/>
              </a:rPr>
              <a:t>Quale è la differenza fra questi due diversi rami del diritto?</a:t>
            </a:r>
          </a:p>
        </p:txBody>
      </p:sp>
    </p:spTree>
    <p:extLst>
      <p:ext uri="{BB962C8B-B14F-4D97-AF65-F5344CB8AC3E}">
        <p14:creationId xmlns:p14="http://schemas.microsoft.com/office/powerpoint/2010/main" val="165711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315925"/>
            <a:ext cx="6395400" cy="831300"/>
          </a:xfrm>
          <a:prstGeom prst="rect">
            <a:avLst/>
          </a:prstGeom>
        </p:spPr>
        <p:txBody>
          <a:bodyPr spcFirstLastPara="1" wrap="square" lIns="91425" tIns="91425" rIns="91425" bIns="91425" anchor="b" anchorCtr="0">
            <a:normAutofit fontScale="90000"/>
          </a:bodyPr>
          <a:lstStyle/>
          <a:p>
            <a:r>
              <a:rPr lang="it-IT" dirty="0"/>
              <a:t>Diritto civile – diritto penale</a:t>
            </a:r>
            <a:br>
              <a:rPr lang="it-IT" dirty="0"/>
            </a:br>
            <a:r>
              <a:rPr lang="it-IT" sz="2200" dirty="0"/>
              <a:t>Diritto Civile</a:t>
            </a:r>
            <a:endParaRPr dirty="0"/>
          </a:p>
        </p:txBody>
      </p:sp>
      <p:sp>
        <p:nvSpPr>
          <p:cNvPr id="63" name="Google Shape;63;p14"/>
          <p:cNvSpPr txBox="1">
            <a:spLocks noGrp="1"/>
          </p:cNvSpPr>
          <p:nvPr>
            <p:ph type="body" idx="1"/>
          </p:nvPr>
        </p:nvSpPr>
        <p:spPr>
          <a:xfrm>
            <a:off x="311700" y="1242000"/>
            <a:ext cx="8520600" cy="3337434"/>
          </a:xfrm>
          <a:prstGeom prst="rect">
            <a:avLst/>
          </a:prstGeom>
        </p:spPr>
        <p:txBody>
          <a:bodyPr spcFirstLastPara="1" wrap="square" lIns="91425" tIns="91425" rIns="91425" bIns="91425" anchor="t" anchorCtr="0">
            <a:normAutofit fontScale="85000" lnSpcReduction="10000"/>
          </a:bodyPr>
          <a:lstStyle/>
          <a:p>
            <a:pPr marL="285750" indent="-285750" algn="just">
              <a:spcAft>
                <a:spcPts val="1200"/>
              </a:spcAft>
            </a:pPr>
            <a:r>
              <a:rPr lang="it-IT" dirty="0">
                <a:latin typeface="Roboto Light" panose="02000000000000000000" pitchFamily="2" charset="0"/>
                <a:ea typeface="Roboto Light" panose="02000000000000000000" pitchFamily="2" charset="0"/>
                <a:cs typeface="Roboto Light" panose="02000000000000000000" pitchFamily="2" charset="0"/>
              </a:rPr>
              <a:t>Il diritto civile si occupa di regolare i rapporti tra i consociati. Comprende il diritto c.d. privato, di famiglia, successorio, diritti reali e proprietà, obbligazioni e contratti, </a:t>
            </a:r>
            <a:r>
              <a:rPr lang="it-IT" dirty="0" err="1">
                <a:latin typeface="Roboto Light" panose="02000000000000000000" pitchFamily="2" charset="0"/>
                <a:ea typeface="Roboto Light" panose="02000000000000000000" pitchFamily="2" charset="0"/>
                <a:cs typeface="Roboto Light" panose="02000000000000000000" pitchFamily="2" charset="0"/>
              </a:rPr>
              <a:t>ecc</a:t>
            </a:r>
            <a:r>
              <a:rPr lang="it-IT" dirty="0">
                <a:latin typeface="Roboto Light" panose="02000000000000000000" pitchFamily="2" charset="0"/>
                <a:ea typeface="Roboto Light" panose="02000000000000000000" pitchFamily="2" charset="0"/>
                <a:cs typeface="Roboto Light" panose="02000000000000000000" pitchFamily="2" charset="0"/>
              </a:rPr>
              <a:t>…;</a:t>
            </a:r>
          </a:p>
          <a:p>
            <a:pPr marL="285750" indent="-285750" algn="just">
              <a:spcAft>
                <a:spcPts val="1200"/>
              </a:spcAft>
            </a:pPr>
            <a:r>
              <a:rPr lang="it-IT" dirty="0">
                <a:latin typeface="Roboto Light" panose="02000000000000000000" pitchFamily="2" charset="0"/>
                <a:ea typeface="Roboto Light" panose="02000000000000000000" pitchFamily="2" charset="0"/>
                <a:cs typeface="Roboto Light" panose="02000000000000000000" pitchFamily="2" charset="0"/>
              </a:rPr>
              <a:t>Non ha rilevanza pubblicistica;</a:t>
            </a:r>
          </a:p>
          <a:p>
            <a:pPr marL="285750" indent="-285750" algn="just">
              <a:spcAft>
                <a:spcPts val="1200"/>
              </a:spcAft>
            </a:pPr>
            <a:r>
              <a:rPr lang="it-IT" dirty="0">
                <a:latin typeface="Roboto Light" panose="02000000000000000000" pitchFamily="2" charset="0"/>
                <a:ea typeface="Roboto Light" panose="02000000000000000000" pitchFamily="2" charset="0"/>
                <a:cs typeface="Roboto Light" panose="02000000000000000000" pitchFamily="2" charset="0"/>
              </a:rPr>
              <a:t>La responsabilità civile discende normalmente da contratto o da fatto illecito;</a:t>
            </a:r>
          </a:p>
          <a:p>
            <a:pPr marL="285750" indent="-285750" algn="just">
              <a:spcAft>
                <a:spcPts val="1200"/>
              </a:spcAft>
            </a:pPr>
            <a:r>
              <a:rPr lang="it-IT" dirty="0">
                <a:latin typeface="Roboto Light" panose="02000000000000000000" pitchFamily="2" charset="0"/>
                <a:ea typeface="Roboto Light" panose="02000000000000000000" pitchFamily="2" charset="0"/>
                <a:cs typeface="Roboto Light" panose="02000000000000000000" pitchFamily="2" charset="0"/>
              </a:rPr>
              <a:t>In caso di contratto, la responsabilità civile sorge normalmente con un inadempimento;</a:t>
            </a:r>
          </a:p>
          <a:p>
            <a:pPr marL="285750" indent="-285750" algn="just">
              <a:spcAft>
                <a:spcPts val="1200"/>
              </a:spcAft>
            </a:pPr>
            <a:r>
              <a:rPr lang="it-IT" dirty="0">
                <a:latin typeface="Roboto Light" panose="02000000000000000000" pitchFamily="2" charset="0"/>
                <a:ea typeface="Roboto Light" panose="02000000000000000000" pitchFamily="2" charset="0"/>
                <a:cs typeface="Roboto Light" panose="02000000000000000000" pitchFamily="2" charset="0"/>
              </a:rPr>
              <a:t>In caso di fatto illecito, sorregge il disposto dell’art. 2043 c.c.</a:t>
            </a:r>
          </a:p>
          <a:p>
            <a:pPr marL="0" indent="0" algn="ctr">
              <a:spcAft>
                <a:spcPts val="1200"/>
              </a:spcAft>
              <a:buNone/>
            </a:pPr>
            <a:r>
              <a:rPr lang="it-IT" sz="1600" b="0" i="1" dirty="0">
                <a:solidFill>
                  <a:srgbClr val="000000"/>
                </a:solidFill>
                <a:effectLst/>
                <a:latin typeface="Times New Roman" panose="02020603050405020304" pitchFamily="18" charset="0"/>
                <a:cs typeface="Times New Roman" panose="02020603050405020304" pitchFamily="18" charset="0"/>
              </a:rPr>
              <a:t>Qualunque fatto doloso o colposo, che cagiona ad altri un danno ingiusto, </a:t>
            </a:r>
          </a:p>
          <a:p>
            <a:pPr marL="0" indent="0" algn="ctr">
              <a:spcAft>
                <a:spcPts val="1200"/>
              </a:spcAft>
              <a:buNone/>
            </a:pPr>
            <a:r>
              <a:rPr lang="it-IT" sz="1600" b="0" i="1" dirty="0">
                <a:solidFill>
                  <a:srgbClr val="000000"/>
                </a:solidFill>
                <a:effectLst/>
                <a:latin typeface="Times New Roman" panose="02020603050405020304" pitchFamily="18" charset="0"/>
                <a:cs typeface="Times New Roman" panose="02020603050405020304" pitchFamily="18" charset="0"/>
              </a:rPr>
              <a:t>obbliga colui che ha commesso il fatto a risarcire il danno</a:t>
            </a:r>
            <a:endParaRPr lang="it-IT" sz="1600" i="1" dirty="0">
              <a:solidFill>
                <a:srgbClr val="000000"/>
              </a:solidFill>
              <a:latin typeface="Times New Roman" panose="02020603050405020304" pitchFamily="18" charset="0"/>
              <a:cs typeface="Times New Roman" panose="02020603050405020304" pitchFamily="18" charset="0"/>
            </a:endParaRPr>
          </a:p>
          <a:p>
            <a:pPr marL="285750" indent="-285750" algn="just">
              <a:spcAft>
                <a:spcPts val="1200"/>
              </a:spcAft>
            </a:pPr>
            <a:endParaRPr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04553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462122"/>
            <a:ext cx="8520600" cy="2790209"/>
          </a:xfrm>
        </p:spPr>
        <p:txBody>
          <a:bodyPr>
            <a:normAutofit fontScale="62500" lnSpcReduction="20000"/>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Il diritto penale ha rilevanza pubblicistica, ha ad oggetto la tutela di beni giuridici considerati meritevoli di tutela da parte del legislatore (es. vita, incolumità personale, patrimonio, salute, onore, libertà sessuale, ecc...)</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dirty="0">
                <a:latin typeface="Roboto Light" panose="02000000000000000000" pitchFamily="2" charset="0"/>
                <a:ea typeface="Roboto Light" panose="02000000000000000000" pitchFamily="2" charset="0"/>
                <a:cs typeface="Roboto Light" panose="02000000000000000000" pitchFamily="2" charset="0"/>
              </a:rPr>
              <a:t>Lo scopo del diritto penale è quello di 1) tutelare la sicurezza e l’ordine pubblico dando una risposta agli illeciti già commessi; 2) reprimere la commissione di reati dietro minaccia dell’irrogazione di una pena; 3) rieducare il reo attraverso l’irrogazione di una pena.</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dirty="0">
                <a:latin typeface="Roboto Light" panose="02000000000000000000" pitchFamily="2" charset="0"/>
                <a:ea typeface="Roboto Light" panose="02000000000000000000" pitchFamily="2" charset="0"/>
                <a:cs typeface="Roboto Light" panose="02000000000000000000" pitchFamily="2" charset="0"/>
              </a:rPr>
              <a:t>Come faccio a riconoscere un illecito che integra </a:t>
            </a:r>
            <a:r>
              <a:rPr lang="it-IT" b="1" dirty="0">
                <a:latin typeface="Roboto Light" panose="02000000000000000000" pitchFamily="2" charset="0"/>
                <a:ea typeface="Roboto Light" panose="02000000000000000000" pitchFamily="2" charset="0"/>
                <a:cs typeface="Roboto Light" panose="02000000000000000000" pitchFamily="2" charset="0"/>
              </a:rPr>
              <a:t>reato</a:t>
            </a:r>
            <a:r>
              <a:rPr lang="it-IT" dirty="0">
                <a:latin typeface="Roboto Light" panose="02000000000000000000" pitchFamily="2" charset="0"/>
                <a:ea typeface="Roboto Light" panose="02000000000000000000" pitchFamily="2" charset="0"/>
                <a:cs typeface="Roboto Light" panose="02000000000000000000" pitchFamily="2" charset="0"/>
              </a:rPr>
              <a:t>? </a:t>
            </a:r>
            <a:r>
              <a:rPr lang="it-IT" b="1" dirty="0">
                <a:sym typeface="Wingdings" panose="05000000000000000000" pitchFamily="2" charset="2"/>
              </a:rPr>
              <a:t> principio nominalistico</a:t>
            </a:r>
          </a:p>
          <a:p>
            <a:pPr marL="114300" indent="0" algn="jus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buNone/>
            </a:pPr>
            <a:r>
              <a:rPr lang="it-IT" dirty="0">
                <a:latin typeface="Roboto Light" panose="02000000000000000000" pitchFamily="2" charset="0"/>
                <a:ea typeface="Roboto Light" panose="02000000000000000000" pitchFamily="2" charset="0"/>
                <a:cs typeface="Roboto Light" panose="02000000000000000000" pitchFamily="2" charset="0"/>
              </a:rPr>
              <a:t>	La norma penale si compone di due parti:</a:t>
            </a:r>
          </a:p>
          <a:p>
            <a:pPr lvl="1" algn="just">
              <a:buFont typeface="Courier New" panose="02070309020205020404" pitchFamily="49" charset="0"/>
              <a:buChar char="o"/>
            </a:pPr>
            <a:r>
              <a:rPr lang="it-IT" sz="1800" dirty="0">
                <a:latin typeface="Roboto Light" panose="02000000000000000000" pitchFamily="2" charset="0"/>
                <a:ea typeface="Roboto Light" panose="02000000000000000000" pitchFamily="2" charset="0"/>
                <a:cs typeface="Roboto Light" panose="02000000000000000000" pitchFamily="2" charset="0"/>
              </a:rPr>
              <a:t>Il </a:t>
            </a:r>
            <a:r>
              <a:rPr lang="it-IT" sz="1800" b="1" dirty="0">
                <a:latin typeface="Roboto Light" panose="02000000000000000000" pitchFamily="2" charset="0"/>
                <a:ea typeface="Roboto Light" panose="02000000000000000000" pitchFamily="2" charset="0"/>
                <a:cs typeface="Roboto Light" panose="02000000000000000000" pitchFamily="2" charset="0"/>
              </a:rPr>
              <a:t>precetto</a:t>
            </a:r>
            <a:r>
              <a:rPr lang="it-IT" sz="1800" dirty="0">
                <a:latin typeface="Roboto Light" panose="02000000000000000000" pitchFamily="2" charset="0"/>
                <a:ea typeface="Roboto Light" panose="02000000000000000000" pitchFamily="2" charset="0"/>
                <a:cs typeface="Roboto Light" panose="02000000000000000000" pitchFamily="2" charset="0"/>
              </a:rPr>
              <a:t>, ossia il comportamento richiesto dalla norma,</a:t>
            </a:r>
          </a:p>
          <a:p>
            <a:pPr lvl="1" algn="just">
              <a:buFont typeface="Courier New" panose="02070309020205020404" pitchFamily="49" charset="0"/>
              <a:buChar char="o"/>
            </a:pPr>
            <a:r>
              <a:rPr lang="it-IT" sz="1800" dirty="0">
                <a:latin typeface="Roboto Light" panose="02000000000000000000" pitchFamily="2" charset="0"/>
                <a:ea typeface="Roboto Light" panose="02000000000000000000" pitchFamily="2" charset="0"/>
                <a:cs typeface="Roboto Light" panose="02000000000000000000" pitchFamily="2" charset="0"/>
              </a:rPr>
              <a:t>La </a:t>
            </a:r>
            <a:r>
              <a:rPr lang="it-IT" sz="1800" b="1" dirty="0">
                <a:latin typeface="Roboto Light" panose="02000000000000000000" pitchFamily="2" charset="0"/>
                <a:ea typeface="Roboto Light" panose="02000000000000000000" pitchFamily="2" charset="0"/>
                <a:cs typeface="Roboto Light" panose="02000000000000000000" pitchFamily="2" charset="0"/>
              </a:rPr>
              <a:t>sanzione</a:t>
            </a:r>
            <a:r>
              <a:rPr lang="it-IT" sz="1800" dirty="0">
                <a:latin typeface="Roboto Light" panose="02000000000000000000" pitchFamily="2" charset="0"/>
                <a:ea typeface="Roboto Light" panose="02000000000000000000" pitchFamily="2" charset="0"/>
                <a:cs typeface="Roboto Light" panose="02000000000000000000" pitchFamily="2" charset="0"/>
              </a:rPr>
              <a:t> (pena), cioè l’effetto cui è ricollegata la violazione del precetto.</a:t>
            </a:r>
          </a:p>
          <a:p>
            <a:pPr lvl="2" algn="just">
              <a:buFont typeface="Wingdings" panose="05000000000000000000" pitchFamily="2" charset="2"/>
              <a:buChar char="§"/>
            </a:pPr>
            <a:r>
              <a:rPr lang="it-IT" sz="1800" b="1" dirty="0"/>
              <a:t>Reclusione/arresto</a:t>
            </a:r>
          </a:p>
          <a:p>
            <a:pPr lvl="2" algn="just">
              <a:buFont typeface="Wingdings" panose="05000000000000000000" pitchFamily="2" charset="2"/>
              <a:buChar char="§"/>
            </a:pPr>
            <a:r>
              <a:rPr lang="it-IT" sz="1800" b="1" dirty="0"/>
              <a:t>Multa/ammenda</a:t>
            </a:r>
            <a:r>
              <a:rPr lang="it-IT" sz="1800" dirty="0"/>
              <a:t>	</a:t>
            </a:r>
          </a:p>
          <a:p>
            <a:pPr lvl="1" algn="just">
              <a:buFont typeface="Courier New" panose="02070309020205020404" pitchFamily="49" charset="0"/>
              <a:buChar char="o"/>
            </a:pPr>
            <a:endParaRPr lang="it-IT" sz="1800" dirty="0">
              <a:latin typeface="Roboto Light" panose="02000000000000000000" pitchFamily="2" charset="0"/>
              <a:ea typeface="Roboto Light" panose="02000000000000000000" pitchFamily="2" charset="0"/>
              <a:cs typeface="Roboto Light" panose="02000000000000000000" pitchFamily="2" charset="0"/>
            </a:endParaRPr>
          </a:p>
          <a:p>
            <a:pPr>
              <a:buFont typeface="Courier New" panose="02070309020205020404" pitchFamily="49" charset="0"/>
              <a:buChar char="o"/>
            </a:pP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Google Shape;62;p14">
            <a:extLst>
              <a:ext uri="{FF2B5EF4-FFF2-40B4-BE49-F238E27FC236}">
                <a16:creationId xmlns:a16="http://schemas.microsoft.com/office/drawing/2014/main" id="{D5FD9A28-D305-0659-87A8-0CD14C5E3DFF}"/>
              </a:ext>
            </a:extLst>
          </p:cNvPr>
          <p:cNvSpPr txBox="1">
            <a:spLocks noGrp="1"/>
          </p:cNvSpPr>
          <p:nvPr>
            <p:ph type="title"/>
          </p:nvPr>
        </p:nvSpPr>
        <p:spPr>
          <a:xfrm>
            <a:off x="311700" y="315925"/>
            <a:ext cx="6395400" cy="831300"/>
          </a:xfrm>
          <a:prstGeom prst="rect">
            <a:avLst/>
          </a:prstGeom>
        </p:spPr>
        <p:txBody>
          <a:bodyPr spcFirstLastPara="1" wrap="square" lIns="91425" tIns="91425" rIns="91425" bIns="91425" anchor="b" anchorCtr="0">
            <a:normAutofit fontScale="90000"/>
          </a:bodyPr>
          <a:lstStyle/>
          <a:p>
            <a:r>
              <a:rPr lang="it-IT" dirty="0"/>
              <a:t>Diritto civile – diritto penale</a:t>
            </a:r>
            <a:br>
              <a:rPr lang="it-IT" dirty="0"/>
            </a:br>
            <a:r>
              <a:rPr lang="it-IT" sz="2200" dirty="0"/>
              <a:t>Diritto Penale</a:t>
            </a:r>
            <a:endParaRPr dirty="0"/>
          </a:p>
        </p:txBody>
      </p:sp>
    </p:spTree>
    <p:extLst>
      <p:ext uri="{BB962C8B-B14F-4D97-AF65-F5344CB8AC3E}">
        <p14:creationId xmlns:p14="http://schemas.microsoft.com/office/powerpoint/2010/main" val="27199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Connessioni fra diritto civile e diritto penale</a:t>
            </a:r>
            <a:br>
              <a:rPr lang="it-IT" sz="2400" dirty="0"/>
            </a:br>
            <a:r>
              <a:rPr lang="it-IT" sz="2400" dirty="0"/>
              <a:t>Risarcimento conseguente al reato</a:t>
            </a:r>
          </a:p>
        </p:txBody>
      </p:sp>
      <p:sp>
        <p:nvSpPr>
          <p:cNvPr id="3" name="Segnaposto testo 2"/>
          <p:cNvSpPr>
            <a:spLocks noGrp="1"/>
          </p:cNvSpPr>
          <p:nvPr>
            <p:ph type="body" idx="1"/>
          </p:nvPr>
        </p:nvSpPr>
        <p:spPr/>
        <p:txBody>
          <a:bodyPr>
            <a:normAutofit/>
          </a:bodyPr>
          <a:lstStyle/>
          <a:p>
            <a:pPr algn="just"/>
            <a:r>
              <a:rPr lang="it-IT" b="1" dirty="0">
                <a:latin typeface="Roboto Light" panose="02000000000000000000" pitchFamily="2" charset="0"/>
                <a:ea typeface="Roboto Light" panose="02000000000000000000" pitchFamily="2" charset="0"/>
                <a:cs typeface="Roboto Light" panose="02000000000000000000" pitchFamily="2" charset="0"/>
              </a:rPr>
              <a:t>Art. 185 c.p. </a:t>
            </a:r>
            <a:r>
              <a:rPr lang="it-IT" i="1" dirty="0">
                <a:latin typeface="Roboto Light" panose="02000000000000000000" pitchFamily="2" charset="0"/>
                <a:ea typeface="Roboto Light" panose="02000000000000000000" pitchFamily="2" charset="0"/>
                <a:cs typeface="Roboto Light" panose="02000000000000000000" pitchFamily="2" charset="0"/>
              </a:rPr>
              <a:t>«Ogni reato, che abbia cagionato un danno patrimoniale o non patrimoniale, obbliga al risarcimento il colpevole e le persone che, a norma delle leggi civili, debbono rispondere per il fatto di lui».</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dirty="0">
                <a:latin typeface="Roboto Light" panose="02000000000000000000" pitchFamily="2" charset="0"/>
                <a:ea typeface="Roboto Light" panose="02000000000000000000" pitchFamily="2" charset="0"/>
                <a:cs typeface="Roboto Light" panose="02000000000000000000" pitchFamily="2" charset="0"/>
              </a:rPr>
              <a:t>La </a:t>
            </a:r>
            <a:r>
              <a:rPr lang="it-IT" b="1" dirty="0">
                <a:latin typeface="Roboto Light" panose="02000000000000000000" pitchFamily="2" charset="0"/>
                <a:ea typeface="Roboto Light" panose="02000000000000000000" pitchFamily="2" charset="0"/>
                <a:cs typeface="Roboto Light" panose="02000000000000000000" pitchFamily="2" charset="0"/>
              </a:rPr>
              <a:t>persona offesa dal reato </a:t>
            </a:r>
            <a:r>
              <a:rPr lang="it-IT" dirty="0">
                <a:latin typeface="Roboto Light" panose="02000000000000000000" pitchFamily="2" charset="0"/>
                <a:ea typeface="Roboto Light" panose="02000000000000000000" pitchFamily="2" charset="0"/>
                <a:cs typeface="Roboto Light" panose="02000000000000000000" pitchFamily="2" charset="0"/>
              </a:rPr>
              <a:t>e la </a:t>
            </a:r>
            <a:r>
              <a:rPr lang="it-IT" b="1" dirty="0">
                <a:latin typeface="Roboto Light" panose="02000000000000000000" pitchFamily="2" charset="0"/>
                <a:ea typeface="Roboto Light" panose="02000000000000000000" pitchFamily="2" charset="0"/>
                <a:cs typeface="Roboto Light" panose="02000000000000000000" pitchFamily="2" charset="0"/>
              </a:rPr>
              <a:t>parte danneggiata </a:t>
            </a:r>
            <a:r>
              <a:rPr lang="it-IT" dirty="0">
                <a:latin typeface="Roboto Light" panose="02000000000000000000" pitchFamily="2" charset="0"/>
                <a:ea typeface="Roboto Light" panose="02000000000000000000" pitchFamily="2" charset="0"/>
                <a:cs typeface="Roboto Light" panose="02000000000000000000" pitchFamily="2" charset="0"/>
              </a:rPr>
              <a:t>dal reato possono costituirsi parte civile per il risarcimento del danno nei confronti dell’imputato, del responsabile civile e del civilmente obbligato per la pena pecuniaria.</a:t>
            </a:r>
          </a:p>
        </p:txBody>
      </p:sp>
    </p:spTree>
    <p:extLst>
      <p:ext uri="{BB962C8B-B14F-4D97-AF65-F5344CB8AC3E}">
        <p14:creationId xmlns:p14="http://schemas.microsoft.com/office/powerpoint/2010/main" val="59076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500" y="929275"/>
            <a:ext cx="4045200" cy="1786200"/>
          </a:xfrm>
        </p:spPr>
        <p:txBody>
          <a:bodyPr wrap="square" anchor="b">
            <a:normAutofit/>
          </a:bodyPr>
          <a:lstStyle/>
          <a:p>
            <a:r>
              <a:rPr lang="it-IT" dirty="0"/>
              <a:t>Il reato: principio di legalità</a:t>
            </a:r>
          </a:p>
        </p:txBody>
      </p:sp>
      <p:sp>
        <p:nvSpPr>
          <p:cNvPr id="8" name="Subtitle 2">
            <a:extLst>
              <a:ext uri="{FF2B5EF4-FFF2-40B4-BE49-F238E27FC236}">
                <a16:creationId xmlns:a16="http://schemas.microsoft.com/office/drawing/2014/main" id="{226F608B-B1D7-0058-2E26-F8B823EF8793}"/>
              </a:ext>
            </a:extLst>
          </p:cNvPr>
          <p:cNvSpPr>
            <a:spLocks noGrp="1"/>
          </p:cNvSpPr>
          <p:nvPr>
            <p:ph type="subTitle" idx="1"/>
          </p:nvPr>
        </p:nvSpPr>
        <p:spPr>
          <a:xfrm>
            <a:off x="265500" y="2769001"/>
            <a:ext cx="4045200" cy="1574100"/>
          </a:xfrm>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Il </a:t>
            </a:r>
            <a:r>
              <a:rPr lang="en-US" dirty="0" err="1">
                <a:latin typeface="Roboto Light" panose="02000000000000000000" pitchFamily="2" charset="0"/>
                <a:ea typeface="Roboto Light" panose="02000000000000000000" pitchFamily="2" charset="0"/>
                <a:cs typeface="Roboto Light" panose="02000000000000000000" pitchFamily="2" charset="0"/>
              </a:rPr>
              <a:t>fatto</a:t>
            </a:r>
            <a:r>
              <a:rPr lang="en-US" dirty="0">
                <a:latin typeface="Roboto Light" panose="02000000000000000000" pitchFamily="2" charset="0"/>
                <a:ea typeface="Roboto Light" panose="02000000000000000000" pitchFamily="2" charset="0"/>
                <a:cs typeface="Roboto Light" panose="02000000000000000000" pitchFamily="2" charset="0"/>
              </a:rPr>
              <a:t> di </a:t>
            </a:r>
            <a:r>
              <a:rPr lang="en-US" dirty="0" err="1">
                <a:latin typeface="Roboto Light" panose="02000000000000000000" pitchFamily="2" charset="0"/>
                <a:ea typeface="Roboto Light" panose="02000000000000000000" pitchFamily="2" charset="0"/>
                <a:cs typeface="Roboto Light" panose="02000000000000000000" pitchFamily="2" charset="0"/>
              </a:rPr>
              <a:t>reato</a:t>
            </a:r>
            <a:r>
              <a:rPr lang="en-US" dirty="0">
                <a:latin typeface="Roboto Light" panose="02000000000000000000" pitchFamily="2" charset="0"/>
                <a:ea typeface="Roboto Light" panose="02000000000000000000" pitchFamily="2" charset="0"/>
                <a:cs typeface="Roboto Light" panose="02000000000000000000" pitchFamily="2" charset="0"/>
              </a:rPr>
              <a:t> è </a:t>
            </a:r>
            <a:r>
              <a:rPr lang="en-US" dirty="0" err="1">
                <a:latin typeface="Roboto Light" panose="02000000000000000000" pitchFamily="2" charset="0"/>
                <a:ea typeface="Roboto Light" panose="02000000000000000000" pitchFamily="2" charset="0"/>
                <a:cs typeface="Roboto Light" panose="02000000000000000000" pitchFamily="2" charset="0"/>
              </a:rPr>
              <a:t>tipico</a:t>
            </a: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Segnaposto testo 2"/>
          <p:cNvSpPr>
            <a:spLocks noGrp="1"/>
          </p:cNvSpPr>
          <p:nvPr>
            <p:ph type="body" idx="2"/>
          </p:nvPr>
        </p:nvSpPr>
        <p:spPr>
          <a:xfrm>
            <a:off x="4939500" y="724200"/>
            <a:ext cx="3837000" cy="3695100"/>
          </a:xfrm>
        </p:spPr>
        <p:txBody>
          <a:bodyPr wrap="square" anchor="ctr">
            <a:normAutofit/>
          </a:bodyPr>
          <a:lstStyle/>
          <a:p>
            <a:pPr marL="114300" indent="0" algn="just">
              <a:spcAft>
                <a:spcPts val="600"/>
              </a:spcAft>
              <a:buNone/>
            </a:pPr>
            <a:r>
              <a:rPr lang="it-IT" dirty="0">
                <a:latin typeface="Roboto Light" panose="02000000000000000000" pitchFamily="2" charset="0"/>
                <a:ea typeface="Roboto Light" panose="02000000000000000000" pitchFamily="2" charset="0"/>
                <a:cs typeface="Roboto Light" panose="02000000000000000000" pitchFamily="2" charset="0"/>
              </a:rPr>
              <a:t>Nessun fatto può essere punito penalmente se non è espressamente previsto dalla legge come reato.</a:t>
            </a:r>
          </a:p>
          <a:p>
            <a:pPr marL="114300" indent="0" algn="just">
              <a:spcAft>
                <a:spcPts val="600"/>
              </a:spcAf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spcAft>
                <a:spcPts val="600"/>
              </a:spcAft>
              <a:buNone/>
            </a:pPr>
            <a:r>
              <a:rPr lang="it-IT" b="1" dirty="0">
                <a:latin typeface="Roboto Light" panose="02000000000000000000" pitchFamily="2" charset="0"/>
                <a:ea typeface="Roboto Light" panose="02000000000000000000" pitchFamily="2" charset="0"/>
                <a:cs typeface="Roboto Light" panose="02000000000000000000" pitchFamily="2" charset="0"/>
              </a:rPr>
              <a:t>E’ vietato qualsiasi tipo di analogia.</a:t>
            </a:r>
          </a:p>
        </p:txBody>
      </p:sp>
    </p:spTree>
    <p:extLst>
      <p:ext uri="{BB962C8B-B14F-4D97-AF65-F5344CB8AC3E}">
        <p14:creationId xmlns:p14="http://schemas.microsoft.com/office/powerpoint/2010/main" val="161451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Contenzione: fattispecie di reato</a:t>
            </a:r>
            <a:br>
              <a:rPr lang="it-IT" dirty="0"/>
            </a:br>
            <a:r>
              <a:rPr lang="it-IT" sz="2200" i="1" dirty="0"/>
              <a:t>Cosa succede quando l’operatore sanitario utilizzi mezzi di contenzione laddove non sussistano i presupposti per farlo?</a:t>
            </a:r>
          </a:p>
        </p:txBody>
      </p:sp>
      <p:sp>
        <p:nvSpPr>
          <p:cNvPr id="3" name="Segnaposto testo 2"/>
          <p:cNvSpPr>
            <a:spLocks noGrp="1"/>
          </p:cNvSpPr>
          <p:nvPr>
            <p:ph type="body" idx="1"/>
          </p:nvPr>
        </p:nvSpPr>
        <p:spPr>
          <a:xfrm>
            <a:off x="311700" y="1779450"/>
            <a:ext cx="8520600" cy="2117901"/>
          </a:xfrm>
        </p:spPr>
        <p:txBody>
          <a:bodyPr>
            <a:normAutofit/>
          </a:bodyPr>
          <a:lstStyle/>
          <a:p>
            <a:pPr lvl="0"/>
            <a:r>
              <a:rPr lang="it-IT" sz="1600" b="1" dirty="0">
                <a:latin typeface="Roboto Light" panose="02000000000000000000" pitchFamily="2" charset="0"/>
                <a:ea typeface="Roboto Light" panose="02000000000000000000" pitchFamily="2" charset="0"/>
                <a:cs typeface="Roboto Light" panose="02000000000000000000" pitchFamily="2" charset="0"/>
              </a:rPr>
              <a:t>Art. 572 c.p</a:t>
            </a:r>
            <a:r>
              <a:rPr lang="it-IT" sz="1600" dirty="0">
                <a:latin typeface="Roboto Light" panose="02000000000000000000" pitchFamily="2" charset="0"/>
                <a:ea typeface="Roboto Light" panose="02000000000000000000" pitchFamily="2" charset="0"/>
                <a:cs typeface="Roboto Light" panose="02000000000000000000" pitchFamily="2" charset="0"/>
              </a:rPr>
              <a:t>., maltrattamenti in famiglia</a:t>
            </a:r>
          </a:p>
          <a:p>
            <a:pPr lvl="0" algn="just"/>
            <a:r>
              <a:rPr lang="it-IT" sz="1600" b="1" dirty="0">
                <a:latin typeface="Roboto Light" panose="02000000000000000000" pitchFamily="2" charset="0"/>
                <a:ea typeface="Roboto Light" panose="02000000000000000000" pitchFamily="2" charset="0"/>
                <a:cs typeface="Roboto Light" panose="02000000000000000000" pitchFamily="2" charset="0"/>
              </a:rPr>
              <a:t>Art. 575 c.p</a:t>
            </a:r>
            <a:r>
              <a:rPr lang="it-IT" sz="1600" dirty="0">
                <a:latin typeface="Roboto Light" panose="02000000000000000000" pitchFamily="2" charset="0"/>
                <a:ea typeface="Roboto Light" panose="02000000000000000000" pitchFamily="2" charset="0"/>
                <a:cs typeface="Roboto Light" panose="02000000000000000000" pitchFamily="2" charset="0"/>
              </a:rPr>
              <a:t>., omicidio, nella forma colposa o dolosa, (cfr. sentenza “Mastrogiovanni»)</a:t>
            </a:r>
          </a:p>
          <a:p>
            <a:pPr lvl="0"/>
            <a:r>
              <a:rPr lang="it-IT" sz="1600" b="1" dirty="0">
                <a:latin typeface="Roboto Light" panose="02000000000000000000" pitchFamily="2" charset="0"/>
                <a:ea typeface="Roboto Light" panose="02000000000000000000" pitchFamily="2" charset="0"/>
                <a:cs typeface="Roboto Light" panose="02000000000000000000" pitchFamily="2" charset="0"/>
              </a:rPr>
              <a:t>Art. 582 c.p</a:t>
            </a:r>
            <a:r>
              <a:rPr lang="it-IT" sz="1600" dirty="0">
                <a:latin typeface="Roboto Light" panose="02000000000000000000" pitchFamily="2" charset="0"/>
                <a:ea typeface="Roboto Light" panose="02000000000000000000" pitchFamily="2" charset="0"/>
                <a:cs typeface="Roboto Light" panose="02000000000000000000" pitchFamily="2" charset="0"/>
              </a:rPr>
              <a:t>., lesioni personali, nella forma colposa o dolosa</a:t>
            </a:r>
          </a:p>
          <a:p>
            <a:pPr lvl="0"/>
            <a:r>
              <a:rPr lang="it-IT" sz="1600" b="1" dirty="0">
                <a:latin typeface="Roboto Light" panose="02000000000000000000" pitchFamily="2" charset="0"/>
                <a:ea typeface="Roboto Light" panose="02000000000000000000" pitchFamily="2" charset="0"/>
                <a:cs typeface="Roboto Light" panose="02000000000000000000" pitchFamily="2" charset="0"/>
              </a:rPr>
              <a:t>Art. 586 c.p</a:t>
            </a:r>
            <a:r>
              <a:rPr lang="it-IT" sz="1600" dirty="0">
                <a:latin typeface="Roboto Light" panose="02000000000000000000" pitchFamily="2" charset="0"/>
                <a:ea typeface="Roboto Light" panose="02000000000000000000" pitchFamily="2" charset="0"/>
                <a:cs typeface="Roboto Light" panose="02000000000000000000" pitchFamily="2" charset="0"/>
              </a:rPr>
              <a:t>., morte o lesioni in conseguenza di altro reato</a:t>
            </a:r>
          </a:p>
          <a:p>
            <a:pPr lvl="0"/>
            <a:r>
              <a:rPr lang="it-IT" sz="1600" b="1" dirty="0">
                <a:latin typeface="Roboto Light" panose="02000000000000000000" pitchFamily="2" charset="0"/>
                <a:ea typeface="Roboto Light" panose="02000000000000000000" pitchFamily="2" charset="0"/>
                <a:cs typeface="Roboto Light" panose="02000000000000000000" pitchFamily="2" charset="0"/>
              </a:rPr>
              <a:t>Art. 605 c.p</a:t>
            </a:r>
            <a:r>
              <a:rPr lang="it-IT" sz="1600" dirty="0">
                <a:latin typeface="Roboto Light" panose="02000000000000000000" pitchFamily="2" charset="0"/>
                <a:ea typeface="Roboto Light" panose="02000000000000000000" pitchFamily="2" charset="0"/>
                <a:cs typeface="Roboto Light" panose="02000000000000000000" pitchFamily="2" charset="0"/>
              </a:rPr>
              <a:t>., sequestro di persona</a:t>
            </a:r>
          </a:p>
          <a:p>
            <a:r>
              <a:rPr lang="it-IT" sz="1600" b="1" dirty="0">
                <a:latin typeface="Roboto Light" panose="02000000000000000000" pitchFamily="2" charset="0"/>
                <a:ea typeface="Roboto Light" panose="02000000000000000000" pitchFamily="2" charset="0"/>
                <a:cs typeface="Roboto Light" panose="02000000000000000000" pitchFamily="2" charset="0"/>
              </a:rPr>
              <a:t>Art. 610 c.p</a:t>
            </a:r>
            <a:r>
              <a:rPr lang="it-IT" sz="1600" dirty="0">
                <a:latin typeface="Roboto Light" panose="02000000000000000000" pitchFamily="2" charset="0"/>
                <a:ea typeface="Roboto Light" panose="02000000000000000000" pitchFamily="2" charset="0"/>
                <a:cs typeface="Roboto Light" panose="02000000000000000000" pitchFamily="2" charset="0"/>
              </a:rPr>
              <a:t>., violenza privata</a:t>
            </a:r>
          </a:p>
        </p:txBody>
      </p:sp>
    </p:spTree>
    <p:extLst>
      <p:ext uri="{BB962C8B-B14F-4D97-AF65-F5344CB8AC3E}">
        <p14:creationId xmlns:p14="http://schemas.microsoft.com/office/powerpoint/2010/main" val="208681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528863"/>
            <a:ext cx="8520600" cy="831300"/>
          </a:xfrm>
        </p:spPr>
        <p:txBody>
          <a:bodyPr>
            <a:normAutofit fontScale="90000"/>
          </a:bodyPr>
          <a:lstStyle/>
          <a:p>
            <a:r>
              <a:rPr lang="it-IT" dirty="0"/>
              <a:t>Quando non incorro in responsabilità penale?</a:t>
            </a:r>
            <a:br>
              <a:rPr lang="it-IT" dirty="0"/>
            </a:br>
            <a:r>
              <a:rPr lang="it-IT" sz="2200" dirty="0"/>
              <a:t>Le cause di giustificazione</a:t>
            </a:r>
            <a:endParaRPr lang="it-IT" dirty="0"/>
          </a:p>
        </p:txBody>
      </p:sp>
      <p:sp>
        <p:nvSpPr>
          <p:cNvPr id="3" name="Segnaposto testo 2"/>
          <p:cNvSpPr>
            <a:spLocks noGrp="1"/>
          </p:cNvSpPr>
          <p:nvPr>
            <p:ph type="body" idx="1"/>
          </p:nvPr>
        </p:nvSpPr>
        <p:spPr>
          <a:xfrm>
            <a:off x="311700" y="1234943"/>
            <a:ext cx="8520600" cy="3379694"/>
          </a:xfrm>
        </p:spPr>
        <p:txBody>
          <a:bodyPr>
            <a:noAutofit/>
          </a:bodyPr>
          <a:lstStyle/>
          <a:p>
            <a:r>
              <a:rPr lang="it-IT" sz="1600" b="1" dirty="0">
                <a:latin typeface="Roboto Light" panose="02000000000000000000" pitchFamily="2" charset="0"/>
                <a:ea typeface="Roboto Light" panose="02000000000000000000" pitchFamily="2" charset="0"/>
                <a:cs typeface="Roboto Light" panose="02000000000000000000" pitchFamily="2" charset="0"/>
              </a:rPr>
              <a:t>Art. 50 c.p.: il consenso dell’avente diritto </a:t>
            </a:r>
          </a:p>
          <a:p>
            <a:pPr marL="596900" lvl="1" indent="0">
              <a:buNone/>
            </a:pPr>
            <a:r>
              <a:rPr lang="it-IT" sz="1200" dirty="0">
                <a:latin typeface="Roboto Light" panose="02000000000000000000" pitchFamily="2" charset="0"/>
                <a:ea typeface="Roboto Light" panose="02000000000000000000" pitchFamily="2" charset="0"/>
                <a:cs typeface="Roboto Light" panose="02000000000000000000" pitchFamily="2" charset="0"/>
              </a:rPr>
              <a:t>es. paziente capace di intendere e di volere con delle disabilità motorie che presta l’assenso o richiede in prima persona l’applicazione di spondine.</a:t>
            </a:r>
          </a:p>
          <a:p>
            <a:pPr marL="596900" lvl="1" indent="0">
              <a:buNone/>
            </a:pPr>
            <a:endParaRPr lang="it-IT" sz="1200" dirty="0">
              <a:latin typeface="Roboto Light" panose="02000000000000000000" pitchFamily="2" charset="0"/>
              <a:ea typeface="Roboto Light" panose="02000000000000000000" pitchFamily="2" charset="0"/>
              <a:cs typeface="Roboto Light" panose="02000000000000000000" pitchFamily="2" charset="0"/>
            </a:endParaRPr>
          </a:p>
          <a:p>
            <a:r>
              <a:rPr lang="it-IT" sz="1600" b="1" dirty="0">
                <a:latin typeface="Roboto Light" panose="02000000000000000000" pitchFamily="2" charset="0"/>
                <a:ea typeface="Roboto Light" panose="02000000000000000000" pitchFamily="2" charset="0"/>
                <a:cs typeface="Roboto Light" panose="02000000000000000000" pitchFamily="2" charset="0"/>
              </a:rPr>
              <a:t>Art. 51 c.p.: l’adempimento di un dovere</a:t>
            </a:r>
          </a:p>
          <a:p>
            <a:pPr marL="596900" lvl="1" indent="0">
              <a:buNone/>
            </a:pPr>
            <a:r>
              <a:rPr lang="it-IT" sz="1200" dirty="0">
                <a:latin typeface="Roboto Light" panose="02000000000000000000" pitchFamily="2" charset="0"/>
                <a:ea typeface="Roboto Light" panose="02000000000000000000" pitchFamily="2" charset="0"/>
                <a:cs typeface="Roboto Light" panose="02000000000000000000" pitchFamily="2" charset="0"/>
              </a:rPr>
              <a:t>(Tribunale di Pordenone, sent. 39/1992) è esclusa la colpevolezza dell’imputato per il delitto di violenza privata ex art. 610 c.p. relativamente alla condotta di un infermiere che ha impiegato la contenzione fisica nei confronti di un paziente confuso nell’ambito di una comprovata necessità nell’adempimento del dovere di somministrare una terapia endovenosa, nonostante l’assenza di una prescrizione medica per applicare la contenzione.</a:t>
            </a:r>
          </a:p>
          <a:p>
            <a:pPr lvl="1">
              <a:buFont typeface="Courier New" panose="02070309020205020404" pitchFamily="49" charset="0"/>
              <a:buChar char="o"/>
            </a:pPr>
            <a:endParaRPr lang="it-IT" sz="1200" dirty="0">
              <a:latin typeface="Roboto Light" panose="02000000000000000000" pitchFamily="2" charset="0"/>
              <a:ea typeface="Roboto Light" panose="02000000000000000000" pitchFamily="2" charset="0"/>
              <a:cs typeface="Roboto Light" panose="02000000000000000000" pitchFamily="2" charset="0"/>
            </a:endParaRPr>
          </a:p>
          <a:p>
            <a:r>
              <a:rPr lang="it-IT" sz="1600" dirty="0">
                <a:latin typeface="Roboto Light" panose="02000000000000000000" pitchFamily="2" charset="0"/>
                <a:ea typeface="Roboto Light" panose="02000000000000000000" pitchFamily="2" charset="0"/>
                <a:cs typeface="Roboto Light" panose="02000000000000000000" pitchFamily="2" charset="0"/>
              </a:rPr>
              <a:t> </a:t>
            </a:r>
            <a:r>
              <a:rPr lang="it-IT" sz="1600" b="1" dirty="0">
                <a:latin typeface="Roboto Light" panose="02000000000000000000" pitchFamily="2" charset="0"/>
                <a:ea typeface="Roboto Light" panose="02000000000000000000" pitchFamily="2" charset="0"/>
                <a:cs typeface="Roboto Light" panose="02000000000000000000" pitchFamily="2" charset="0"/>
              </a:rPr>
              <a:t>Art. 54 c.p.: stato di necessità</a:t>
            </a:r>
          </a:p>
          <a:p>
            <a:pPr marL="596900" lvl="1" indent="0">
              <a:buNone/>
            </a:pPr>
            <a:r>
              <a:rPr lang="it-IT" sz="1200" dirty="0">
                <a:latin typeface="Roboto Light" panose="02000000000000000000" pitchFamily="2" charset="0"/>
                <a:ea typeface="Roboto Light" panose="02000000000000000000" pitchFamily="2" charset="0"/>
                <a:cs typeface="Roboto Light" panose="02000000000000000000" pitchFamily="2" charset="0"/>
              </a:rPr>
              <a:t>la contenzione deve apparire nel caso concreto urgente, necessaria e priva di alternative valide a scongiurare il pericolo attuale per l’incolumità fisica.</a:t>
            </a:r>
            <a:endParaRPr lang="it-IT" sz="1200" b="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3669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Contenzione: il «rovescio della medaglia»</a:t>
            </a:r>
            <a:br>
              <a:rPr lang="it-IT" dirty="0"/>
            </a:br>
            <a:r>
              <a:rPr lang="it-IT" sz="2700" dirty="0"/>
              <a:t>Quando ho un </a:t>
            </a:r>
            <a:r>
              <a:rPr lang="it-IT" sz="2700" b="1" dirty="0"/>
              <a:t>obbligo</a:t>
            </a:r>
            <a:r>
              <a:rPr lang="it-IT" sz="2700" dirty="0"/>
              <a:t> di utilizzo?</a:t>
            </a:r>
            <a:br>
              <a:rPr lang="it-IT" dirty="0"/>
            </a:br>
            <a:r>
              <a:rPr lang="it-IT" sz="2000" b="1" dirty="0"/>
              <a:t>Reati omissivi e posizioni di garanzia</a:t>
            </a:r>
          </a:p>
        </p:txBody>
      </p:sp>
      <p:sp>
        <p:nvSpPr>
          <p:cNvPr id="3" name="Segnaposto testo 2"/>
          <p:cNvSpPr>
            <a:spLocks noGrp="1"/>
          </p:cNvSpPr>
          <p:nvPr>
            <p:ph type="body" idx="1"/>
          </p:nvPr>
        </p:nvSpPr>
        <p:spPr/>
        <p:txBody>
          <a:bodyPr>
            <a:normAutofit lnSpcReduction="10000"/>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Art. 40 co. 2 c.p. «</a:t>
            </a:r>
            <a:r>
              <a:rPr lang="it-IT" i="1" dirty="0">
                <a:latin typeface="Roboto Light" panose="02000000000000000000" pitchFamily="2" charset="0"/>
                <a:ea typeface="Roboto Light" panose="02000000000000000000" pitchFamily="2" charset="0"/>
                <a:cs typeface="Roboto Light" panose="02000000000000000000" pitchFamily="2" charset="0"/>
              </a:rPr>
              <a:t>Non impedire un evento, che si ha l’obbligo giuridico di impedire, equivale a cagionarlo</a:t>
            </a:r>
            <a:r>
              <a:rPr lang="it-IT" dirty="0">
                <a:latin typeface="Roboto Light" panose="02000000000000000000" pitchFamily="2" charset="0"/>
                <a:ea typeface="Roboto Light" panose="02000000000000000000" pitchFamily="2" charset="0"/>
                <a:cs typeface="Roboto Light" panose="02000000000000000000" pitchFamily="2" charset="0"/>
              </a:rPr>
              <a:t>».</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b="1" dirty="0">
                <a:latin typeface="Roboto Light" panose="02000000000000000000" pitchFamily="2" charset="0"/>
                <a:ea typeface="Roboto Light" panose="02000000000000000000" pitchFamily="2" charset="0"/>
                <a:cs typeface="Roboto Light" panose="02000000000000000000" pitchFamily="2" charset="0"/>
              </a:rPr>
              <a:t>Posizione di garanzia</a:t>
            </a:r>
            <a:r>
              <a:rPr lang="it-IT" dirty="0">
                <a:latin typeface="Roboto Light" panose="02000000000000000000" pitchFamily="2" charset="0"/>
                <a:ea typeface="Roboto Light" panose="02000000000000000000" pitchFamily="2" charset="0"/>
                <a:cs typeface="Roboto Light" panose="02000000000000000000" pitchFamily="2" charset="0"/>
              </a:rPr>
              <a:t>: qualifica personale cui la legge riconduce </a:t>
            </a:r>
          </a:p>
          <a:p>
            <a:pPr lvl="1" algn="just">
              <a:buFont typeface="Courier New" panose="02070309020205020404" pitchFamily="49" charset="0"/>
              <a:buChar char="o"/>
            </a:pPr>
            <a:r>
              <a:rPr lang="it-IT" sz="1800" dirty="0">
                <a:latin typeface="Roboto Light" panose="02000000000000000000" pitchFamily="2" charset="0"/>
                <a:ea typeface="Roboto Light" panose="02000000000000000000" pitchFamily="2" charset="0"/>
                <a:cs typeface="Roboto Light" panose="02000000000000000000" pitchFamily="2" charset="0"/>
              </a:rPr>
              <a:t>un </a:t>
            </a:r>
            <a:r>
              <a:rPr lang="it-IT" sz="1800" u="sng" dirty="0">
                <a:latin typeface="Roboto Light" panose="02000000000000000000" pitchFamily="2" charset="0"/>
                <a:ea typeface="Roboto Light" panose="02000000000000000000" pitchFamily="2" charset="0"/>
                <a:cs typeface="Roboto Light" panose="02000000000000000000" pitchFamily="2" charset="0"/>
              </a:rPr>
              <a:t>obbligo giuridico di impedire </a:t>
            </a:r>
            <a:r>
              <a:rPr lang="it-IT" sz="1800" dirty="0">
                <a:latin typeface="Roboto Light" panose="02000000000000000000" pitchFamily="2" charset="0"/>
                <a:ea typeface="Roboto Light" panose="02000000000000000000" pitchFamily="2" charset="0"/>
                <a:cs typeface="Roboto Light" panose="02000000000000000000" pitchFamily="2" charset="0"/>
              </a:rPr>
              <a:t>il verificarsi di un danno </a:t>
            </a:r>
          </a:p>
          <a:p>
            <a:pPr lvl="1" algn="just">
              <a:buFont typeface="Courier New" panose="02070309020205020404" pitchFamily="49" charset="0"/>
              <a:buChar char="o"/>
            </a:pPr>
            <a:r>
              <a:rPr lang="it-IT" sz="1800" dirty="0">
                <a:latin typeface="Roboto Light" panose="02000000000000000000" pitchFamily="2" charset="0"/>
                <a:ea typeface="Roboto Light" panose="02000000000000000000" pitchFamily="2" charset="0"/>
                <a:cs typeface="Roboto Light" panose="02000000000000000000" pitchFamily="2" charset="0"/>
              </a:rPr>
              <a:t>un </a:t>
            </a:r>
            <a:r>
              <a:rPr lang="it-IT" sz="1800" u="sng" dirty="0">
                <a:latin typeface="Roboto Light" panose="02000000000000000000" pitchFamily="2" charset="0"/>
                <a:ea typeface="Roboto Light" panose="02000000000000000000" pitchFamily="2" charset="0"/>
                <a:cs typeface="Roboto Light" panose="02000000000000000000" pitchFamily="2" charset="0"/>
              </a:rPr>
              <a:t>obbligo di protezione </a:t>
            </a:r>
            <a:r>
              <a:rPr lang="it-IT" sz="1800" dirty="0">
                <a:latin typeface="Roboto Light" panose="02000000000000000000" pitchFamily="2" charset="0"/>
                <a:ea typeface="Roboto Light" panose="02000000000000000000" pitchFamily="2" charset="0"/>
                <a:cs typeface="Roboto Light" panose="02000000000000000000" pitchFamily="2" charset="0"/>
              </a:rPr>
              <a:t>del diritto altrui (per legge o per contratto), </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Il titolare di una posizione di garanzia risponde in sede penale dell’evento dannoso che non ha impedito, come se lo avesse commesso.</a:t>
            </a:r>
          </a:p>
          <a:p>
            <a:pPr>
              <a:buFont typeface="Arial" panose="020B0604020202020204" pitchFamily="34" charset="0"/>
              <a:buChar char="•"/>
            </a:pP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97364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Contenzione: il «rovescio della medaglia»</a:t>
            </a:r>
            <a:br>
              <a:rPr lang="it-IT" dirty="0"/>
            </a:br>
            <a:r>
              <a:rPr lang="it-IT" dirty="0"/>
              <a:t>posizioni di garanzia</a:t>
            </a:r>
          </a:p>
        </p:txBody>
      </p:sp>
      <p:sp>
        <p:nvSpPr>
          <p:cNvPr id="3" name="Segnaposto testo 2"/>
          <p:cNvSpPr>
            <a:spLocks noGrp="1"/>
          </p:cNvSpPr>
          <p:nvPr>
            <p:ph type="body" idx="1"/>
          </p:nvPr>
        </p:nvSpPr>
        <p:spPr/>
        <p:txBody>
          <a:bodyPr>
            <a:normAutofit/>
          </a:bodyPr>
          <a:lstStyle/>
          <a:p>
            <a:pPr marL="114300" indent="0" algn="just">
              <a:buNone/>
            </a:pPr>
            <a:r>
              <a:rPr lang="it-IT" b="1" dirty="0">
                <a:latin typeface="Roboto Light" panose="02000000000000000000" pitchFamily="2" charset="0"/>
                <a:ea typeface="Roboto Light" panose="02000000000000000000" pitchFamily="2" charset="0"/>
                <a:cs typeface="Roboto Light" panose="02000000000000000000" pitchFamily="2" charset="0"/>
              </a:rPr>
              <a:t>Posizione di garanzia</a:t>
            </a:r>
          </a:p>
          <a:p>
            <a:pPr lvl="1" algn="just"/>
            <a:r>
              <a:rPr lang="it-IT" b="1" dirty="0">
                <a:latin typeface="Roboto Light" panose="02000000000000000000" pitchFamily="2" charset="0"/>
                <a:ea typeface="Roboto Light" panose="02000000000000000000" pitchFamily="2" charset="0"/>
                <a:cs typeface="Roboto Light" panose="02000000000000000000" pitchFamily="2" charset="0"/>
              </a:rPr>
              <a:t>Infermieri e altri operatori: monitoraggio e segnalazione</a:t>
            </a:r>
          </a:p>
          <a:p>
            <a:pPr lvl="1" algn="just"/>
            <a:r>
              <a:rPr lang="it-IT" b="1" dirty="0">
                <a:latin typeface="Roboto Light" panose="02000000000000000000" pitchFamily="2" charset="0"/>
                <a:ea typeface="Roboto Light" panose="02000000000000000000" pitchFamily="2" charset="0"/>
                <a:cs typeface="Roboto Light" panose="02000000000000000000" pitchFamily="2" charset="0"/>
              </a:rPr>
              <a:t>Medici: adozione delle misure</a:t>
            </a: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79421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929275"/>
            <a:ext cx="4045200" cy="1786200"/>
          </a:xfrm>
        </p:spPr>
        <p:txBody>
          <a:bodyPr spcFirstLastPara="1" wrap="square" lIns="91425" tIns="91425" rIns="91425" bIns="91425" anchor="b" anchorCtr="0">
            <a:normAutofit/>
          </a:bodyPr>
          <a:lstStyle/>
          <a:p>
            <a:pPr marL="0" lvl="0" indent="0" rtl="0">
              <a:spcBef>
                <a:spcPts val="0"/>
              </a:spcBef>
              <a:spcAft>
                <a:spcPts val="0"/>
              </a:spcAft>
              <a:buNone/>
            </a:pPr>
            <a:r>
              <a:rPr lang="it-IT" dirty="0"/>
              <a:t>La contenzione degli anziani</a:t>
            </a:r>
          </a:p>
        </p:txBody>
      </p:sp>
      <p:sp>
        <p:nvSpPr>
          <p:cNvPr id="68" name="Subtitle 2">
            <a:extLst>
              <a:ext uri="{FF2B5EF4-FFF2-40B4-BE49-F238E27FC236}">
                <a16:creationId xmlns:a16="http://schemas.microsoft.com/office/drawing/2014/main" id="{F6614FE3-D60C-21E0-A0E6-3FABFDE9EDC3}"/>
              </a:ext>
            </a:extLst>
          </p:cNvPr>
          <p:cNvSpPr>
            <a:spLocks noGrp="1"/>
          </p:cNvSpPr>
          <p:nvPr>
            <p:ph type="subTitle" idx="1"/>
          </p:nvPr>
        </p:nvSpPr>
        <p:spPr>
          <a:xfrm>
            <a:off x="265500" y="2769001"/>
            <a:ext cx="4045200" cy="1574100"/>
          </a:xfrm>
        </p:spPr>
        <p:txBody>
          <a:bodyPr/>
          <a:lstStyle/>
          <a:p>
            <a:pPr algn="just"/>
            <a:endParaRPr lang="it-IT" dirty="0"/>
          </a:p>
          <a:p>
            <a:pPr algn="just"/>
            <a:r>
              <a:rPr lang="it-IT" sz="1600" dirty="0"/>
              <a:t>Avv. Livia Passalacqua	</a:t>
            </a:r>
          </a:p>
          <a:p>
            <a:pPr algn="just"/>
            <a:r>
              <a:rPr lang="it-IT" sz="1600" dirty="0"/>
              <a:t>Avv. Stefano Poretti</a:t>
            </a:r>
          </a:p>
          <a:p>
            <a:endParaRPr lang="en-US" dirty="0"/>
          </a:p>
        </p:txBody>
      </p:sp>
      <p:sp>
        <p:nvSpPr>
          <p:cNvPr id="63" name="Google Shape;63;p14"/>
          <p:cNvSpPr txBox="1">
            <a:spLocks noGrp="1"/>
          </p:cNvSpPr>
          <p:nvPr>
            <p:ph type="body" idx="2"/>
          </p:nvPr>
        </p:nvSpPr>
        <p:spPr>
          <a:xfrm>
            <a:off x="4939500" y="724200"/>
            <a:ext cx="3837000" cy="3695100"/>
          </a:xfrm>
        </p:spPr>
        <p:txBody>
          <a:bodyPr spcFirstLastPara="1" wrap="square" lIns="91425" tIns="91425" rIns="91425" bIns="91425" anchor="ctr" anchorCtr="0">
            <a:normAutofit/>
          </a:bodyPr>
          <a:lstStyle/>
          <a:p>
            <a:pPr marL="0" indent="0">
              <a:spcAft>
                <a:spcPts val="1200"/>
              </a:spcAft>
              <a:buNone/>
            </a:pPr>
            <a:r>
              <a:rPr lang="it-IT" b="1" dirty="0">
                <a:latin typeface="Roboto Light" panose="02000000000000000000" pitchFamily="2" charset="0"/>
                <a:ea typeface="Roboto Light" panose="02000000000000000000" pitchFamily="2" charset="0"/>
                <a:cs typeface="Roboto Light" panose="02000000000000000000" pitchFamily="2" charset="0"/>
              </a:rPr>
              <a:t>Normativa di settore</a:t>
            </a:r>
          </a:p>
          <a:p>
            <a:pPr marL="0" indent="0">
              <a:spcAft>
                <a:spcPts val="1200"/>
              </a:spcAft>
              <a:buNone/>
            </a:pPr>
            <a:r>
              <a:rPr lang="it-IT" b="1" dirty="0">
                <a:latin typeface="Roboto Light" panose="02000000000000000000" pitchFamily="2" charset="0"/>
                <a:ea typeface="Roboto Light" panose="02000000000000000000" pitchFamily="2" charset="0"/>
                <a:cs typeface="Roboto Light" panose="02000000000000000000" pitchFamily="2" charset="0"/>
              </a:rPr>
              <a:t>Giurisprudenza</a:t>
            </a:r>
          </a:p>
          <a:p>
            <a:pPr marL="0" indent="0">
              <a:spcAft>
                <a:spcPts val="1200"/>
              </a:spcAft>
              <a:buNone/>
            </a:pPr>
            <a:r>
              <a:rPr lang="it-IT" b="1" dirty="0">
                <a:latin typeface="Roboto Light" panose="02000000000000000000" pitchFamily="2" charset="0"/>
                <a:ea typeface="Roboto Light" panose="02000000000000000000" pitchFamily="2" charset="0"/>
                <a:cs typeface="Roboto Light" panose="02000000000000000000" pitchFamily="2" charset="0"/>
              </a:rPr>
              <a:t>Applicazioni pratiche</a:t>
            </a: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90034"/>
            <a:ext cx="8520600" cy="831300"/>
          </a:xfrm>
        </p:spPr>
        <p:txBody>
          <a:bodyPr>
            <a:normAutofit fontScale="90000"/>
          </a:bodyPr>
          <a:lstStyle/>
          <a:p>
            <a:r>
              <a:rPr lang="it-IT" dirty="0"/>
              <a:t>Contenzione e posizione di garanzia</a:t>
            </a:r>
            <a:br>
              <a:rPr lang="it-IT" dirty="0"/>
            </a:br>
            <a:r>
              <a:rPr lang="it-IT" sz="2200" dirty="0"/>
              <a:t>Alcuni esempi</a:t>
            </a:r>
            <a:endParaRPr lang="it-IT" dirty="0"/>
          </a:p>
        </p:txBody>
      </p:sp>
      <p:sp>
        <p:nvSpPr>
          <p:cNvPr id="3" name="Segnaposto testo 2"/>
          <p:cNvSpPr>
            <a:spLocks noGrp="1"/>
          </p:cNvSpPr>
          <p:nvPr>
            <p:ph type="body" idx="1"/>
          </p:nvPr>
        </p:nvSpPr>
        <p:spPr>
          <a:xfrm>
            <a:off x="311700" y="1220106"/>
            <a:ext cx="8520600" cy="3244318"/>
          </a:xfrm>
        </p:spPr>
        <p:txBody>
          <a:bodyPr>
            <a:normAutofit fontScale="92500"/>
          </a:bodyPr>
          <a:lstStyle/>
          <a:p>
            <a:r>
              <a:rPr lang="it-IT" b="1" u="sng" dirty="0">
                <a:latin typeface="Roboto Light" panose="02000000000000000000" pitchFamily="2" charset="0"/>
                <a:ea typeface="Roboto Light" panose="02000000000000000000" pitchFamily="2" charset="0"/>
                <a:cs typeface="Roboto Light" panose="02000000000000000000" pitchFamily="2" charset="0"/>
              </a:rPr>
              <a:t>Cassazione sezione Penale IV, sentenza n. 9170 del 26.2.2013</a:t>
            </a:r>
          </a:p>
          <a:p>
            <a:pPr lvl="1" algn="just">
              <a:buFont typeface="Courier New" panose="02070309020205020404" pitchFamily="49" charset="0"/>
              <a:buChar char="o"/>
            </a:pPr>
            <a:r>
              <a:rPr lang="it-IT" sz="1500" dirty="0">
                <a:latin typeface="Roboto Light" panose="02000000000000000000" pitchFamily="2" charset="0"/>
                <a:ea typeface="Roboto Light" panose="02000000000000000000" pitchFamily="2" charset="0"/>
                <a:cs typeface="Roboto Light" panose="02000000000000000000" pitchFamily="2" charset="0"/>
              </a:rPr>
              <a:t>condanna per </a:t>
            </a:r>
            <a:r>
              <a:rPr lang="it-IT" sz="1500" u="sng" dirty="0">
                <a:latin typeface="Roboto Light" panose="02000000000000000000" pitchFamily="2" charset="0"/>
                <a:ea typeface="Roboto Light" panose="02000000000000000000" pitchFamily="2" charset="0"/>
                <a:cs typeface="Roboto Light" panose="02000000000000000000" pitchFamily="2" charset="0"/>
              </a:rPr>
              <a:t>omicidio colposo dell’infermiere</a:t>
            </a:r>
            <a:r>
              <a:rPr lang="it-IT" sz="1500" dirty="0">
                <a:latin typeface="Roboto Light" panose="02000000000000000000" pitchFamily="2" charset="0"/>
                <a:ea typeface="Roboto Light" panose="02000000000000000000" pitchFamily="2" charset="0"/>
                <a:cs typeface="Roboto Light" panose="02000000000000000000" pitchFamily="2" charset="0"/>
              </a:rPr>
              <a:t> per </a:t>
            </a:r>
            <a:r>
              <a:rPr lang="it-IT" sz="1500" u="sng" dirty="0">
                <a:latin typeface="Roboto Light" panose="02000000000000000000" pitchFamily="2" charset="0"/>
                <a:ea typeface="Roboto Light" panose="02000000000000000000" pitchFamily="2" charset="0"/>
                <a:cs typeface="Roboto Light" panose="02000000000000000000" pitchFamily="2" charset="0"/>
              </a:rPr>
              <a:t>violazione della norma cautelare posta a garanzia dell’incolumità del paziente</a:t>
            </a:r>
            <a:r>
              <a:rPr lang="it-IT" sz="1500" dirty="0">
                <a:latin typeface="Roboto Light" panose="02000000000000000000" pitchFamily="2" charset="0"/>
                <a:ea typeface="Roboto Light" panose="02000000000000000000" pitchFamily="2" charset="0"/>
                <a:cs typeface="Roboto Light" panose="02000000000000000000" pitchFamily="2" charset="0"/>
              </a:rPr>
              <a:t> ricoverato, caduto dal letto una prima volta e poi deceduto per i danni riportati a seguito di una seconda caduta “prevedibile”, imputata al mancato impiego di spondine di contenimento al letto per </a:t>
            </a:r>
            <a:r>
              <a:rPr lang="it-IT" sz="1500" u="sng" dirty="0">
                <a:latin typeface="Roboto Light" panose="02000000000000000000" pitchFamily="2" charset="0"/>
                <a:ea typeface="Roboto Light" panose="02000000000000000000" pitchFamily="2" charset="0"/>
                <a:cs typeface="Roboto Light" panose="02000000000000000000" pitchFamily="2" charset="0"/>
              </a:rPr>
              <a:t>omessa sollecitazione da parte dell’infermiere al medico</a:t>
            </a:r>
            <a:r>
              <a:rPr lang="it-IT" sz="1500" dirty="0">
                <a:latin typeface="Roboto Light" panose="02000000000000000000" pitchFamily="2" charset="0"/>
                <a:ea typeface="Roboto Light" panose="02000000000000000000" pitchFamily="2" charset="0"/>
                <a:cs typeface="Roboto Light" panose="02000000000000000000" pitchFamily="2" charset="0"/>
              </a:rPr>
              <a:t>, affinché prescrivesse il mezzo di contenzione necessario e per omessa vigilanza</a:t>
            </a:r>
            <a:r>
              <a:rPr lang="it-IT" dirty="0">
                <a:latin typeface="Roboto Light" panose="02000000000000000000" pitchFamily="2" charset="0"/>
                <a:ea typeface="Roboto Light" panose="02000000000000000000" pitchFamily="2" charset="0"/>
                <a:cs typeface="Roboto Light" panose="02000000000000000000" pitchFamily="2" charset="0"/>
              </a:rPr>
              <a:t>. </a:t>
            </a:r>
          </a:p>
          <a:p>
            <a:pPr lvl="1">
              <a:buFont typeface="Courier New" panose="02070309020205020404" pitchFamily="49" charset="0"/>
              <a:buChar char="o"/>
            </a:pPr>
            <a:endParaRPr lang="it-IT" b="1" u="sng" dirty="0">
              <a:latin typeface="Roboto Light" panose="02000000000000000000" pitchFamily="2" charset="0"/>
              <a:ea typeface="Roboto Light" panose="02000000000000000000" pitchFamily="2" charset="0"/>
              <a:cs typeface="Roboto Light" panose="02000000000000000000" pitchFamily="2" charset="0"/>
            </a:endParaRPr>
          </a:p>
          <a:p>
            <a:r>
              <a:rPr lang="it-IT" b="1" u="sng" dirty="0">
                <a:latin typeface="Roboto Light" panose="02000000000000000000" pitchFamily="2" charset="0"/>
                <a:ea typeface="Roboto Light" panose="02000000000000000000" pitchFamily="2" charset="0"/>
                <a:cs typeface="Roboto Light" panose="02000000000000000000" pitchFamily="2" charset="0"/>
              </a:rPr>
              <a:t>Cassazione sezione Penale IV, sentenza n. 21285 del 17.5.2013</a:t>
            </a:r>
          </a:p>
          <a:p>
            <a:pPr lvl="1" algn="just">
              <a:buFont typeface="Courier New" panose="02070309020205020404" pitchFamily="49" charset="0"/>
              <a:buChar char="o"/>
            </a:pPr>
            <a:r>
              <a:rPr lang="it-IT" sz="1500" u="sng" dirty="0">
                <a:latin typeface="Roboto Light" panose="02000000000000000000" pitchFamily="2" charset="0"/>
                <a:ea typeface="Roboto Light" panose="02000000000000000000" pitchFamily="2" charset="0"/>
                <a:cs typeface="Roboto Light" panose="02000000000000000000" pitchFamily="2" charset="0"/>
              </a:rPr>
              <a:t>l’omissione negligente dell’impiego delle spondine </a:t>
            </a:r>
            <a:r>
              <a:rPr lang="it-IT" sz="1500" dirty="0">
                <a:latin typeface="Roboto Light" panose="02000000000000000000" pitchFamily="2" charset="0"/>
                <a:ea typeface="Roboto Light" panose="02000000000000000000" pitchFamily="2" charset="0"/>
                <a:cs typeface="Roboto Light" panose="02000000000000000000" pitchFamily="2" charset="0"/>
              </a:rPr>
              <a:t>di contenimento al letto del paziente confuso e agitato, che pur rifiuta l’intervento di contenzione, comporta responsabilità per </a:t>
            </a:r>
            <a:r>
              <a:rPr lang="it-IT" sz="1500" u="sng" dirty="0">
                <a:latin typeface="Roboto Light" panose="02000000000000000000" pitchFamily="2" charset="0"/>
                <a:ea typeface="Roboto Light" panose="02000000000000000000" pitchFamily="2" charset="0"/>
                <a:cs typeface="Roboto Light" panose="02000000000000000000" pitchFamily="2" charset="0"/>
              </a:rPr>
              <a:t>omicidio colposo a carico dell’infermiere</a:t>
            </a:r>
            <a:r>
              <a:rPr lang="it-IT" sz="1500" dirty="0">
                <a:latin typeface="Roboto Light" panose="02000000000000000000" pitchFamily="2" charset="0"/>
                <a:ea typeface="Roboto Light" panose="02000000000000000000" pitchFamily="2" charset="0"/>
                <a:cs typeface="Roboto Light" panose="02000000000000000000" pitchFamily="2" charset="0"/>
              </a:rPr>
              <a:t>, in caso di decesso del paziente per trauma da caduta.</a:t>
            </a:r>
          </a:p>
        </p:txBody>
      </p:sp>
    </p:spTree>
    <p:extLst>
      <p:ext uri="{BB962C8B-B14F-4D97-AF65-F5344CB8AC3E}">
        <p14:creationId xmlns:p14="http://schemas.microsoft.com/office/powerpoint/2010/main" val="412554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654424"/>
            <a:ext cx="8520600" cy="3845858"/>
          </a:xfrm>
        </p:spPr>
        <p:txBody>
          <a:bodyPr>
            <a:normAutofit fontScale="92500" lnSpcReduction="20000"/>
          </a:bodyPr>
          <a:lstStyle/>
          <a:p>
            <a:pPr algn="just"/>
            <a:r>
              <a:rPr lang="it-IT" b="1" u="sng" dirty="0">
                <a:latin typeface="Roboto Light" panose="02000000000000000000" pitchFamily="2" charset="0"/>
                <a:ea typeface="Roboto Light" panose="02000000000000000000" pitchFamily="2" charset="0"/>
                <a:cs typeface="Roboto Light" panose="02000000000000000000" pitchFamily="2" charset="0"/>
              </a:rPr>
              <a:t>Cassazione sezione Penale IV, sentenza n. 23661 del 31.5.2013</a:t>
            </a:r>
          </a:p>
          <a:p>
            <a:pPr marL="857250" lvl="2" indent="-285750" algn="just">
              <a:buSzPts val="1800"/>
              <a:buFont typeface="Courier New" panose="02070309020205020404" pitchFamily="49" charset="0"/>
              <a:buChar char="o"/>
            </a:pPr>
            <a:r>
              <a:rPr lang="it-IT" sz="1500" dirty="0">
                <a:latin typeface="Roboto Light" panose="02000000000000000000" pitchFamily="2" charset="0"/>
                <a:ea typeface="Roboto Light" panose="02000000000000000000" pitchFamily="2" charset="0"/>
                <a:cs typeface="Roboto Light" panose="02000000000000000000" pitchFamily="2" charset="0"/>
              </a:rPr>
              <a:t>ha ritenuto </a:t>
            </a:r>
            <a:r>
              <a:rPr lang="it-IT" sz="1500" u="sng" dirty="0">
                <a:latin typeface="Roboto Light" panose="02000000000000000000" pitchFamily="2" charset="0"/>
                <a:ea typeface="Roboto Light" panose="02000000000000000000" pitchFamily="2" charset="0"/>
                <a:cs typeface="Roboto Light" panose="02000000000000000000" pitchFamily="2" charset="0"/>
              </a:rPr>
              <a:t>responsabili del suicidio </a:t>
            </a:r>
            <a:r>
              <a:rPr lang="it-IT" sz="1500" dirty="0">
                <a:latin typeface="Roboto Light" panose="02000000000000000000" pitchFamily="2" charset="0"/>
                <a:ea typeface="Roboto Light" panose="02000000000000000000" pitchFamily="2" charset="0"/>
                <a:cs typeface="Roboto Light" panose="02000000000000000000" pitchFamily="2" charset="0"/>
              </a:rPr>
              <a:t>di un anziano demente gli </a:t>
            </a:r>
            <a:r>
              <a:rPr lang="it-IT" sz="1500" u="sng" dirty="0">
                <a:latin typeface="Roboto Light" panose="02000000000000000000" pitchFamily="2" charset="0"/>
                <a:ea typeface="Roboto Light" panose="02000000000000000000" pitchFamily="2" charset="0"/>
                <a:cs typeface="Roboto Light" panose="02000000000000000000" pitchFamily="2" charset="0"/>
              </a:rPr>
              <a:t>addetti all’assistenza e il direttore della Casa per anziani </a:t>
            </a:r>
            <a:r>
              <a:rPr lang="it-IT" sz="1500" dirty="0">
                <a:latin typeface="Roboto Light" panose="02000000000000000000" pitchFamily="2" charset="0"/>
                <a:ea typeface="Roboto Light" panose="02000000000000000000" pitchFamily="2" charset="0"/>
                <a:cs typeface="Roboto Light" panose="02000000000000000000" pitchFamily="2" charset="0"/>
              </a:rPr>
              <a:t>che non hanno adottato le misure restrittive necessarie a prevenire il danno. In motivazione la Suprema Corte ha ritenuto sussistente una </a:t>
            </a:r>
            <a:r>
              <a:rPr lang="it-IT" sz="1500" u="sng" dirty="0">
                <a:latin typeface="Roboto Light" panose="02000000000000000000" pitchFamily="2" charset="0"/>
                <a:ea typeface="Roboto Light" panose="02000000000000000000" pitchFamily="2" charset="0"/>
                <a:cs typeface="Roboto Light" panose="02000000000000000000" pitchFamily="2" charset="0"/>
              </a:rPr>
              <a:t>posizione di garanzia in capo al direttore della struttura in virtù del contratto di spedalità </a:t>
            </a:r>
            <a:r>
              <a:rPr lang="it-IT" sz="1500" dirty="0">
                <a:latin typeface="Roboto Light" panose="02000000000000000000" pitchFamily="2" charset="0"/>
                <a:ea typeface="Roboto Light" panose="02000000000000000000" pitchFamily="2" charset="0"/>
                <a:cs typeface="Roboto Light" panose="02000000000000000000" pitchFamily="2" charset="0"/>
              </a:rPr>
              <a:t>(stipulato fra il paziente e l’ospedale o la struttura), evidenziando che la struttura non era idonea a garantire prestazioni adeguate in termini di sicurezza alle condizioni della paziente. Pertanto ha ritenuto che il direttore </a:t>
            </a:r>
            <a:r>
              <a:rPr lang="it-IT" sz="1500" u="sng" dirty="0">
                <a:latin typeface="Roboto Light" panose="02000000000000000000" pitchFamily="2" charset="0"/>
                <a:ea typeface="Roboto Light" panose="02000000000000000000" pitchFamily="2" charset="0"/>
                <a:cs typeface="Roboto Light" panose="02000000000000000000" pitchFamily="2" charset="0"/>
              </a:rPr>
              <a:t>non avrebbe dovuto accoglierla</a:t>
            </a:r>
            <a:r>
              <a:rPr lang="it-IT" sz="1500" dirty="0">
                <a:latin typeface="Roboto Light" panose="02000000000000000000" pitchFamily="2" charset="0"/>
                <a:ea typeface="Roboto Light" panose="02000000000000000000" pitchFamily="2" charset="0"/>
                <a:cs typeface="Roboto Light" panose="02000000000000000000" pitchFamily="2" charset="0"/>
              </a:rPr>
              <a:t> nella struttura.</a:t>
            </a:r>
          </a:p>
          <a:p>
            <a:pPr marL="857250" lvl="2" indent="-285750" algn="just">
              <a:buSzPts val="1800"/>
              <a:buFont typeface="Courier New" panose="02070309020205020404" pitchFamily="49" charset="0"/>
              <a:buChar char="o"/>
            </a:pPr>
            <a:endParaRPr lang="it-IT" b="1" u="sng"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b="1" u="sng" dirty="0">
                <a:latin typeface="Roboto Light" panose="02000000000000000000" pitchFamily="2" charset="0"/>
                <a:ea typeface="Roboto Light" panose="02000000000000000000" pitchFamily="2" charset="0"/>
                <a:cs typeface="Roboto Light" panose="02000000000000000000" pitchFamily="2" charset="0"/>
              </a:rPr>
              <a:t>Cassazione sezione VI Penale, sentenza n. 35591 del 2.7.2021</a:t>
            </a:r>
          </a:p>
          <a:p>
            <a:pPr lvl="1" algn="just">
              <a:buFont typeface="Courier New" panose="02070309020205020404" pitchFamily="49" charset="0"/>
              <a:buChar char="o"/>
            </a:pPr>
            <a:r>
              <a:rPr lang="it-IT" sz="1500" dirty="0">
                <a:latin typeface="Roboto Light" panose="02000000000000000000" pitchFamily="2" charset="0"/>
                <a:ea typeface="Roboto Light" panose="02000000000000000000" pitchFamily="2" charset="0"/>
                <a:cs typeface="Roboto Light" panose="02000000000000000000" pitchFamily="2" charset="0"/>
              </a:rPr>
              <a:t>ha confermato che </a:t>
            </a:r>
            <a:r>
              <a:rPr lang="it-IT" sz="1500" u="sng" dirty="0">
                <a:latin typeface="Roboto Light" panose="02000000000000000000" pitchFamily="2" charset="0"/>
                <a:ea typeface="Roboto Light" panose="02000000000000000000" pitchFamily="2" charset="0"/>
                <a:cs typeface="Roboto Light" panose="02000000000000000000" pitchFamily="2" charset="0"/>
              </a:rPr>
              <a:t>l'infermiere professionale è titolare</a:t>
            </a:r>
            <a:r>
              <a:rPr lang="it-IT" sz="1500" dirty="0">
                <a:latin typeface="Roboto Light" panose="02000000000000000000" pitchFamily="2" charset="0"/>
                <a:ea typeface="Roboto Light" panose="02000000000000000000" pitchFamily="2" charset="0"/>
                <a:cs typeface="Roboto Light" panose="02000000000000000000" pitchFamily="2" charset="0"/>
              </a:rPr>
              <a:t>, ai sensi dell'art. 1, Legge 10 agosto 2000, n. 251, e del codice deontologico degli infermieri, di una </a:t>
            </a:r>
            <a:r>
              <a:rPr lang="it-IT" sz="1500" u="sng" dirty="0">
                <a:latin typeface="Roboto Light" panose="02000000000000000000" pitchFamily="2" charset="0"/>
                <a:ea typeface="Roboto Light" panose="02000000000000000000" pitchFamily="2" charset="0"/>
                <a:cs typeface="Roboto Light" panose="02000000000000000000" pitchFamily="2" charset="0"/>
              </a:rPr>
              <a:t>posizione di garanzia</a:t>
            </a:r>
            <a:r>
              <a:rPr lang="it-IT" sz="1500" dirty="0">
                <a:latin typeface="Roboto Light" panose="02000000000000000000" pitchFamily="2" charset="0"/>
                <a:ea typeface="Roboto Light" panose="02000000000000000000" pitchFamily="2" charset="0"/>
                <a:cs typeface="Roboto Light" panose="02000000000000000000" pitchFamily="2" charset="0"/>
              </a:rPr>
              <a:t> che si sostanzia di specifici obblighi giuridici, autonomi rispetto a quelli del medico,  verso l’assistito per la tutela della vita e della salute (art. 2 e 32 della Costituzione). Dunque, l’art. 40 co 2 c.p.  impone che lo stesso possa applicare misure di contenzione a scopo cautelare circoscrivendole ad un uso straordinario, motivato ed annotato nella documentazione clinico-assistenziale. </a:t>
            </a:r>
          </a:p>
          <a:p>
            <a:pPr>
              <a:buFont typeface="Courier New" panose="02070309020205020404" pitchFamily="49" charset="0"/>
              <a:buChar char="o"/>
            </a:pPr>
            <a:endParaRPr lang="it-IT" b="1" u="sng" dirty="0">
              <a:latin typeface="Roboto Light" panose="02000000000000000000" pitchFamily="2" charset="0"/>
              <a:ea typeface="Roboto Light" panose="02000000000000000000" pitchFamily="2" charset="0"/>
              <a:cs typeface="Roboto Light" panose="02000000000000000000" pitchFamily="2" charset="0"/>
            </a:endParaRPr>
          </a:p>
          <a:p>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48464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500" y="929275"/>
            <a:ext cx="4045200" cy="1241496"/>
          </a:xfrm>
        </p:spPr>
        <p:txBody>
          <a:bodyPr wrap="square" anchor="b">
            <a:normAutofit/>
          </a:bodyPr>
          <a:lstStyle/>
          <a:p>
            <a:pPr>
              <a:lnSpc>
                <a:spcPct val="90000"/>
              </a:lnSpc>
            </a:pPr>
            <a:r>
              <a:rPr lang="it-IT" sz="2400" b="1" dirty="0"/>
              <a:t>IL CASO</a:t>
            </a:r>
            <a:br>
              <a:rPr lang="it-IT" sz="2400" b="1" dirty="0"/>
            </a:br>
            <a:endParaRPr lang="it-IT" sz="2400" b="1" dirty="0"/>
          </a:p>
        </p:txBody>
      </p:sp>
      <p:sp>
        <p:nvSpPr>
          <p:cNvPr id="7" name="Subtitle 2">
            <a:extLst>
              <a:ext uri="{FF2B5EF4-FFF2-40B4-BE49-F238E27FC236}">
                <a16:creationId xmlns:a16="http://schemas.microsoft.com/office/drawing/2014/main" id="{B8655AE1-5563-90CC-9BEE-4E7553C4F440}"/>
              </a:ext>
            </a:extLst>
          </p:cNvPr>
          <p:cNvSpPr>
            <a:spLocks noGrp="1"/>
          </p:cNvSpPr>
          <p:nvPr>
            <p:ph type="subTitle" idx="1"/>
          </p:nvPr>
        </p:nvSpPr>
        <p:spPr>
          <a:xfrm>
            <a:off x="265500" y="2571750"/>
            <a:ext cx="4045200" cy="1574100"/>
          </a:xfrm>
        </p:spPr>
        <p:txBody>
          <a:bodyPr>
            <a:normAutofit lnSpcReduction="10000"/>
          </a:bodyPr>
          <a:lstStyle/>
          <a:p>
            <a:r>
              <a:rPr lang="it-IT" sz="2000" dirty="0">
                <a:latin typeface="Roboto Light" panose="02000000000000000000" pitchFamily="2" charset="0"/>
                <a:ea typeface="Roboto Light" panose="02000000000000000000" pitchFamily="2" charset="0"/>
                <a:cs typeface="Roboto Light" panose="02000000000000000000" pitchFamily="2" charset="0"/>
              </a:rPr>
              <a:t>SUPPORTARE I DESIDERI,</a:t>
            </a:r>
            <a:br>
              <a:rPr lang="it-IT" sz="2000" dirty="0">
                <a:latin typeface="Roboto Light" panose="02000000000000000000" pitchFamily="2" charset="0"/>
                <a:ea typeface="Roboto Light" panose="02000000000000000000" pitchFamily="2" charset="0"/>
                <a:cs typeface="Roboto Light" panose="02000000000000000000" pitchFamily="2" charset="0"/>
              </a:rPr>
            </a:br>
            <a:r>
              <a:rPr lang="it-IT" sz="2000" dirty="0">
                <a:latin typeface="Roboto Light" panose="02000000000000000000" pitchFamily="2" charset="0"/>
                <a:ea typeface="Roboto Light" panose="02000000000000000000" pitchFamily="2" charset="0"/>
                <a:cs typeface="Roboto Light" panose="02000000000000000000" pitchFamily="2" charset="0"/>
              </a:rPr>
              <a:t>TUTELARE LA LIBERTA’ DI MOVIMENTO </a:t>
            </a:r>
          </a:p>
          <a:p>
            <a:endParaRPr lang="it-IT" sz="2000" dirty="0">
              <a:latin typeface="Roboto Light" panose="02000000000000000000" pitchFamily="2" charset="0"/>
              <a:ea typeface="Roboto Light" panose="02000000000000000000" pitchFamily="2" charset="0"/>
              <a:cs typeface="Roboto Light" panose="02000000000000000000" pitchFamily="2" charset="0"/>
            </a:endParaRPr>
          </a:p>
          <a:p>
            <a:r>
              <a:rPr lang="it-IT" sz="2000" dirty="0">
                <a:latin typeface="Roboto Light" panose="02000000000000000000" pitchFamily="2" charset="0"/>
                <a:ea typeface="Roboto Light" panose="02000000000000000000" pitchFamily="2" charset="0"/>
                <a:cs typeface="Roboto Light" panose="02000000000000000000" pitchFamily="2" charset="0"/>
              </a:rPr>
              <a:t>… e la responsabilità?</a:t>
            </a: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3">
            <a:extLst>
              <a:ext uri="{FF2B5EF4-FFF2-40B4-BE49-F238E27FC236}">
                <a16:creationId xmlns:a16="http://schemas.microsoft.com/office/drawing/2014/main" id="{F1CC13E1-7D62-C819-8F5A-647828DA0E51}"/>
              </a:ext>
            </a:extLst>
          </p:cNvPr>
          <p:cNvSpPr>
            <a:spLocks noGrp="1"/>
          </p:cNvSpPr>
          <p:nvPr>
            <p:ph type="body" idx="2"/>
          </p:nvPr>
        </p:nvSpPr>
        <p:spPr>
          <a:xfrm>
            <a:off x="4939500" y="724200"/>
            <a:ext cx="3837000" cy="3695100"/>
          </a:xfrm>
        </p:spPr>
        <p:txBody>
          <a:bodyPr/>
          <a:lstStyle/>
          <a:p>
            <a:pPr marL="114300" indent="0" algn="just">
              <a:buNone/>
            </a:pPr>
            <a:r>
              <a:rPr lang="it-IT" sz="1800" dirty="0">
                <a:latin typeface="Roboto Light" panose="02000000000000000000" pitchFamily="2" charset="0"/>
                <a:ea typeface="Roboto Light" panose="02000000000000000000" pitchFamily="2" charset="0"/>
                <a:cs typeface="Roboto Light" panose="02000000000000000000" pitchFamily="2" charset="0"/>
              </a:rPr>
              <a:t>La responsabilità penale degli operatori sociosanitari e del coordinatore della struttura </a:t>
            </a:r>
          </a:p>
          <a:p>
            <a:pPr marL="114300" indent="0" algn="just">
              <a:buNone/>
            </a:pPr>
            <a:endParaRPr lang="it-IT" sz="1800"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buNone/>
            </a:pPr>
            <a:r>
              <a:rPr lang="it-IT" sz="1800" dirty="0">
                <a:latin typeface="Roboto Light" panose="02000000000000000000" pitchFamily="2" charset="0"/>
                <a:ea typeface="Roboto Light" panose="02000000000000000000" pitchFamily="2" charset="0"/>
                <a:cs typeface="Roboto Light" panose="02000000000000000000" pitchFamily="2" charset="0"/>
              </a:rPr>
              <a:t>(Sent. 820/2021 Tribunale di Busto Arsizio)</a:t>
            </a: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66242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Problematiche cliniche e capacità di movimento</a:t>
            </a:r>
          </a:p>
        </p:txBody>
      </p:sp>
      <p:sp>
        <p:nvSpPr>
          <p:cNvPr id="3" name="Segnaposto testo 2"/>
          <p:cNvSpPr>
            <a:spLocks noGrp="1"/>
          </p:cNvSpPr>
          <p:nvPr>
            <p:ph type="body" idx="1"/>
          </p:nvPr>
        </p:nvSpPr>
        <p:spPr/>
        <p:txBody>
          <a:bodyPr>
            <a:normAutofit lnSpcReduction="10000"/>
          </a:bodyPr>
          <a:lstStyle/>
          <a:p>
            <a:pPr marL="114300" indent="0" algn="just">
              <a:buNone/>
            </a:pPr>
            <a:r>
              <a:rPr lang="it-IT" i="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Il paziente è affetto da ipoacusia, ipovedenza e grave ritardo cognitivo</a:t>
            </a:r>
          </a:p>
          <a:p>
            <a:pPr marL="114300" indent="0" algn="just">
              <a:buNone/>
            </a:pPr>
            <a:r>
              <a:rPr lang="it-IT" i="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E’ in grado di riconoscere luoghi e sa spostarsi utilizzando apparecchi e ausili con ausilio e supervisione dell’operatore. E’ in grado di muoversi su diverse superfici e su  brevi distanze, riconoscendo ed evitando gli ostacoli.</a:t>
            </a:r>
          </a:p>
          <a:p>
            <a:pPr marL="114300" indent="0" algn="just">
              <a:buNone/>
            </a:pPr>
            <a:r>
              <a:rPr lang="it-IT" i="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E’ in grado di spostarsi all’interno della struttura, sempre con ausilio e supervisione dell’operatore all’interno di spazi pani.</a:t>
            </a:r>
          </a:p>
          <a:p>
            <a:pPr marL="114300" indent="0" algn="just">
              <a:buNone/>
            </a:pPr>
            <a:r>
              <a:rPr lang="it-IT" i="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L’ospite è in grado di deambulare, nonostante l’andatura presenti evidenti oscillazioni e deviazioni, rendendo elevato il rischio di cadute (è stato definito «</a:t>
            </a:r>
            <a:r>
              <a:rPr lang="it-IT" i="1" dirty="0" err="1">
                <a:solidFill>
                  <a:srgbClr val="0070C0"/>
                </a:solidFill>
                <a:latin typeface="Roboto Light" panose="02000000000000000000" pitchFamily="2" charset="0"/>
                <a:ea typeface="Roboto Light" panose="02000000000000000000" pitchFamily="2" charset="0"/>
                <a:cs typeface="Roboto Light" panose="02000000000000000000" pitchFamily="2" charset="0"/>
              </a:rPr>
              <a:t>wandering</a:t>
            </a:r>
            <a:r>
              <a:rPr lang="it-IT" i="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a:t>
            </a:r>
          </a:p>
        </p:txBody>
      </p:sp>
    </p:spTree>
    <p:extLst>
      <p:ext uri="{BB962C8B-B14F-4D97-AF65-F5344CB8AC3E}">
        <p14:creationId xmlns:p14="http://schemas.microsoft.com/office/powerpoint/2010/main" val="211070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L’approccio della RSD</a:t>
            </a:r>
          </a:p>
        </p:txBody>
      </p:sp>
      <p:sp>
        <p:nvSpPr>
          <p:cNvPr id="3" name="Segnaposto testo 2"/>
          <p:cNvSpPr>
            <a:spLocks noGrp="1"/>
          </p:cNvSpPr>
          <p:nvPr>
            <p:ph type="body" idx="1"/>
          </p:nvPr>
        </p:nvSpPr>
        <p:spPr/>
        <p:txBody>
          <a:bodyPr>
            <a:normAutofit/>
          </a:bodyPr>
          <a:lstStyle/>
          <a:p>
            <a:pPr marL="114300" indent="0" algn="ctr">
              <a:buNone/>
            </a:pPr>
            <a:r>
              <a:rPr lang="it-IT" b="0" i="0" dirty="0">
                <a:solidFill>
                  <a:srgbClr val="222222"/>
                </a:solidFill>
                <a:effectLst/>
                <a:latin typeface="Roboto Light" panose="02000000000000000000" pitchFamily="2" charset="0"/>
                <a:ea typeface="Roboto Light" panose="02000000000000000000" pitchFamily="2" charset="0"/>
                <a:cs typeface="Roboto Light" panose="02000000000000000000" pitchFamily="2" charset="0"/>
              </a:rPr>
              <a:t>Supportare i desideri, incentivare la libertà di movimento, e proteggere l’ospite</a:t>
            </a:r>
          </a:p>
          <a:p>
            <a:pPr marL="114300" indent="0" algn="ctr">
              <a:buNone/>
            </a:pPr>
            <a:endParaRPr lang="it-IT" b="0" i="0" dirty="0">
              <a:solidFill>
                <a:srgbClr val="222222"/>
              </a:solidFill>
              <a:effectLst/>
              <a:latin typeface="Roboto Light" panose="02000000000000000000" pitchFamily="2" charset="0"/>
              <a:ea typeface="Roboto Light" panose="02000000000000000000" pitchFamily="2" charset="0"/>
              <a:cs typeface="Roboto Light" panose="02000000000000000000" pitchFamily="2" charset="0"/>
            </a:endParaRPr>
          </a:p>
          <a:p>
            <a:pPr algn="ctr">
              <a:buFontTx/>
              <a:buChar char="-"/>
            </a:pPr>
            <a:r>
              <a:rPr lang="it-IT" b="1" dirty="0">
                <a:latin typeface="Roboto Light" panose="02000000000000000000" pitchFamily="2" charset="0"/>
                <a:ea typeface="Roboto Light" panose="02000000000000000000" pitchFamily="2" charset="0"/>
                <a:cs typeface="Roboto Light" panose="02000000000000000000" pitchFamily="2" charset="0"/>
              </a:rPr>
              <a:t>Ascolto delle esigenze dell’ospite</a:t>
            </a:r>
          </a:p>
          <a:p>
            <a:pPr algn="ctr">
              <a:buFontTx/>
              <a:buChar char="-"/>
            </a:pPr>
            <a:r>
              <a:rPr lang="it-IT" b="1" dirty="0">
                <a:latin typeface="Roboto Light" panose="02000000000000000000" pitchFamily="2" charset="0"/>
                <a:ea typeface="Roboto Light" panose="02000000000000000000" pitchFamily="2" charset="0"/>
                <a:cs typeface="Roboto Light" panose="02000000000000000000" pitchFamily="2" charset="0"/>
              </a:rPr>
              <a:t>Richieste della famiglia</a:t>
            </a:r>
          </a:p>
          <a:p>
            <a:pPr algn="ctr">
              <a:buFontTx/>
              <a:buChar char="-"/>
            </a:pPr>
            <a:r>
              <a:rPr lang="it-IT" b="1" dirty="0">
                <a:latin typeface="Roboto Light" panose="02000000000000000000" pitchFamily="2" charset="0"/>
                <a:ea typeface="Roboto Light" panose="02000000000000000000" pitchFamily="2" charset="0"/>
                <a:cs typeface="Roboto Light" panose="02000000000000000000" pitchFamily="2" charset="0"/>
              </a:rPr>
              <a:t>Osservazione del paziente</a:t>
            </a:r>
          </a:p>
          <a:p>
            <a:pPr algn="ctr">
              <a:buFontTx/>
              <a:buChar char="-"/>
            </a:pPr>
            <a:r>
              <a:rPr lang="it-IT" b="1" dirty="0">
                <a:latin typeface="Roboto Light" panose="02000000000000000000" pitchFamily="2" charset="0"/>
                <a:ea typeface="Roboto Light" panose="02000000000000000000" pitchFamily="2" charset="0"/>
                <a:cs typeface="Roboto Light" panose="02000000000000000000" pitchFamily="2" charset="0"/>
              </a:rPr>
              <a:t>Adeguamento della struttura</a:t>
            </a:r>
          </a:p>
        </p:txBody>
      </p:sp>
    </p:spTree>
    <p:extLst>
      <p:ext uri="{BB962C8B-B14F-4D97-AF65-F5344CB8AC3E}">
        <p14:creationId xmlns:p14="http://schemas.microsoft.com/office/powerpoint/2010/main" val="327444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Modalità di gestione</a:t>
            </a:r>
          </a:p>
        </p:txBody>
      </p:sp>
      <p:sp>
        <p:nvSpPr>
          <p:cNvPr id="3" name="Segnaposto testo 2"/>
          <p:cNvSpPr>
            <a:spLocks noGrp="1"/>
          </p:cNvSpPr>
          <p:nvPr>
            <p:ph type="body" idx="1"/>
          </p:nvPr>
        </p:nvSpPr>
        <p:spPr>
          <a:xfrm>
            <a:off x="311700" y="1551800"/>
            <a:ext cx="8520600" cy="2403166"/>
          </a:xfrm>
        </p:spPr>
        <p:txBody>
          <a:bodyPr>
            <a:normAutofit/>
          </a:bodyPr>
          <a:lstStyle/>
          <a:p>
            <a:pPr algn="just"/>
            <a:r>
              <a:rPr lang="it-IT" sz="1600" dirty="0">
                <a:latin typeface="Roboto Light" panose="02000000000000000000" pitchFamily="2" charset="0"/>
                <a:ea typeface="Roboto Light" panose="02000000000000000000" pitchFamily="2" charset="0"/>
                <a:cs typeface="Roboto Light" panose="02000000000000000000" pitchFamily="2" charset="0"/>
              </a:rPr>
              <a:t>Il paziente veniva curato a vista «passo </a:t>
            </a:r>
            <a:r>
              <a:rPr lang="it-IT" sz="1600" dirty="0" err="1">
                <a:latin typeface="Roboto Light" panose="02000000000000000000" pitchFamily="2" charset="0"/>
                <a:ea typeface="Roboto Light" panose="02000000000000000000" pitchFamily="2" charset="0"/>
                <a:cs typeface="Roboto Light" panose="02000000000000000000" pitchFamily="2" charset="0"/>
              </a:rPr>
              <a:t>passo</a:t>
            </a:r>
            <a:r>
              <a:rPr lang="it-IT" sz="1600" dirty="0">
                <a:latin typeface="Roboto Light" panose="02000000000000000000" pitchFamily="2" charset="0"/>
                <a:ea typeface="Roboto Light" panose="02000000000000000000" pitchFamily="2" charset="0"/>
                <a:cs typeface="Roboto Light" panose="02000000000000000000" pitchFamily="2" charset="0"/>
              </a:rPr>
              <a:t>» dagli oss e dagli infermieri, in quanto riusciva a deambulare autonomamente, se pur con le difficoltà legate alla patologia;</a:t>
            </a:r>
          </a:p>
          <a:p>
            <a:pPr algn="just"/>
            <a:r>
              <a:rPr lang="it-IT" sz="1600" dirty="0">
                <a:latin typeface="Roboto Light" panose="02000000000000000000" pitchFamily="2" charset="0"/>
                <a:ea typeface="Roboto Light" panose="02000000000000000000" pitchFamily="2" charset="0"/>
                <a:cs typeface="Roboto Light" panose="02000000000000000000" pitchFamily="2" charset="0"/>
              </a:rPr>
              <a:t>L’uomo non aveva un operatore dedicato: tutta l’equipe presente in struttura se ne occupava, ma occorreva sempre che si sapesse dove lui si trovasse;</a:t>
            </a:r>
          </a:p>
          <a:p>
            <a:pPr algn="just"/>
            <a:r>
              <a:rPr lang="it-IT" sz="1600" dirty="0">
                <a:latin typeface="Roboto Light" panose="02000000000000000000" pitchFamily="2" charset="0"/>
                <a:ea typeface="Roboto Light" panose="02000000000000000000" pitchFamily="2" charset="0"/>
                <a:cs typeface="Roboto Light" panose="02000000000000000000" pitchFamily="2" charset="0"/>
              </a:rPr>
              <a:t>Gli operatori (indipendentemente dalla loro qualifica) avevano il compito di passarsi il paziente, prendendolo in consegna nelle varie fasi della giornata, e a seguirlo e secondo le indicazioni fornite dal coordinatore.</a:t>
            </a:r>
          </a:p>
        </p:txBody>
      </p:sp>
    </p:spTree>
    <p:extLst>
      <p:ext uri="{BB962C8B-B14F-4D97-AF65-F5344CB8AC3E}">
        <p14:creationId xmlns:p14="http://schemas.microsoft.com/office/powerpoint/2010/main" val="265333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succede?</a:t>
            </a:r>
          </a:p>
        </p:txBody>
      </p:sp>
      <p:sp>
        <p:nvSpPr>
          <p:cNvPr id="3" name="Segnaposto testo 2"/>
          <p:cNvSpPr>
            <a:spLocks noGrp="1"/>
          </p:cNvSpPr>
          <p:nvPr>
            <p:ph type="body" idx="1"/>
          </p:nvPr>
        </p:nvSpPr>
        <p:spPr/>
        <p:txBody>
          <a:bodyPr>
            <a:normAutofit/>
          </a:bodyPr>
          <a:lstStyle/>
          <a:p>
            <a:pPr marL="114300" indent="0" algn="ctr">
              <a:buNone/>
            </a:pPr>
            <a:r>
              <a:rPr lang="it-IT" sz="1600" dirty="0">
                <a:latin typeface="Roboto Light" panose="02000000000000000000" pitchFamily="2" charset="0"/>
                <a:ea typeface="Roboto Light" panose="02000000000000000000" pitchFamily="2" charset="0"/>
                <a:cs typeface="Roboto Light" panose="02000000000000000000" pitchFamily="2" charset="0"/>
              </a:rPr>
              <a:t>Durante il momento del pasto, l’ospite si allontana dalla sala mensa senza essere visto.</a:t>
            </a:r>
          </a:p>
          <a:p>
            <a:pPr marL="114300" indent="0" algn="ctr">
              <a:buNone/>
            </a:pPr>
            <a:r>
              <a:rPr lang="it-IT" sz="1600" dirty="0">
                <a:latin typeface="Roboto Light" panose="02000000000000000000" pitchFamily="2" charset="0"/>
                <a:ea typeface="Roboto Light" panose="02000000000000000000" pitchFamily="2" charset="0"/>
                <a:cs typeface="Roboto Light" panose="02000000000000000000" pitchFamily="2" charset="0"/>
              </a:rPr>
              <a:t>Riesce ad aprire una porta tagliafuoco che da sul seminterrato, lasciandosela alle spalle. La porta si chiude colpendo l’ospite, facendogli perdere l’equilibrio.</a:t>
            </a:r>
          </a:p>
          <a:p>
            <a:pPr marL="114300" indent="0" algn="ctr">
              <a:buNone/>
            </a:pPr>
            <a:r>
              <a:rPr lang="it-IT" sz="1600" dirty="0">
                <a:latin typeface="Roboto Light" panose="02000000000000000000" pitchFamily="2" charset="0"/>
                <a:ea typeface="Roboto Light" panose="02000000000000000000" pitchFamily="2" charset="0"/>
                <a:cs typeface="Roboto Light" panose="02000000000000000000" pitchFamily="2" charset="0"/>
              </a:rPr>
              <a:t>L’ospite cade giù per tre rampe di scale procurandosi una ferita alla testa. </a:t>
            </a:r>
          </a:p>
          <a:p>
            <a:pPr marL="114300" indent="0" algn="ctr">
              <a:buNone/>
            </a:pPr>
            <a:endParaRPr lang="it-IT" sz="1600" dirty="0">
              <a:latin typeface="Roboto Light" panose="02000000000000000000" pitchFamily="2" charset="0"/>
              <a:ea typeface="Roboto Light" panose="02000000000000000000" pitchFamily="2" charset="0"/>
              <a:cs typeface="Roboto Light" panose="02000000000000000000" pitchFamily="2" charset="0"/>
            </a:endParaRPr>
          </a:p>
          <a:p>
            <a:pPr marL="114300" indent="0" algn="ctr">
              <a:buNone/>
            </a:pPr>
            <a:r>
              <a:rPr lang="it-IT" sz="1600" dirty="0">
                <a:latin typeface="Roboto Light" panose="02000000000000000000" pitchFamily="2" charset="0"/>
                <a:ea typeface="Roboto Light" panose="02000000000000000000" pitchFamily="2" charset="0"/>
                <a:cs typeface="Roboto Light" panose="02000000000000000000" pitchFamily="2" charset="0"/>
              </a:rPr>
              <a:t>Trasportato al pronto soccorso una volta trovato dagli operatori, muore a causa dell’emorragia. </a:t>
            </a:r>
          </a:p>
        </p:txBody>
      </p:sp>
    </p:spTree>
    <p:extLst>
      <p:ext uri="{BB962C8B-B14F-4D97-AF65-F5344CB8AC3E}">
        <p14:creationId xmlns:p14="http://schemas.microsoft.com/office/powerpoint/2010/main" val="286742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7460854-E8EE-6116-5DEE-9C313D9A3A86}"/>
              </a:ext>
            </a:extLst>
          </p:cNvPr>
          <p:cNvSpPr>
            <a:spLocks noGrp="1"/>
          </p:cNvSpPr>
          <p:nvPr>
            <p:ph type="title"/>
          </p:nvPr>
        </p:nvSpPr>
        <p:spPr>
          <a:xfrm>
            <a:off x="2969302" y="1660978"/>
            <a:ext cx="3205395" cy="1372154"/>
          </a:xfrm>
        </p:spPr>
        <p:txBody>
          <a:bodyPr>
            <a:normAutofit fontScale="90000"/>
          </a:bodyPr>
          <a:lstStyle/>
          <a:p>
            <a:pPr algn="ctr"/>
            <a:r>
              <a:rPr lang="it-IT" dirty="0"/>
              <a:t>EMERGONO</a:t>
            </a:r>
            <a:br>
              <a:rPr lang="it-IT" dirty="0"/>
            </a:br>
            <a:r>
              <a:rPr lang="it-IT" b="1" dirty="0"/>
              <a:t>DUE</a:t>
            </a:r>
            <a:r>
              <a:rPr lang="it-IT" dirty="0"/>
              <a:t> PROBLEMI</a:t>
            </a:r>
            <a:br>
              <a:rPr lang="it-IT" dirty="0"/>
            </a:br>
            <a:r>
              <a:rPr lang="it-IT" dirty="0"/>
              <a:t>NELLA GESTIONE</a:t>
            </a:r>
          </a:p>
        </p:txBody>
      </p:sp>
    </p:spTree>
    <p:extLst>
      <p:ext uri="{BB962C8B-B14F-4D97-AF65-F5344CB8AC3E}">
        <p14:creationId xmlns:p14="http://schemas.microsoft.com/office/powerpoint/2010/main" val="244511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579446"/>
            <a:ext cx="8520600" cy="2537748"/>
          </a:xfrm>
        </p:spPr>
        <p:txBody>
          <a:bodyPr>
            <a:normAutofit/>
          </a:bodyPr>
          <a:lstStyle/>
          <a:p>
            <a:pPr marL="114300" indent="0" algn="just">
              <a:buNone/>
            </a:pPr>
            <a:r>
              <a:rPr lang="it-IT" dirty="0">
                <a:latin typeface="Roboto Light" panose="02000000000000000000" pitchFamily="2" charset="0"/>
                <a:ea typeface="Roboto Light" panose="02000000000000000000" pitchFamily="2" charset="0"/>
                <a:cs typeface="Roboto Light" panose="02000000000000000000" pitchFamily="2" charset="0"/>
              </a:rPr>
              <a:t>La porta tagliafuoco alla quale accede l’ospite era stata negligentemente lasciata aperta da ignoti, contrariamente alle prescrizioni del coordinatore della casa di cura, che aveva disposto che la porta rimanesse sempre chiusa a chiave proprio in ragione del vagare di quel paziente.</a:t>
            </a:r>
          </a:p>
          <a:p>
            <a:pPr marL="114300" indent="0" algn="jus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buNone/>
            </a:pPr>
            <a:r>
              <a:rPr lang="it-IT" dirty="0">
                <a:latin typeface="Roboto Light" panose="02000000000000000000" pitchFamily="2" charset="0"/>
                <a:ea typeface="Roboto Light" panose="02000000000000000000" pitchFamily="2" charset="0"/>
                <a:cs typeface="Roboto Light" panose="02000000000000000000" pitchFamily="2" charset="0"/>
              </a:rPr>
              <a:t>Trattandosi di una via di fuga, non era stato possibile apporvi dei cancelletti.</a:t>
            </a:r>
          </a:p>
        </p:txBody>
      </p:sp>
      <p:sp>
        <p:nvSpPr>
          <p:cNvPr id="2" name="Titolo 1">
            <a:extLst>
              <a:ext uri="{FF2B5EF4-FFF2-40B4-BE49-F238E27FC236}">
                <a16:creationId xmlns:a16="http://schemas.microsoft.com/office/drawing/2014/main" id="{1833CCFF-9399-95B9-AFC4-147D7840187C}"/>
              </a:ext>
            </a:extLst>
          </p:cNvPr>
          <p:cNvSpPr>
            <a:spLocks noGrp="1"/>
          </p:cNvSpPr>
          <p:nvPr>
            <p:ph type="title"/>
          </p:nvPr>
        </p:nvSpPr>
        <p:spPr>
          <a:xfrm>
            <a:off x="311700" y="642500"/>
            <a:ext cx="8520600" cy="831300"/>
          </a:xfrm>
        </p:spPr>
        <p:txBody>
          <a:bodyPr/>
          <a:lstStyle/>
          <a:p>
            <a:r>
              <a:rPr lang="it-IT" dirty="0"/>
              <a:t>1. La porta del seminterrato</a:t>
            </a:r>
          </a:p>
        </p:txBody>
      </p:sp>
    </p:spTree>
    <p:extLst>
      <p:ext uri="{BB962C8B-B14F-4D97-AF65-F5344CB8AC3E}">
        <p14:creationId xmlns:p14="http://schemas.microsoft.com/office/powerpoint/2010/main" val="58222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579446"/>
            <a:ext cx="8520600" cy="2537748"/>
          </a:xfrm>
        </p:spPr>
        <p:txBody>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Durante la somministrazione dei pasti, a cura di tre operatori, il paziente veniva servito per primo in quanto necessitava di essere imboccato e si muoveva sempre. Solo successivamente le pietanze venivano somministrate agli altri ospiti (16), mentre il paziente vagava tra i tavoli.</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Dei tre operatori presenti si era stabilito che un oss distribuisse la cena, un secondo oss imboccasse chi ne aveva necessità (6 persone/16) e l’infermiere distribuisse le terapie.</a:t>
            </a:r>
          </a:p>
        </p:txBody>
      </p:sp>
      <p:sp>
        <p:nvSpPr>
          <p:cNvPr id="2" name="Titolo 1">
            <a:extLst>
              <a:ext uri="{FF2B5EF4-FFF2-40B4-BE49-F238E27FC236}">
                <a16:creationId xmlns:a16="http://schemas.microsoft.com/office/drawing/2014/main" id="{1833CCFF-9399-95B9-AFC4-147D7840187C}"/>
              </a:ext>
            </a:extLst>
          </p:cNvPr>
          <p:cNvSpPr>
            <a:spLocks noGrp="1"/>
          </p:cNvSpPr>
          <p:nvPr>
            <p:ph type="title"/>
          </p:nvPr>
        </p:nvSpPr>
        <p:spPr>
          <a:xfrm>
            <a:off x="311700" y="642500"/>
            <a:ext cx="8520600" cy="831300"/>
          </a:xfrm>
        </p:spPr>
        <p:txBody>
          <a:bodyPr/>
          <a:lstStyle/>
          <a:p>
            <a:r>
              <a:rPr lang="it-IT" dirty="0"/>
              <a:t>La gestione degli ospiti durante i pasti</a:t>
            </a:r>
          </a:p>
        </p:txBody>
      </p:sp>
    </p:spTree>
    <p:extLst>
      <p:ext uri="{BB962C8B-B14F-4D97-AF65-F5344CB8AC3E}">
        <p14:creationId xmlns:p14="http://schemas.microsoft.com/office/powerpoint/2010/main" val="294189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Contenzione</a:t>
            </a:r>
            <a:br>
              <a:rPr lang="it-IT" dirty="0"/>
            </a:br>
            <a:r>
              <a:rPr lang="it-IT" dirty="0"/>
              <a:t>Nozione</a:t>
            </a:r>
          </a:p>
        </p:txBody>
      </p:sp>
      <p:sp>
        <p:nvSpPr>
          <p:cNvPr id="3" name="Segnaposto testo 2"/>
          <p:cNvSpPr>
            <a:spLocks noGrp="1"/>
          </p:cNvSpPr>
          <p:nvPr>
            <p:ph type="body" idx="1"/>
          </p:nvPr>
        </p:nvSpPr>
        <p:spPr/>
        <p:txBody>
          <a:bodyPr>
            <a:normAutofit/>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Restrizione intenzionale dei movimenti o del comportamento volontario di un soggetto:</a:t>
            </a:r>
          </a:p>
          <a:p>
            <a:pPr lvl="1" algn="just">
              <a:buFont typeface="Courier New" panose="02070309020205020404" pitchFamily="49" charset="0"/>
              <a:buChar char="o"/>
            </a:pPr>
            <a:r>
              <a:rPr lang="it-IT" sz="1600" u="sng" dirty="0">
                <a:latin typeface="Roboto Light" panose="02000000000000000000" pitchFamily="2" charset="0"/>
                <a:ea typeface="Roboto Light" panose="02000000000000000000" pitchFamily="2" charset="0"/>
                <a:cs typeface="Roboto Light" panose="02000000000000000000" pitchFamily="2" charset="0"/>
              </a:rPr>
              <a:t>Manuale</a:t>
            </a:r>
            <a:r>
              <a:rPr lang="it-IT" sz="1600" dirty="0">
                <a:latin typeface="Roboto Light" panose="02000000000000000000" pitchFamily="2" charset="0"/>
                <a:ea typeface="Roboto Light" panose="02000000000000000000" pitchFamily="2" charset="0"/>
                <a:cs typeface="Roboto Light" panose="02000000000000000000" pitchFamily="2" charset="0"/>
              </a:rPr>
              <a:t> - attività mirate a immobilizzare il paziente </a:t>
            </a:r>
          </a:p>
          <a:p>
            <a:pPr lvl="1" algn="just">
              <a:buFont typeface="Courier New" panose="02070309020205020404" pitchFamily="49" charset="0"/>
              <a:buChar char="o"/>
            </a:pPr>
            <a:r>
              <a:rPr lang="it-IT" sz="1600" u="sng" dirty="0">
                <a:latin typeface="Roboto Light" panose="02000000000000000000" pitchFamily="2" charset="0"/>
                <a:ea typeface="Roboto Light" panose="02000000000000000000" pitchFamily="2" charset="0"/>
                <a:cs typeface="Roboto Light" panose="02000000000000000000" pitchFamily="2" charset="0"/>
              </a:rPr>
              <a:t>Fisica/Meccanica</a:t>
            </a:r>
            <a:r>
              <a:rPr lang="it-IT" sz="1600" dirty="0">
                <a:latin typeface="Roboto Light" panose="02000000000000000000" pitchFamily="2" charset="0"/>
                <a:ea typeface="Roboto Light" panose="02000000000000000000" pitchFamily="2" charset="0"/>
                <a:cs typeface="Roboto Light" panose="02000000000000000000" pitchFamily="2" charset="0"/>
              </a:rPr>
              <a:t> - procedure, mezzi e dispositivi applicati al corpo della persona o nello spazio</a:t>
            </a:r>
          </a:p>
          <a:p>
            <a:pPr lvl="1" algn="just">
              <a:buFont typeface="Courier New" panose="02070309020205020404" pitchFamily="49" charset="0"/>
              <a:buChar char="o"/>
            </a:pPr>
            <a:r>
              <a:rPr lang="it-IT" sz="1600" u="sng" dirty="0">
                <a:latin typeface="Roboto Light" panose="02000000000000000000" pitchFamily="2" charset="0"/>
                <a:ea typeface="Roboto Light" panose="02000000000000000000" pitchFamily="2" charset="0"/>
                <a:cs typeface="Roboto Light" panose="02000000000000000000" pitchFamily="2" charset="0"/>
              </a:rPr>
              <a:t>Farmacologica</a:t>
            </a:r>
          </a:p>
          <a:p>
            <a:pPr lvl="1" algn="just">
              <a:buFont typeface="Courier New" panose="02070309020205020404" pitchFamily="49" charset="0"/>
              <a:buChar char="o"/>
            </a:pPr>
            <a:r>
              <a:rPr lang="it-IT" sz="1600" u="sng" dirty="0">
                <a:latin typeface="Roboto Light" panose="02000000000000000000" pitchFamily="2" charset="0"/>
                <a:ea typeface="Roboto Light" panose="02000000000000000000" pitchFamily="2" charset="0"/>
                <a:cs typeface="Roboto Light" panose="02000000000000000000" pitchFamily="2" charset="0"/>
              </a:rPr>
              <a:t>Ambientale</a:t>
            </a:r>
            <a:r>
              <a:rPr lang="it-IT" sz="1600" dirty="0">
                <a:latin typeface="Roboto Light" panose="02000000000000000000" pitchFamily="2" charset="0"/>
                <a:ea typeface="Roboto Light" panose="02000000000000000000" pitchFamily="2" charset="0"/>
                <a:cs typeface="Roboto Light" panose="02000000000000000000" pitchFamily="2" charset="0"/>
              </a:rPr>
              <a:t> - sistemi di ritenuta di porte e finestre al dichiarato fine di evitare l’uscita incontrollata dalle strutture</a:t>
            </a:r>
          </a:p>
        </p:txBody>
      </p:sp>
    </p:spTree>
    <p:extLst>
      <p:ext uri="{BB962C8B-B14F-4D97-AF65-F5344CB8AC3E}">
        <p14:creationId xmlns:p14="http://schemas.microsoft.com/office/powerpoint/2010/main" val="3158810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89210"/>
            <a:ext cx="8520600" cy="831300"/>
          </a:xfrm>
        </p:spPr>
        <p:txBody>
          <a:bodyPr/>
          <a:lstStyle/>
          <a:p>
            <a:r>
              <a:rPr lang="it-IT" dirty="0"/>
              <a:t>L’imputazione</a:t>
            </a:r>
          </a:p>
        </p:txBody>
      </p:sp>
      <p:sp>
        <p:nvSpPr>
          <p:cNvPr id="3" name="Segnaposto testo 2"/>
          <p:cNvSpPr>
            <a:spLocks noGrp="1"/>
          </p:cNvSpPr>
          <p:nvPr>
            <p:ph type="body" idx="1"/>
          </p:nvPr>
        </p:nvSpPr>
        <p:spPr>
          <a:xfrm>
            <a:off x="311700" y="1120509"/>
            <a:ext cx="8520600" cy="3898299"/>
          </a:xfrm>
        </p:spPr>
        <p:txBody>
          <a:bodyPr>
            <a:noAutofit/>
          </a:bodyPr>
          <a:lstStyle/>
          <a:p>
            <a:pPr marL="114300" indent="0" algn="just">
              <a:buNone/>
            </a:pPr>
            <a:r>
              <a:rPr lang="it-IT" sz="1450" dirty="0">
                <a:latin typeface="Roboto Light" panose="02000000000000000000" pitchFamily="2" charset="0"/>
                <a:ea typeface="Roboto Light" panose="02000000000000000000" pitchFamily="2" charset="0"/>
                <a:cs typeface="Roboto Light" panose="02000000000000000000" pitchFamily="2" charset="0"/>
              </a:rPr>
              <a:t>Il coordinatore della struttura e gli operatori in servizio vengono imputati in concorso tra loro del reato di </a:t>
            </a:r>
            <a:r>
              <a:rPr lang="it-IT" sz="1450" b="1" dirty="0">
                <a:latin typeface="Roboto Light" panose="02000000000000000000" pitchFamily="2" charset="0"/>
                <a:ea typeface="Roboto Light" panose="02000000000000000000" pitchFamily="2" charset="0"/>
                <a:cs typeface="Roboto Light" panose="02000000000000000000" pitchFamily="2" charset="0"/>
              </a:rPr>
              <a:t>omicidio colposo ex artt. 113, 40 co. 2 e 589 co. 1 c.p. </a:t>
            </a:r>
            <a:r>
              <a:rPr lang="it-IT" sz="1450" dirty="0">
                <a:latin typeface="Roboto Light" panose="02000000000000000000" pitchFamily="2" charset="0"/>
                <a:ea typeface="Roboto Light" panose="02000000000000000000" pitchFamily="2" charset="0"/>
                <a:cs typeface="Roboto Light" panose="02000000000000000000" pitchFamily="2" charset="0"/>
              </a:rPr>
              <a:t>perché per colpa consistita in imprudenza, negligenza e imperizia cagionavano il decesso del paziente. In particolare:</a:t>
            </a:r>
          </a:p>
          <a:p>
            <a:pPr marL="114300" indent="0" algn="just">
              <a:buNone/>
            </a:pPr>
            <a:endParaRPr lang="it-IT" sz="1450"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sz="1450" b="1" dirty="0">
                <a:latin typeface="Roboto Light" panose="02000000000000000000" pitchFamily="2" charset="0"/>
                <a:ea typeface="Roboto Light" panose="02000000000000000000" pitchFamily="2" charset="0"/>
                <a:cs typeface="Roboto Light" panose="02000000000000000000" pitchFamily="2" charset="0"/>
              </a:rPr>
              <a:t>Gli operatori</a:t>
            </a:r>
            <a:r>
              <a:rPr lang="it-IT" sz="1450" dirty="0">
                <a:latin typeface="Roboto Light" panose="02000000000000000000" pitchFamily="2" charset="0"/>
                <a:ea typeface="Roboto Light" panose="02000000000000000000" pitchFamily="2" charset="0"/>
                <a:cs typeface="Roboto Light" panose="02000000000000000000" pitchFamily="2" charset="0"/>
              </a:rPr>
              <a:t>, mentre, durante il loro turno di lavoro, somministravano il pasto agli ospiti della struttura, non vigilavano adeguatamente il paziente – che aveva già cenato e che a causa della propria infermità non riusciva a deambulare autonomamente in  spazi ignoti – il quale usciva solo dalla stanza e, dirigendosi verso l’ingresso della struttura, apriva una porta che per negligenza, era rimasta chiusa senza chiave, precipitando così dalle tre rampe di scale che conducono agli spogliatoi dei dipendenti al piano seminterrato. Caduta che gli provocava una massiva emorragia celebrale in conseguenza della quale moriva presso il nosocomio.</a:t>
            </a:r>
          </a:p>
        </p:txBody>
      </p:sp>
    </p:spTree>
    <p:extLst>
      <p:ext uri="{BB962C8B-B14F-4D97-AF65-F5344CB8AC3E}">
        <p14:creationId xmlns:p14="http://schemas.microsoft.com/office/powerpoint/2010/main" val="52150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pPr algn="just">
              <a:buFont typeface="Arial" panose="020B0604020202020204" pitchFamily="34" charset="0"/>
              <a:buChar char="•"/>
            </a:pPr>
            <a:r>
              <a:rPr lang="it-IT" dirty="0">
                <a:latin typeface="Roboto Light" panose="02000000000000000000" pitchFamily="2" charset="0"/>
                <a:ea typeface="Roboto Light" panose="02000000000000000000" pitchFamily="2" charset="0"/>
                <a:cs typeface="Roboto Light" panose="02000000000000000000" pitchFamily="2" charset="0"/>
              </a:rPr>
              <a:t>Il </a:t>
            </a:r>
            <a:r>
              <a:rPr lang="it-IT" b="1" dirty="0">
                <a:latin typeface="Roboto Light" panose="02000000000000000000" pitchFamily="2" charset="0"/>
                <a:ea typeface="Roboto Light" panose="02000000000000000000" pitchFamily="2" charset="0"/>
                <a:cs typeface="Roboto Light" panose="02000000000000000000" pitchFamily="2" charset="0"/>
              </a:rPr>
              <a:t>coordinatore</a:t>
            </a:r>
            <a:r>
              <a:rPr lang="it-IT" dirty="0">
                <a:latin typeface="Roboto Light" panose="02000000000000000000" pitchFamily="2" charset="0"/>
                <a:ea typeface="Roboto Light" panose="02000000000000000000" pitchFamily="2" charset="0"/>
                <a:cs typeface="Roboto Light" panose="02000000000000000000" pitchFamily="2" charset="0"/>
              </a:rPr>
              <a:t>, per colpa consistita nel non adottare idonee prescrizioni al fine di evitare che la suddetta porta fosse facilmente accessibile agli ospiti, pur essendo munita di chiave, e per non aver adottato alcun dispositivo di sicurezza.</a:t>
            </a:r>
          </a:p>
        </p:txBody>
      </p:sp>
    </p:spTree>
    <p:extLst>
      <p:ext uri="{BB962C8B-B14F-4D97-AF65-F5344CB8AC3E}">
        <p14:creationId xmlns:p14="http://schemas.microsoft.com/office/powerpoint/2010/main" val="130205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1717C-8576-9BE6-486C-C564B9E570DB}"/>
              </a:ext>
            </a:extLst>
          </p:cNvPr>
          <p:cNvSpPr>
            <a:spLocks noGrp="1"/>
          </p:cNvSpPr>
          <p:nvPr>
            <p:ph type="title"/>
          </p:nvPr>
        </p:nvSpPr>
        <p:spPr/>
        <p:txBody>
          <a:bodyPr/>
          <a:lstStyle/>
          <a:p>
            <a:r>
              <a:rPr lang="it-IT" dirty="0"/>
              <a:t>Le difese</a:t>
            </a:r>
          </a:p>
        </p:txBody>
      </p:sp>
      <p:sp>
        <p:nvSpPr>
          <p:cNvPr id="3" name="Segnaposto testo 2">
            <a:extLst>
              <a:ext uri="{FF2B5EF4-FFF2-40B4-BE49-F238E27FC236}">
                <a16:creationId xmlns:a16="http://schemas.microsoft.com/office/drawing/2014/main" id="{C45F6AE7-1C02-1874-1B70-68164E2C10AC}"/>
              </a:ext>
            </a:extLst>
          </p:cNvPr>
          <p:cNvSpPr>
            <a:spLocks noGrp="1"/>
          </p:cNvSpPr>
          <p:nvPr>
            <p:ph type="body" idx="1"/>
          </p:nvPr>
        </p:nvSpPr>
        <p:spPr/>
        <p:txBody>
          <a:bodyPr/>
          <a:lstStyle/>
          <a:p>
            <a:r>
              <a:rPr lang="it-IT" dirty="0">
                <a:latin typeface="Roboto Light" panose="02000000000000000000" pitchFamily="2" charset="0"/>
                <a:ea typeface="Roboto Light" panose="02000000000000000000" pitchFamily="2" charset="0"/>
                <a:cs typeface="Roboto Light" panose="02000000000000000000" pitchFamily="2" charset="0"/>
              </a:rPr>
              <a:t>Per il coordinatore: si pone un problema relativo alla posizione di garanzia. Su chi incombe l’obbligo di mettere in sicurezza le porte? </a:t>
            </a:r>
          </a:p>
          <a:p>
            <a:pPr marL="114300" indent="0">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r>
              <a:rPr lang="it-IT" dirty="0">
                <a:latin typeface="Roboto Light" panose="02000000000000000000" pitchFamily="2" charset="0"/>
                <a:ea typeface="Roboto Light" panose="02000000000000000000" pitchFamily="2" charset="0"/>
                <a:cs typeface="Roboto Light" panose="02000000000000000000" pitchFamily="2" charset="0"/>
              </a:rPr>
              <a:t>Per le operatrici: erano davvero sufficienti 3 operatrici per gestire tutti quei pazienti?</a:t>
            </a:r>
          </a:p>
        </p:txBody>
      </p:sp>
    </p:spTree>
    <p:extLst>
      <p:ext uri="{BB962C8B-B14F-4D97-AF65-F5344CB8AC3E}">
        <p14:creationId xmlns:p14="http://schemas.microsoft.com/office/powerpoint/2010/main" val="111273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330772"/>
            <a:ext cx="8520600" cy="831300"/>
          </a:xfrm>
        </p:spPr>
        <p:txBody>
          <a:bodyPr/>
          <a:lstStyle/>
          <a:p>
            <a:r>
              <a:rPr lang="it-IT" dirty="0"/>
              <a:t>Il dispositivo</a:t>
            </a:r>
          </a:p>
        </p:txBody>
      </p:sp>
      <p:sp>
        <p:nvSpPr>
          <p:cNvPr id="3" name="Segnaposto testo 2"/>
          <p:cNvSpPr>
            <a:spLocks noGrp="1"/>
          </p:cNvSpPr>
          <p:nvPr>
            <p:ph type="body" idx="1"/>
          </p:nvPr>
        </p:nvSpPr>
        <p:spPr>
          <a:xfrm>
            <a:off x="311700" y="1028701"/>
            <a:ext cx="8520600" cy="3182600"/>
          </a:xfrm>
        </p:spPr>
        <p:txBody>
          <a:bodyPr>
            <a:normAutofit fontScale="85000" lnSpcReduction="10000"/>
          </a:bodyPr>
          <a:lstStyle/>
          <a:p>
            <a:pPr marL="114300" indent="0" algn="just">
              <a:buNone/>
            </a:pPr>
            <a:r>
              <a:rPr lang="it-IT" dirty="0">
                <a:latin typeface="Roboto Light" panose="02000000000000000000" pitchFamily="2" charset="0"/>
                <a:ea typeface="Roboto Light" panose="02000000000000000000" pitchFamily="2" charset="0"/>
                <a:cs typeface="Roboto Light" panose="02000000000000000000" pitchFamily="2" charset="0"/>
              </a:rPr>
              <a:t>In motivazione il Giudice adduce che</a:t>
            </a:r>
          </a:p>
          <a:p>
            <a:pPr marL="114300" indent="0" algn="jus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dirty="0">
                <a:latin typeface="Roboto Light" panose="02000000000000000000" pitchFamily="2" charset="0"/>
                <a:ea typeface="Roboto Light" panose="02000000000000000000" pitchFamily="2" charset="0"/>
                <a:cs typeface="Roboto Light" panose="02000000000000000000" pitchFamily="2" charset="0"/>
              </a:rPr>
              <a:t>Il coordinatore non aveva alcun potere di spesa, neppure limitato, né poteva assumere direttamente personale. M</a:t>
            </a:r>
            <a:r>
              <a:rPr lang="it-IT" dirty="0">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rPr>
              <a:t>anca la posizione di garanzia in capo al coordinatore del personale, non avendo alcun potere per adottare eventuali provvedimenti in materia di sicurezza. Non è pertanto ravvisabile alcune responsabilità in capo al coordinatore.</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endParaRPr>
          </a:p>
          <a:p>
            <a:pPr algn="just"/>
            <a:r>
              <a:rPr lang="it-IT" dirty="0">
                <a:latin typeface="Roboto Light" panose="02000000000000000000" pitchFamily="2" charset="0"/>
                <a:ea typeface="Roboto Light" panose="02000000000000000000" pitchFamily="2" charset="0"/>
                <a:cs typeface="Roboto Light" panose="02000000000000000000" pitchFamily="2" charset="0"/>
                <a:sym typeface="Wingdings" panose="05000000000000000000" pitchFamily="2" charset="2"/>
              </a:rPr>
              <a:t>Gli operatori  (oss e infermiere) non potevano attendersi che la porta non fosse effettivamente chiusa, non era previsto che gli operatori in servizio verificassero ogni volta l’effettiva chiusura. Tenuto conto delle problematiche di tutti i pazienti loro affidati non era esigibile un controllo a vista del paziente, in ragione della sproporzione tra operatori e pazienti.</a:t>
            </a: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48842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644236"/>
            <a:ext cx="8520600" cy="3567064"/>
          </a:xfrm>
        </p:spPr>
        <p:txBody>
          <a:bodyPr>
            <a:normAutofit lnSpcReduction="10000"/>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Secondo il Giudice la sola inadeguatezza della modalità di chiusura della porta avrebbe potuto evitare con ogni significativa probabilità l’evento.</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La condotta omessa e contestate alle operatrici non è causa sufficientemente idonea a cagionare l’evento</a:t>
            </a:r>
          </a:p>
          <a:p>
            <a:pPr marL="114300" indent="0" algn="jus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buNone/>
            </a:pPr>
            <a:r>
              <a:rPr lang="it-IT" b="1" dirty="0">
                <a:latin typeface="Roboto Light" panose="02000000000000000000" pitchFamily="2" charset="0"/>
                <a:ea typeface="Roboto Light" panose="02000000000000000000" pitchFamily="2" charset="0"/>
                <a:cs typeface="Roboto Light" panose="02000000000000000000" pitchFamily="2" charset="0"/>
              </a:rPr>
              <a:t>IN DEFINITIVA:</a:t>
            </a:r>
          </a:p>
          <a:p>
            <a:pPr algn="just">
              <a:buFont typeface="Arial" panose="020B0604020202020204" pitchFamily="34" charset="0"/>
              <a:buChar char="•"/>
            </a:pPr>
            <a:r>
              <a:rPr lang="it-IT" dirty="0">
                <a:latin typeface="Roboto Light" panose="02000000000000000000" pitchFamily="2" charset="0"/>
                <a:ea typeface="Roboto Light" panose="02000000000000000000" pitchFamily="2" charset="0"/>
                <a:cs typeface="Roboto Light" panose="02000000000000000000" pitchFamily="2" charset="0"/>
              </a:rPr>
              <a:t>Coordinatore assolto per non aver commesso il fatto perché non ravvisabile in capo allo stesso una posizione di garanzia;</a:t>
            </a:r>
          </a:p>
          <a:p>
            <a:pPr algn="just">
              <a:buFont typeface="Arial" panose="020B0604020202020204" pitchFamily="34" charset="0"/>
              <a:buChar char="•"/>
            </a:pPr>
            <a:r>
              <a:rPr lang="it-IT" dirty="0">
                <a:latin typeface="Roboto Light" panose="02000000000000000000" pitchFamily="2" charset="0"/>
                <a:ea typeface="Roboto Light" panose="02000000000000000000" pitchFamily="2" charset="0"/>
                <a:cs typeface="Roboto Light" panose="02000000000000000000" pitchFamily="2" charset="0"/>
              </a:rPr>
              <a:t>Operatori assolti per non aver commesso il fatto in quanto, se pur ravvisabile una posizione di garanzia, l’evento morte non è stato cagionato da un evento che gli stessi avrebbero avuto l’obbligo di impedire</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991709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173962"/>
            <a:ext cx="8520600" cy="831300"/>
          </a:xfrm>
        </p:spPr>
        <p:txBody>
          <a:bodyPr/>
          <a:lstStyle/>
          <a:p>
            <a:r>
              <a:rPr lang="it-IT" dirty="0"/>
              <a:t>Critiche…</a:t>
            </a:r>
          </a:p>
        </p:txBody>
      </p:sp>
      <p:sp>
        <p:nvSpPr>
          <p:cNvPr id="3" name="Segnaposto testo 2"/>
          <p:cNvSpPr>
            <a:spLocks noGrp="1"/>
          </p:cNvSpPr>
          <p:nvPr>
            <p:ph type="body" idx="1"/>
          </p:nvPr>
        </p:nvSpPr>
        <p:spPr>
          <a:xfrm>
            <a:off x="311700" y="868628"/>
            <a:ext cx="8520600" cy="3587758"/>
          </a:xfrm>
        </p:spPr>
        <p:txBody>
          <a:bodyPr>
            <a:noAutofit/>
          </a:bodyPr>
          <a:lstStyle/>
          <a:p>
            <a:pPr marL="114300" indent="0" algn="just">
              <a:buNone/>
            </a:pPr>
            <a:r>
              <a:rPr lang="it-IT" sz="1400" dirty="0">
                <a:latin typeface="Roboto Light" panose="02000000000000000000" pitchFamily="2" charset="0"/>
                <a:ea typeface="Roboto Light" panose="02000000000000000000" pitchFamily="2" charset="0"/>
                <a:cs typeface="Roboto Light" panose="02000000000000000000" pitchFamily="2" charset="0"/>
              </a:rPr>
              <a:t>1. Vi è un </a:t>
            </a:r>
            <a:r>
              <a:rPr lang="it-IT" sz="1400" b="1" dirty="0">
                <a:latin typeface="Roboto Light" panose="02000000000000000000" pitchFamily="2" charset="0"/>
                <a:ea typeface="Roboto Light" panose="02000000000000000000" pitchFamily="2" charset="0"/>
                <a:cs typeface="Roboto Light" panose="02000000000000000000" pitchFamily="2" charset="0"/>
              </a:rPr>
              <a:t>OBBLIGO DI SEGNALAZIONE </a:t>
            </a:r>
            <a:r>
              <a:rPr lang="it-IT" sz="1400" dirty="0">
                <a:latin typeface="Roboto Light" panose="02000000000000000000" pitchFamily="2" charset="0"/>
                <a:ea typeface="Roboto Light" panose="02000000000000000000" pitchFamily="2" charset="0"/>
                <a:cs typeface="Roboto Light" panose="02000000000000000000" pitchFamily="2" charset="0"/>
              </a:rPr>
              <a:t>del coordinatore e degli operatori relativo ai problemi di chiusura della porta</a:t>
            </a:r>
          </a:p>
          <a:p>
            <a:pPr algn="just"/>
            <a:r>
              <a:rPr lang="it-IT" sz="1400" dirty="0">
                <a:latin typeface="Roboto Light" panose="02000000000000000000" pitchFamily="2" charset="0"/>
                <a:ea typeface="Roboto Light" panose="02000000000000000000" pitchFamily="2" charset="0"/>
                <a:cs typeface="Roboto Light" panose="02000000000000000000" pitchFamily="2" charset="0"/>
              </a:rPr>
              <a:t>Pertanto, se la struttura non è adeguata rispetto alle particolarità del paziente, questo </a:t>
            </a:r>
            <a:r>
              <a:rPr lang="it-IT" sz="1400" u="sng" dirty="0">
                <a:latin typeface="Roboto Light" panose="02000000000000000000" pitchFamily="2" charset="0"/>
                <a:ea typeface="Roboto Light" panose="02000000000000000000" pitchFamily="2" charset="0"/>
                <a:cs typeface="Roboto Light" panose="02000000000000000000" pitchFamily="2" charset="0"/>
              </a:rPr>
              <a:t>non deve </a:t>
            </a:r>
            <a:r>
              <a:rPr lang="it-IT" sz="1400" dirty="0">
                <a:latin typeface="Roboto Light" panose="02000000000000000000" pitchFamily="2" charset="0"/>
                <a:ea typeface="Roboto Light" panose="02000000000000000000" pitchFamily="2" charset="0"/>
                <a:cs typeface="Roboto Light" panose="02000000000000000000" pitchFamily="2" charset="0"/>
              </a:rPr>
              <a:t>essere accolto</a:t>
            </a:r>
          </a:p>
          <a:p>
            <a:pPr algn="just"/>
            <a:r>
              <a:rPr lang="it-IT" sz="1400" dirty="0">
                <a:latin typeface="Roboto Light" panose="02000000000000000000" pitchFamily="2" charset="0"/>
                <a:ea typeface="Roboto Light" panose="02000000000000000000" pitchFamily="2" charset="0"/>
                <a:cs typeface="Roboto Light" panose="02000000000000000000" pitchFamily="2" charset="0"/>
              </a:rPr>
              <a:t>E’ ravvisabile una </a:t>
            </a:r>
            <a:r>
              <a:rPr lang="it-IT" sz="1400" b="1" dirty="0">
                <a:latin typeface="Roboto Light" panose="02000000000000000000" pitchFamily="2" charset="0"/>
                <a:ea typeface="Roboto Light" panose="02000000000000000000" pitchFamily="2" charset="0"/>
                <a:cs typeface="Roboto Light" panose="02000000000000000000" pitchFamily="2" charset="0"/>
              </a:rPr>
              <a:t>POSIZIONE DI GARANZIA DEL DIRETTORE E DI CHI SI OCCUPA DELLE ACCOGLIENZE</a:t>
            </a:r>
            <a:r>
              <a:rPr lang="it-IT" sz="1400" dirty="0">
                <a:latin typeface="Roboto Light" panose="02000000000000000000" pitchFamily="2" charset="0"/>
                <a:ea typeface="Roboto Light" panose="02000000000000000000" pitchFamily="2" charset="0"/>
                <a:cs typeface="Roboto Light" panose="02000000000000000000" pitchFamily="2" charset="0"/>
              </a:rPr>
              <a:t> nei confronti dei pazienti/degenti, la cui salute egli deve tutelare contro qualsivoglia pericolo che ne minacci l’integrità.</a:t>
            </a:r>
          </a:p>
          <a:p>
            <a:pPr marL="114300" indent="0" algn="just">
              <a:buNone/>
            </a:pPr>
            <a:endParaRPr lang="it-IT" sz="1400"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buNone/>
            </a:pPr>
            <a:r>
              <a:rPr lang="it-IT" sz="1200" i="1" dirty="0">
                <a:latin typeface="Roboto Light" panose="02000000000000000000" pitchFamily="2" charset="0"/>
                <a:ea typeface="Roboto Light" panose="02000000000000000000" pitchFamily="2" charset="0"/>
                <a:cs typeface="Roboto Light" panose="02000000000000000000" pitchFamily="2" charset="0"/>
              </a:rPr>
              <a:t>Sul punto v. </a:t>
            </a:r>
            <a:r>
              <a:rPr lang="it-IT" sz="1200" b="1" i="1" u="sng" dirty="0">
                <a:latin typeface="Roboto Light" panose="02000000000000000000" pitchFamily="2" charset="0"/>
                <a:ea typeface="Roboto Light" panose="02000000000000000000" pitchFamily="2" charset="0"/>
                <a:cs typeface="Roboto Light" panose="02000000000000000000" pitchFamily="2" charset="0"/>
              </a:rPr>
              <a:t>Cassazione n. 23661/2013</a:t>
            </a:r>
            <a:r>
              <a:rPr lang="it-IT" sz="1200" i="1" dirty="0">
                <a:latin typeface="Roboto Light" panose="02000000000000000000" pitchFamily="2" charset="0"/>
                <a:ea typeface="Roboto Light" panose="02000000000000000000" pitchFamily="2" charset="0"/>
                <a:cs typeface="Roboto Light" panose="02000000000000000000" pitchFamily="2" charset="0"/>
              </a:rPr>
              <a:t>: ha ritenuto responsabili del suicidio di un anziano demente gli addetti all’assistenza e il direttore della Casa per anziani che non hanno adottato le misure restrittive necessarie a prevenire il danno. In motivazione la Suprema Corte ha ritenuto sussistente una posizione di garanzia in capo al direttore della struttura </a:t>
            </a:r>
            <a:r>
              <a:rPr lang="it-IT" sz="1200" i="1" u="sng" dirty="0">
                <a:latin typeface="Roboto Light" panose="02000000000000000000" pitchFamily="2" charset="0"/>
                <a:ea typeface="Roboto Light" panose="02000000000000000000" pitchFamily="2" charset="0"/>
                <a:cs typeface="Roboto Light" panose="02000000000000000000" pitchFamily="2" charset="0"/>
              </a:rPr>
              <a:t>in virtù del contratto di spedalità </a:t>
            </a:r>
            <a:r>
              <a:rPr lang="it-IT" sz="1200" i="1" dirty="0">
                <a:latin typeface="Roboto Light" panose="02000000000000000000" pitchFamily="2" charset="0"/>
                <a:ea typeface="Roboto Light" panose="02000000000000000000" pitchFamily="2" charset="0"/>
                <a:cs typeface="Roboto Light" panose="02000000000000000000" pitchFamily="2" charset="0"/>
              </a:rPr>
              <a:t>(stipulato fra il paziente e l’ospedale/struttura), evidenziando che </a:t>
            </a:r>
            <a:r>
              <a:rPr lang="it-IT" sz="1200" i="1" u="sng" dirty="0">
                <a:latin typeface="Roboto Light" panose="02000000000000000000" pitchFamily="2" charset="0"/>
                <a:ea typeface="Roboto Light" panose="02000000000000000000" pitchFamily="2" charset="0"/>
                <a:cs typeface="Roboto Light" panose="02000000000000000000" pitchFamily="2" charset="0"/>
              </a:rPr>
              <a:t>la struttura non era idonea a garantire prestazioni adeguate in termini di sicurezza alle condizioni della paziente</a:t>
            </a:r>
            <a:r>
              <a:rPr lang="it-IT" sz="1200" i="1" dirty="0">
                <a:latin typeface="Roboto Light" panose="02000000000000000000" pitchFamily="2" charset="0"/>
                <a:ea typeface="Roboto Light" panose="02000000000000000000" pitchFamily="2" charset="0"/>
                <a:cs typeface="Roboto Light" panose="02000000000000000000" pitchFamily="2" charset="0"/>
              </a:rPr>
              <a:t>. Pertanto ha ritenuto che il direttore non avrebbe dovuto accoglierla nella struttura.</a:t>
            </a:r>
          </a:p>
        </p:txBody>
      </p:sp>
    </p:spTree>
    <p:extLst>
      <p:ext uri="{BB962C8B-B14F-4D97-AF65-F5344CB8AC3E}">
        <p14:creationId xmlns:p14="http://schemas.microsoft.com/office/powerpoint/2010/main" val="2968672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798786"/>
            <a:ext cx="8520600" cy="3412514"/>
          </a:xfrm>
        </p:spPr>
        <p:txBody>
          <a:bodyPr>
            <a:normAutofit/>
          </a:bodyPr>
          <a:lstStyle/>
          <a:p>
            <a:pPr marL="114300" indent="0" algn="just">
              <a:buNone/>
            </a:pPr>
            <a:r>
              <a:rPr lang="it-IT" dirty="0">
                <a:latin typeface="Roboto Light" panose="02000000000000000000" pitchFamily="2" charset="0"/>
                <a:ea typeface="Roboto Light" panose="02000000000000000000" pitchFamily="2" charset="0"/>
                <a:cs typeface="Roboto Light" panose="02000000000000000000" pitchFamily="2" charset="0"/>
              </a:rPr>
              <a:t>2. </a:t>
            </a:r>
            <a:r>
              <a:rPr lang="it-IT" b="1" dirty="0">
                <a:latin typeface="Roboto Light" panose="02000000000000000000" pitchFamily="2" charset="0"/>
                <a:ea typeface="Roboto Light" panose="02000000000000000000" pitchFamily="2" charset="0"/>
                <a:cs typeface="Roboto Light" panose="02000000000000000000" pitchFamily="2" charset="0"/>
              </a:rPr>
              <a:t>OBBLIGO DI SEGNALAZIONE </a:t>
            </a:r>
            <a:r>
              <a:rPr lang="it-IT" dirty="0">
                <a:latin typeface="Roboto Light" panose="02000000000000000000" pitchFamily="2" charset="0"/>
                <a:ea typeface="Roboto Light" panose="02000000000000000000" pitchFamily="2" charset="0"/>
                <a:cs typeface="Roboto Light" panose="02000000000000000000" pitchFamily="2" charset="0"/>
              </a:rPr>
              <a:t>degli operatori relativo alla </a:t>
            </a:r>
            <a:r>
              <a:rPr lang="it-IT" b="1" dirty="0">
                <a:latin typeface="Roboto Light" panose="02000000000000000000" pitchFamily="2" charset="0"/>
                <a:ea typeface="Roboto Light" panose="02000000000000000000" pitchFamily="2" charset="0"/>
                <a:cs typeface="Roboto Light" panose="02000000000000000000" pitchFamily="2" charset="0"/>
              </a:rPr>
              <a:t>GRAVE CARENZA DEL PERSONALE </a:t>
            </a:r>
          </a:p>
          <a:p>
            <a:pPr marL="114300" indent="0" algn="just">
              <a:buNone/>
            </a:pPr>
            <a:endParaRPr lang="it-IT" b="1" dirty="0">
              <a:latin typeface="Roboto Light" panose="02000000000000000000" pitchFamily="2" charset="0"/>
              <a:ea typeface="Roboto Light" panose="02000000000000000000" pitchFamily="2" charset="0"/>
              <a:cs typeface="Roboto Light" panose="02000000000000000000" pitchFamily="2" charset="0"/>
            </a:endParaRPr>
          </a:p>
          <a:p>
            <a:pPr algn="just"/>
            <a:r>
              <a:rPr lang="it-IT" dirty="0">
                <a:latin typeface="Roboto Light" panose="02000000000000000000" pitchFamily="2" charset="0"/>
                <a:ea typeface="Roboto Light" panose="02000000000000000000" pitchFamily="2" charset="0"/>
                <a:cs typeface="Roboto Light" panose="02000000000000000000" pitchFamily="2" charset="0"/>
              </a:rPr>
              <a:t>La problematica, se non segnalata, non li esime da responsabilità </a:t>
            </a:r>
          </a:p>
          <a:p>
            <a:pPr algn="just"/>
            <a:r>
              <a:rPr lang="it-IT"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Il coordinatore del personale è responsabile per la mancata segnalazione alla figura dotata di potere di spesa circa l'eventuale carenza del personale o di risorse (</a:t>
            </a:r>
            <a:r>
              <a:rPr lang="da-DK"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Cass. pen. Sez. IV, Sent., 16-03-2020, n. 10114</a:t>
            </a:r>
            <a:r>
              <a:rPr lang="it-IT"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a:t>
            </a:r>
          </a:p>
          <a:p>
            <a:pPr marL="114300" indent="0" algn="just">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654105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572430"/>
            <a:ext cx="8520600" cy="3502684"/>
          </a:xfrm>
        </p:spPr>
        <p:txBody>
          <a:bodyPr>
            <a:noAutofit/>
          </a:bodyPr>
          <a:lstStyle/>
          <a:p>
            <a:pPr marL="114300" indent="0">
              <a:lnSpc>
                <a:spcPct val="150000"/>
              </a:lnSpc>
              <a:spcBef>
                <a:spcPts val="200"/>
              </a:spcBef>
              <a:buNone/>
            </a:pPr>
            <a:r>
              <a:rPr lang="it-IT" sz="1300" b="1" i="1" dirty="0">
                <a:solidFill>
                  <a:srgbClr val="2F5496"/>
                </a:solidFill>
                <a:effectLst/>
                <a:latin typeface="Roboto Light" panose="02000000000000000000" pitchFamily="2" charset="0"/>
                <a:ea typeface="Roboto Light" panose="02000000000000000000" pitchFamily="2" charset="0"/>
                <a:cs typeface="Roboto Light" panose="02000000000000000000" pitchFamily="2" charset="0"/>
              </a:rPr>
              <a:t>Prospettive: superare la contenzione.</a:t>
            </a:r>
            <a:endParaRPr lang="it-IT" sz="1300" b="1" dirty="0">
              <a:solidFill>
                <a:srgbClr val="2F5496"/>
              </a:solidFill>
              <a:effectLst/>
              <a:latin typeface="Roboto Light" panose="02000000000000000000" pitchFamily="2" charset="0"/>
              <a:ea typeface="Roboto Light" panose="02000000000000000000" pitchFamily="2" charset="0"/>
              <a:cs typeface="Roboto Light" panose="02000000000000000000" pitchFamily="2" charset="0"/>
            </a:endParaRPr>
          </a:p>
          <a:p>
            <a:pPr marL="114300" indent="0" algn="just">
              <a:lnSpc>
                <a:spcPct val="150000"/>
              </a:lnSpc>
              <a:spcAft>
                <a:spcPts val="800"/>
              </a:spcAft>
              <a:buNone/>
            </a:pPr>
            <a:r>
              <a:rPr lang="it-IT" sz="1300" dirty="0">
                <a:effectLst/>
                <a:latin typeface="Roboto Light" panose="02000000000000000000" pitchFamily="2" charset="0"/>
                <a:ea typeface="Roboto Light" panose="02000000000000000000" pitchFamily="2" charset="0"/>
                <a:cs typeface="Roboto Light" panose="02000000000000000000" pitchFamily="2" charset="0"/>
              </a:rPr>
              <a:t>Al di là dei confini di liceità o illiceità delle pratiche di contenzione e del loro inevitabile utilizzo in alcuni casi, sottoporre un soggetto, ancorché per la ultima finalità di tutela, alla privazione della libertà personale, sia una prassi problematica e ricca di insidie sotto molti aspetti, in primis umani e deontologici, tanto dal punto di vista del paziente, quanto del medico e degl</a:t>
            </a:r>
            <a:r>
              <a:rPr lang="it-IT" sz="1300" dirty="0">
                <a:latin typeface="Roboto Light" panose="02000000000000000000" pitchFamily="2" charset="0"/>
                <a:ea typeface="Roboto Light" panose="02000000000000000000" pitchFamily="2" charset="0"/>
                <a:cs typeface="Roboto Light" panose="02000000000000000000" pitchFamily="2" charset="0"/>
              </a:rPr>
              <a:t>i operatori.</a:t>
            </a:r>
            <a:endParaRPr lang="it-IT" sz="1300" dirty="0">
              <a:effectLst/>
              <a:latin typeface="Roboto Light" panose="02000000000000000000" pitchFamily="2" charset="0"/>
              <a:ea typeface="Roboto Light" panose="02000000000000000000" pitchFamily="2" charset="0"/>
              <a:cs typeface="Roboto Light" panose="02000000000000000000" pitchFamily="2" charset="0"/>
            </a:endParaRPr>
          </a:p>
          <a:p>
            <a:pPr marL="114300" indent="0" algn="just">
              <a:lnSpc>
                <a:spcPct val="150000"/>
              </a:lnSpc>
              <a:spcAft>
                <a:spcPts val="800"/>
              </a:spcAft>
              <a:buNone/>
            </a:pPr>
            <a:r>
              <a:rPr lang="it-IT" sz="1300" dirty="0">
                <a:effectLst/>
                <a:latin typeface="Roboto Light" panose="02000000000000000000" pitchFamily="2" charset="0"/>
                <a:ea typeface="Roboto Light" panose="02000000000000000000" pitchFamily="2" charset="0"/>
                <a:cs typeface="Roboto Light" panose="02000000000000000000" pitchFamily="2" charset="0"/>
              </a:rPr>
              <a:t>Tutti gli studi sul tema concordano nell’indicare, quale obiettivo da raggiungere al più presto possibile, il superamento della contenzione. </a:t>
            </a:r>
          </a:p>
          <a:p>
            <a:pPr marL="114300" indent="0" algn="just">
              <a:lnSpc>
                <a:spcPct val="150000"/>
              </a:lnSpc>
              <a:spcAft>
                <a:spcPts val="800"/>
              </a:spcAft>
              <a:buNone/>
            </a:pPr>
            <a:r>
              <a:rPr lang="it-IT" sz="1300" dirty="0">
                <a:effectLst/>
                <a:latin typeface="Roboto Light" panose="02000000000000000000" pitchFamily="2" charset="0"/>
                <a:ea typeface="Roboto Light" panose="02000000000000000000" pitchFamily="2" charset="0"/>
                <a:cs typeface="Roboto Light" panose="02000000000000000000" pitchFamily="2" charset="0"/>
              </a:rPr>
              <a:t>Questo percorso necessita un radicale cambio di prospettiva sul tema della sanità mentale e della fragilità. </a:t>
            </a:r>
          </a:p>
        </p:txBody>
      </p:sp>
    </p:spTree>
    <p:extLst>
      <p:ext uri="{BB962C8B-B14F-4D97-AF65-F5344CB8AC3E}">
        <p14:creationId xmlns:p14="http://schemas.microsoft.com/office/powerpoint/2010/main" val="2279877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929275"/>
            <a:ext cx="4045200" cy="1786200"/>
          </a:xfrm>
        </p:spPr>
        <p:txBody>
          <a:bodyPr spcFirstLastPara="1" wrap="square" lIns="91425" tIns="91425" rIns="91425" bIns="91425" anchor="b" anchorCtr="0">
            <a:normAutofit/>
          </a:bodyPr>
          <a:lstStyle/>
          <a:p>
            <a:pPr marL="0" lvl="0" indent="0" rtl="0">
              <a:spcBef>
                <a:spcPts val="0"/>
              </a:spcBef>
              <a:spcAft>
                <a:spcPts val="0"/>
              </a:spcAft>
              <a:buNone/>
            </a:pPr>
            <a:r>
              <a:rPr lang="it-IT" dirty="0"/>
              <a:t>La contenzione degli anziani</a:t>
            </a:r>
          </a:p>
        </p:txBody>
      </p:sp>
      <p:sp>
        <p:nvSpPr>
          <p:cNvPr id="68" name="Subtitle 2">
            <a:extLst>
              <a:ext uri="{FF2B5EF4-FFF2-40B4-BE49-F238E27FC236}">
                <a16:creationId xmlns:a16="http://schemas.microsoft.com/office/drawing/2014/main" id="{F6614FE3-D60C-21E0-A0E6-3FABFDE9EDC3}"/>
              </a:ext>
            </a:extLst>
          </p:cNvPr>
          <p:cNvSpPr>
            <a:spLocks noGrp="1"/>
          </p:cNvSpPr>
          <p:nvPr>
            <p:ph type="subTitle" idx="1"/>
          </p:nvPr>
        </p:nvSpPr>
        <p:spPr>
          <a:xfrm>
            <a:off x="265500" y="2769001"/>
            <a:ext cx="4045200" cy="1574100"/>
          </a:xfrm>
        </p:spPr>
        <p:txBody>
          <a:bodyPr/>
          <a:lstStyle/>
          <a:p>
            <a:pPr algn="just"/>
            <a:endParaRPr lang="it-IT" dirty="0"/>
          </a:p>
          <a:p>
            <a:pPr algn="just"/>
            <a:r>
              <a:rPr lang="it-IT" sz="1600" dirty="0"/>
              <a:t>Avv. Livia Passalacqua	</a:t>
            </a:r>
          </a:p>
          <a:p>
            <a:pPr algn="just"/>
            <a:r>
              <a:rPr lang="it-IT" sz="1600" dirty="0"/>
              <a:t>Avv. Stefano Poretti</a:t>
            </a:r>
          </a:p>
          <a:p>
            <a:endParaRPr lang="en-US" dirty="0"/>
          </a:p>
        </p:txBody>
      </p:sp>
      <p:sp>
        <p:nvSpPr>
          <p:cNvPr id="63" name="Google Shape;63;p14"/>
          <p:cNvSpPr txBox="1">
            <a:spLocks noGrp="1"/>
          </p:cNvSpPr>
          <p:nvPr>
            <p:ph type="body" idx="2"/>
          </p:nvPr>
        </p:nvSpPr>
        <p:spPr>
          <a:xfrm>
            <a:off x="4939500" y="724200"/>
            <a:ext cx="3837000" cy="3695100"/>
          </a:xfrm>
        </p:spPr>
        <p:txBody>
          <a:bodyPr spcFirstLastPara="1" wrap="square" lIns="91425" tIns="91425" rIns="91425" bIns="91425" anchor="ctr" anchorCtr="0">
            <a:normAutofit/>
          </a:bodyPr>
          <a:lstStyle/>
          <a:p>
            <a:pPr marL="0" indent="0">
              <a:spcAft>
                <a:spcPts val="1200"/>
              </a:spcAft>
              <a:buNone/>
            </a:pPr>
            <a:r>
              <a:rPr lang="it-IT" b="1" dirty="0">
                <a:latin typeface="Roboto Light" panose="02000000000000000000" pitchFamily="2" charset="0"/>
                <a:ea typeface="Roboto Light" panose="02000000000000000000" pitchFamily="2" charset="0"/>
                <a:cs typeface="Roboto Light" panose="02000000000000000000" pitchFamily="2" charset="0"/>
              </a:rPr>
              <a:t>info@avvocatiporettipassalacqua.it</a:t>
            </a: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73776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8462" y="-4762"/>
            <a:ext cx="9160924" cy="5153026"/>
          </a:xfrm>
          <a:prstGeom prst="rect">
            <a:avLst/>
          </a:prstGeom>
          <a:noFill/>
          <a:ln>
            <a:noFill/>
          </a:ln>
        </p:spPr>
      </p:pic>
    </p:spTree>
    <p:extLst>
      <p:ext uri="{BB962C8B-B14F-4D97-AF65-F5344CB8AC3E}">
        <p14:creationId xmlns:p14="http://schemas.microsoft.com/office/powerpoint/2010/main" val="337439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Contenzione</a:t>
            </a:r>
            <a:br>
              <a:rPr lang="it-IT" dirty="0"/>
            </a:br>
            <a:r>
              <a:rPr lang="it-IT" dirty="0"/>
              <a:t>Riferimenti normativi</a:t>
            </a:r>
          </a:p>
        </p:txBody>
      </p:sp>
      <p:sp>
        <p:nvSpPr>
          <p:cNvPr id="3" name="Segnaposto testo 2"/>
          <p:cNvSpPr>
            <a:spLocks noGrp="1"/>
          </p:cNvSpPr>
          <p:nvPr>
            <p:ph type="body" idx="1"/>
          </p:nvPr>
        </p:nvSpPr>
        <p:spPr/>
        <p:txBody>
          <a:bodyPr>
            <a:normAutofit fontScale="92500" lnSpcReduction="20000"/>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Ad oggi </a:t>
            </a:r>
            <a:r>
              <a:rPr lang="it-IT" b="1" dirty="0">
                <a:latin typeface="Roboto Light" panose="02000000000000000000" pitchFamily="2" charset="0"/>
                <a:ea typeface="Roboto Light" panose="02000000000000000000" pitchFamily="2" charset="0"/>
                <a:cs typeface="Roboto Light" panose="02000000000000000000" pitchFamily="2" charset="0"/>
              </a:rPr>
              <a:t>non esiste una normativa che faccia esclusivamente riferimento alla pratica della contenzione</a:t>
            </a:r>
            <a:r>
              <a:rPr lang="it-IT" dirty="0">
                <a:latin typeface="Roboto Light" panose="02000000000000000000" pitchFamily="2" charset="0"/>
                <a:ea typeface="Roboto Light" panose="02000000000000000000" pitchFamily="2" charset="0"/>
                <a:cs typeface="Roboto Light" panose="02000000000000000000" pitchFamily="2" charset="0"/>
              </a:rPr>
              <a:t>.</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È possibile desumere principi di massima da normative abrogate, oppure in vigore ma dettate per altre aree giuridiche.</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Normativa manicomiale (L. 36/1904 e regolamento attuativo R.D. 615/1909) abrogata dalla c.d. </a:t>
            </a:r>
            <a:r>
              <a:rPr lang="it-IT" b="1" dirty="0">
                <a:latin typeface="Roboto Light" panose="02000000000000000000" pitchFamily="2" charset="0"/>
                <a:ea typeface="Roboto Light" panose="02000000000000000000" pitchFamily="2" charset="0"/>
                <a:cs typeface="Roboto Light" panose="02000000000000000000" pitchFamily="2" charset="0"/>
              </a:rPr>
              <a:t>Legge Basaglia </a:t>
            </a:r>
            <a:r>
              <a:rPr lang="it-IT" dirty="0">
                <a:latin typeface="Roboto Light" panose="02000000000000000000" pitchFamily="2" charset="0"/>
                <a:ea typeface="Roboto Light" panose="02000000000000000000" pitchFamily="2" charset="0"/>
                <a:cs typeface="Roboto Light" panose="02000000000000000000" pitchFamily="2" charset="0"/>
              </a:rPr>
              <a:t>(L. 180/1978) faceva riferimento all’uso di c.d. «mezzi di coercizione fisica».</a:t>
            </a:r>
          </a:p>
          <a:p>
            <a:pPr algn="just"/>
            <a:r>
              <a:rPr lang="it-IT" dirty="0">
                <a:latin typeface="Roboto Light" panose="02000000000000000000" pitchFamily="2" charset="0"/>
                <a:ea typeface="Roboto Light" panose="02000000000000000000" pitchFamily="2" charset="0"/>
                <a:cs typeface="Roboto Light" panose="02000000000000000000" pitchFamily="2" charset="0"/>
              </a:rPr>
              <a:t>In particolare, art. 60 R.D. 615/1909 (reg. attuativo L. 36/1904):</a:t>
            </a:r>
          </a:p>
          <a:p>
            <a:pPr lvl="1" algn="just">
              <a:buFont typeface="Courier New" panose="02070309020205020404" pitchFamily="49" charset="0"/>
              <a:buChar char="o"/>
            </a:pPr>
            <a:r>
              <a:rPr lang="it-IT" sz="1800" dirty="0">
                <a:latin typeface="Roboto Light" panose="02000000000000000000" pitchFamily="2" charset="0"/>
                <a:ea typeface="Roboto Light" panose="02000000000000000000" pitchFamily="2" charset="0"/>
                <a:cs typeface="Roboto Light" panose="02000000000000000000" pitchFamily="2" charset="0"/>
              </a:rPr>
              <a:t>autorizzazione scritta del direttore/medico dell’istituto </a:t>
            </a:r>
          </a:p>
          <a:p>
            <a:pPr lvl="1" algn="just">
              <a:buFont typeface="Courier New" panose="02070309020205020404" pitchFamily="49" charset="0"/>
              <a:buChar char="o"/>
            </a:pPr>
            <a:r>
              <a:rPr lang="it-IT" sz="1800" dirty="0">
                <a:latin typeface="Roboto Light" panose="02000000000000000000" pitchFamily="2" charset="0"/>
                <a:ea typeface="Roboto Light" panose="02000000000000000000" pitchFamily="2" charset="0"/>
                <a:cs typeface="Roboto Light" panose="02000000000000000000" pitchFamily="2" charset="0"/>
              </a:rPr>
              <a:t>indicazione della natura e della durata dei mezzi di coercizione</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114300" indent="0">
              <a:buNone/>
            </a:pPr>
            <a:endParaRPr lang="it-IT" dirty="0">
              <a:latin typeface="Roboto Light" panose="02000000000000000000" pitchFamily="2" charset="0"/>
              <a:ea typeface="Roboto Light" panose="02000000000000000000" pitchFamily="2" charset="0"/>
              <a:cs typeface="Roboto Light" panose="02000000000000000000" pitchFamily="2" charset="0"/>
            </a:endParaRPr>
          </a:p>
          <a:p>
            <a:pPr>
              <a:buFont typeface="Courier New" panose="02070309020205020404" pitchFamily="49" charset="0"/>
              <a:buChar char="o"/>
            </a:pP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63370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654424"/>
            <a:ext cx="8520600" cy="3556876"/>
          </a:xfrm>
        </p:spPr>
        <p:txBody>
          <a:bodyPr>
            <a:normAutofit fontScale="92500"/>
          </a:bodyPr>
          <a:lstStyle/>
          <a:p>
            <a:pPr algn="just"/>
            <a:r>
              <a:rPr lang="it-IT" dirty="0">
                <a:latin typeface="Roboto Light" panose="02000000000000000000" pitchFamily="2" charset="0"/>
                <a:ea typeface="Roboto Light" panose="02000000000000000000" pitchFamily="2" charset="0"/>
                <a:cs typeface="Roboto Light" panose="02000000000000000000" pitchFamily="2" charset="0"/>
              </a:rPr>
              <a:t>Art. 41 dell’</a:t>
            </a:r>
            <a:r>
              <a:rPr lang="it-IT" b="1" dirty="0">
                <a:latin typeface="Roboto Light" panose="02000000000000000000" pitchFamily="2" charset="0"/>
                <a:ea typeface="Roboto Light" panose="02000000000000000000" pitchFamily="2" charset="0"/>
                <a:cs typeface="Roboto Light" panose="02000000000000000000" pitchFamily="2" charset="0"/>
              </a:rPr>
              <a:t>ordinamento penitenziario </a:t>
            </a:r>
            <a:r>
              <a:rPr lang="it-IT" dirty="0">
                <a:latin typeface="Roboto Light" panose="02000000000000000000" pitchFamily="2" charset="0"/>
                <a:ea typeface="Roboto Light" panose="02000000000000000000" pitchFamily="2" charset="0"/>
                <a:cs typeface="Roboto Light" panose="02000000000000000000" pitchFamily="2" charset="0"/>
              </a:rPr>
              <a:t>(L. 354/1975): la coercizione fisica è finalizzata esclusivamente a evitare danni a persone o cose e a garantire la incolumità dello stesso soggetto. </a:t>
            </a:r>
          </a:p>
          <a:p>
            <a:pPr algn="just"/>
            <a:r>
              <a:rPr lang="it-IT" b="1" dirty="0">
                <a:latin typeface="Roboto Light" panose="02000000000000000000" pitchFamily="2" charset="0"/>
                <a:ea typeface="Roboto Light" panose="02000000000000000000" pitchFamily="2" charset="0"/>
                <a:cs typeface="Roboto Light" panose="02000000000000000000" pitchFamily="2" charset="0"/>
              </a:rPr>
              <a:t>L. 180/1978</a:t>
            </a:r>
            <a:r>
              <a:rPr lang="it-IT" dirty="0">
                <a:latin typeface="Roboto Light" panose="02000000000000000000" pitchFamily="2" charset="0"/>
                <a:ea typeface="Roboto Light" panose="02000000000000000000" pitchFamily="2" charset="0"/>
                <a:cs typeface="Roboto Light" panose="02000000000000000000" pitchFamily="2" charset="0"/>
              </a:rPr>
              <a:t>: il trattamento sanitario obbligatorio (TSO) è applicabile solo in casi straordinari e urgenti, e la coercizione fisica è utilizzabile in </a:t>
            </a:r>
            <a:r>
              <a:rPr lang="it-IT" i="1" dirty="0" err="1">
                <a:latin typeface="Roboto Light" panose="02000000000000000000" pitchFamily="2" charset="0"/>
                <a:ea typeface="Roboto Light" panose="02000000000000000000" pitchFamily="2" charset="0"/>
                <a:cs typeface="Roboto Light" panose="02000000000000000000" pitchFamily="2" charset="0"/>
              </a:rPr>
              <a:t>extrema</a:t>
            </a:r>
            <a:r>
              <a:rPr lang="it-IT" dirty="0">
                <a:latin typeface="Roboto Light" panose="02000000000000000000" pitchFamily="2" charset="0"/>
                <a:ea typeface="Roboto Light" panose="02000000000000000000" pitchFamily="2" charset="0"/>
                <a:cs typeface="Roboto Light" panose="02000000000000000000" pitchFamily="2" charset="0"/>
              </a:rPr>
              <a:t> </a:t>
            </a:r>
            <a:r>
              <a:rPr lang="it-IT" i="1" dirty="0">
                <a:latin typeface="Roboto Light" panose="02000000000000000000" pitchFamily="2" charset="0"/>
                <a:ea typeface="Roboto Light" panose="02000000000000000000" pitchFamily="2" charset="0"/>
                <a:cs typeface="Roboto Light" panose="02000000000000000000" pitchFamily="2" charset="0"/>
              </a:rPr>
              <a:t>ratio</a:t>
            </a:r>
            <a:r>
              <a:rPr lang="it-IT" dirty="0">
                <a:latin typeface="Roboto Light" panose="02000000000000000000" pitchFamily="2" charset="0"/>
                <a:ea typeface="Roboto Light" panose="02000000000000000000" pitchFamily="2" charset="0"/>
                <a:cs typeface="Roboto Light" panose="02000000000000000000" pitchFamily="2" charset="0"/>
              </a:rPr>
              <a:t>, per scongiurare il pericolo del danno grave al paziente, o a terzi.</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a:p>
            <a:pPr marL="114300" indent="0" algn="just">
              <a:buNone/>
            </a:pPr>
            <a:r>
              <a:rPr lang="it-IT" dirty="0">
                <a:latin typeface="Roboto Light" panose="02000000000000000000" pitchFamily="2" charset="0"/>
                <a:ea typeface="Roboto Light" panose="02000000000000000000" pitchFamily="2" charset="0"/>
                <a:cs typeface="Roboto Light" panose="02000000000000000000" pitchFamily="2" charset="0"/>
              </a:rPr>
              <a:t>Ci sono poi principi di rango costituzionale o sovranazionale che devono ispirare:</a:t>
            </a:r>
          </a:p>
          <a:p>
            <a:pPr algn="just"/>
            <a:r>
              <a:rPr lang="it-IT" b="1" dirty="0">
                <a:latin typeface="Roboto Light" panose="02000000000000000000" pitchFamily="2" charset="0"/>
                <a:ea typeface="Roboto Light" panose="02000000000000000000" pitchFamily="2" charset="0"/>
                <a:cs typeface="Roboto Light" panose="02000000000000000000" pitchFamily="2" charset="0"/>
              </a:rPr>
              <a:t>Costituzione</a:t>
            </a:r>
            <a:r>
              <a:rPr lang="it-IT" dirty="0">
                <a:latin typeface="Roboto Light" panose="02000000000000000000" pitchFamily="2" charset="0"/>
                <a:ea typeface="Roboto Light" panose="02000000000000000000" pitchFamily="2" charset="0"/>
                <a:cs typeface="Roboto Light" panose="02000000000000000000" pitchFamily="2" charset="0"/>
              </a:rPr>
              <a:t>: artt. 2 (autodeterminazione), 13 (il diritto all’inviolabilità della libertà personale) e 32 (diritto alla salute e alla dignità della persona umana).</a:t>
            </a:r>
          </a:p>
          <a:p>
            <a:pPr algn="just"/>
            <a:r>
              <a:rPr lang="it-IT" b="1" dirty="0">
                <a:latin typeface="Roboto Light" panose="02000000000000000000" pitchFamily="2" charset="0"/>
                <a:ea typeface="Roboto Light" panose="02000000000000000000" pitchFamily="2" charset="0"/>
                <a:cs typeface="Roboto Light" panose="02000000000000000000" pitchFamily="2" charset="0"/>
              </a:rPr>
              <a:t>CEDU</a:t>
            </a:r>
            <a:r>
              <a:rPr lang="it-IT" dirty="0">
                <a:latin typeface="Roboto Light" panose="02000000000000000000" pitchFamily="2" charset="0"/>
                <a:ea typeface="Roboto Light" panose="02000000000000000000" pitchFamily="2" charset="0"/>
                <a:cs typeface="Roboto Light" panose="02000000000000000000" pitchFamily="2" charset="0"/>
              </a:rPr>
              <a:t>: art. 3, nessuno può essere sottoposto a trattamenti inumani o degradanti. </a:t>
            </a:r>
          </a:p>
          <a:p>
            <a:pPr algn="just"/>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84633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642946"/>
            <a:ext cx="8520600" cy="2568354"/>
          </a:xfrm>
        </p:spPr>
        <p:txBody>
          <a:bodyPr>
            <a:normAutofit fontScale="70000" lnSpcReduction="20000"/>
          </a:bodyPr>
          <a:lstStyle/>
          <a:p>
            <a:pPr algn="just">
              <a:spcAft>
                <a:spcPts val="600"/>
              </a:spcAft>
            </a:pPr>
            <a:r>
              <a:rPr lang="it-IT" dirty="0">
                <a:latin typeface="Roboto Light" panose="02000000000000000000" pitchFamily="2" charset="0"/>
                <a:ea typeface="Roboto Light" panose="02000000000000000000" pitchFamily="2" charset="0"/>
                <a:cs typeface="Roboto Light" panose="02000000000000000000" pitchFamily="2" charset="0"/>
              </a:rPr>
              <a:t>la contenzione non è atto medico: </a:t>
            </a:r>
            <a:r>
              <a:rPr lang="it-IT" i="1" dirty="0">
                <a:latin typeface="Roboto Light" panose="02000000000000000000" pitchFamily="2" charset="0"/>
                <a:ea typeface="Roboto Light" panose="02000000000000000000" pitchFamily="2" charset="0"/>
                <a:cs typeface="Roboto Light" panose="02000000000000000000" pitchFamily="2" charset="0"/>
              </a:rPr>
              <a:t>s</a:t>
            </a:r>
            <a:r>
              <a:rPr lang="it-IT" sz="1800" i="1" dirty="0">
                <a:effectLst/>
                <a:latin typeface="Roboto Light" panose="02000000000000000000" pitchFamily="2" charset="0"/>
                <a:ea typeface="Roboto Light" panose="02000000000000000000" pitchFamily="2" charset="0"/>
                <a:cs typeface="Roboto Light" panose="02000000000000000000" pitchFamily="2" charset="0"/>
              </a:rPr>
              <a:t>i tratta, invece, di un presidio restrittivo della libertà personale che non ha finalità curativa né produce l’effetto di migliorare le condizioni di salute del paziente.</a:t>
            </a:r>
            <a:endParaRPr lang="it-IT" i="1" dirty="0">
              <a:latin typeface="Roboto Light" panose="02000000000000000000" pitchFamily="2" charset="0"/>
              <a:ea typeface="Roboto Light" panose="02000000000000000000" pitchFamily="2" charset="0"/>
              <a:cs typeface="Roboto Light" panose="02000000000000000000" pitchFamily="2" charset="0"/>
            </a:endParaRPr>
          </a:p>
          <a:p>
            <a:pPr algn="just">
              <a:spcAft>
                <a:spcPts val="600"/>
              </a:spcAft>
            </a:pPr>
            <a:r>
              <a:rPr lang="it-IT" dirty="0">
                <a:latin typeface="Roboto Light" panose="02000000000000000000" pitchFamily="2" charset="0"/>
                <a:ea typeface="Roboto Light" panose="02000000000000000000" pitchFamily="2" charset="0"/>
                <a:cs typeface="Roboto Light" panose="02000000000000000000" pitchFamily="2" charset="0"/>
              </a:rPr>
              <a:t>carattere cautelare: </a:t>
            </a:r>
            <a:r>
              <a:rPr lang="it-IT" sz="1800" i="1" dirty="0">
                <a:effectLst/>
                <a:latin typeface="Roboto Light" panose="02000000000000000000" pitchFamily="2" charset="0"/>
                <a:ea typeface="Roboto Light" panose="02000000000000000000" pitchFamily="2" charset="0"/>
                <a:cs typeface="Roboto Light" panose="02000000000000000000" pitchFamily="2" charset="0"/>
              </a:rPr>
              <a:t>perché diretta a salvaguardare l’integrità fisica del paziente o di chi venga a contatto con questi, laddove vi sia un pericolo per l’incolumità, ma non può essere ritenuta una metodica “ordinariamente ancillare alla terapia farmacologica”.</a:t>
            </a:r>
            <a:endParaRPr lang="it-IT" i="1" dirty="0">
              <a:latin typeface="Roboto Light" panose="02000000000000000000" pitchFamily="2" charset="0"/>
              <a:ea typeface="Roboto Light" panose="02000000000000000000" pitchFamily="2" charset="0"/>
              <a:cs typeface="Roboto Light" panose="02000000000000000000" pitchFamily="2" charset="0"/>
            </a:endParaRPr>
          </a:p>
          <a:p>
            <a:pPr algn="just">
              <a:spcAft>
                <a:spcPts val="600"/>
              </a:spcAft>
            </a:pPr>
            <a:r>
              <a:rPr lang="it-IT" dirty="0">
                <a:latin typeface="Roboto Light" panose="02000000000000000000" pitchFamily="2" charset="0"/>
                <a:ea typeface="Roboto Light" panose="02000000000000000000" pitchFamily="2" charset="0"/>
                <a:cs typeface="Roboto Light" panose="02000000000000000000" pitchFamily="2" charset="0"/>
              </a:rPr>
              <a:t>natura eccezionale e temporanea:</a:t>
            </a:r>
            <a:r>
              <a:rPr lang="it-IT" i="1" dirty="0">
                <a:latin typeface="Roboto Light" panose="02000000000000000000" pitchFamily="2" charset="0"/>
                <a:ea typeface="Roboto Light" panose="02000000000000000000" pitchFamily="2" charset="0"/>
                <a:cs typeface="Roboto Light" panose="02000000000000000000" pitchFamily="2" charset="0"/>
              </a:rPr>
              <a:t> da circoscrivere a situazioni del tutto eccezionali.</a:t>
            </a:r>
          </a:p>
          <a:p>
            <a:pPr algn="just">
              <a:spcAft>
                <a:spcPts val="600"/>
              </a:spcAft>
            </a:pPr>
            <a:r>
              <a:rPr lang="it-IT" dirty="0">
                <a:latin typeface="Roboto Light" panose="02000000000000000000" pitchFamily="2" charset="0"/>
                <a:ea typeface="Roboto Light" panose="02000000000000000000" pitchFamily="2" charset="0"/>
                <a:cs typeface="Roboto Light" panose="02000000000000000000" pitchFamily="2" charset="0"/>
              </a:rPr>
              <a:t>deve essere motivata e annotata nella documentazione clinico assistenziale.</a:t>
            </a:r>
          </a:p>
          <a:p>
            <a:pPr algn="just">
              <a:spcAft>
                <a:spcPts val="600"/>
              </a:spcAft>
            </a:pPr>
            <a:r>
              <a:rPr lang="it-IT" dirty="0">
                <a:latin typeface="Roboto Light" panose="02000000000000000000" pitchFamily="2" charset="0"/>
                <a:ea typeface="Roboto Light" panose="02000000000000000000" pitchFamily="2" charset="0"/>
                <a:cs typeface="Roboto Light" panose="02000000000000000000" pitchFamily="2" charset="0"/>
              </a:rPr>
              <a:t>deve essere monitorata nel corso del tempo per verificare se permangono le condizioni che ne hanno giustificato l’attuazione.</a:t>
            </a:r>
          </a:p>
          <a:p>
            <a:pPr algn="just">
              <a:spcAft>
                <a:spcPts val="600"/>
              </a:spcAft>
            </a:pPr>
            <a:r>
              <a:rPr lang="it-IT" dirty="0">
                <a:latin typeface="Roboto Light" panose="02000000000000000000" pitchFamily="2" charset="0"/>
                <a:ea typeface="Roboto Light" panose="02000000000000000000" pitchFamily="2" charset="0"/>
                <a:cs typeface="Roboto Light" panose="02000000000000000000" pitchFamily="2" charset="0"/>
              </a:rPr>
              <a:t>deve essere applicata sempre nel rispetto della dignità e della sicurezza della persona.</a:t>
            </a:r>
          </a:p>
        </p:txBody>
      </p:sp>
      <p:sp>
        <p:nvSpPr>
          <p:cNvPr id="2" name="Titolo 1">
            <a:extLst>
              <a:ext uri="{FF2B5EF4-FFF2-40B4-BE49-F238E27FC236}">
                <a16:creationId xmlns:a16="http://schemas.microsoft.com/office/drawing/2014/main" id="{1A8D258B-B1DA-A5EF-C506-7543C06956BF}"/>
              </a:ext>
            </a:extLst>
          </p:cNvPr>
          <p:cNvSpPr>
            <a:spLocks noGrp="1"/>
          </p:cNvSpPr>
          <p:nvPr>
            <p:ph type="title"/>
          </p:nvPr>
        </p:nvSpPr>
        <p:spPr>
          <a:xfrm>
            <a:off x="311700" y="642500"/>
            <a:ext cx="8520600" cy="831300"/>
          </a:xfrm>
        </p:spPr>
        <p:txBody>
          <a:bodyPr>
            <a:normAutofit fontScale="90000"/>
          </a:bodyPr>
          <a:lstStyle/>
          <a:p>
            <a:r>
              <a:rPr lang="it-IT" b="1" dirty="0"/>
              <a:t>Contenzione</a:t>
            </a:r>
            <a:br>
              <a:rPr lang="it-IT" dirty="0"/>
            </a:br>
            <a:r>
              <a:rPr lang="it-IT" sz="2200" dirty="0"/>
              <a:t>La sentenza</a:t>
            </a:r>
            <a:r>
              <a:rPr lang="it-IT" sz="2200" dirty="0">
                <a:effectLst/>
                <a:latin typeface="Calibri Light" panose="020F0302020204030204" pitchFamily="34" charset="0"/>
                <a:ea typeface="Calibri" panose="020F0502020204030204" pitchFamily="34" charset="0"/>
              </a:rPr>
              <a:t> c.d. Mastrogiovanni - Corte di Cassazione, 20 giugno 2018, n. 50497</a:t>
            </a:r>
            <a:endParaRPr lang="it-IT" sz="1800" dirty="0"/>
          </a:p>
        </p:txBody>
      </p:sp>
    </p:spTree>
    <p:extLst>
      <p:ext uri="{BB962C8B-B14F-4D97-AF65-F5344CB8AC3E}">
        <p14:creationId xmlns:p14="http://schemas.microsoft.com/office/powerpoint/2010/main" val="222516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642946"/>
            <a:ext cx="8520600" cy="2568354"/>
          </a:xfrm>
        </p:spPr>
        <p:txBody>
          <a:bodyPr>
            <a:noAutofit/>
          </a:bodyPr>
          <a:lstStyle/>
          <a:p>
            <a:pPr marL="114300" indent="0" algn="just">
              <a:lnSpc>
                <a:spcPct val="150000"/>
              </a:lnSpc>
              <a:spcAft>
                <a:spcPts val="800"/>
              </a:spcAft>
              <a:buNone/>
            </a:pPr>
            <a:r>
              <a:rPr lang="it-IT" sz="1600" dirty="0">
                <a:effectLst/>
                <a:latin typeface="Roboto Light" panose="02000000000000000000" pitchFamily="2" charset="0"/>
                <a:ea typeface="Roboto Light" panose="02000000000000000000" pitchFamily="2" charset="0"/>
                <a:cs typeface="Roboto Light" panose="02000000000000000000" pitchFamily="2" charset="0"/>
              </a:rPr>
              <a:t>Il medico ricopre una posizione di garanzia e quando sussistono concreti rischi di condotte lesive, autolesive, e finanche suicidarie del paziente, ha non solo il potere, ma anche il dovere di apprestare specifiche cautele.</a:t>
            </a:r>
          </a:p>
          <a:p>
            <a:pPr marL="114300" indent="0" algn="just">
              <a:lnSpc>
                <a:spcPct val="150000"/>
              </a:lnSpc>
              <a:spcAft>
                <a:spcPts val="800"/>
              </a:spcAft>
              <a:buNone/>
            </a:pPr>
            <a:r>
              <a:rPr lang="it-IT" sz="1600" dirty="0">
                <a:effectLst/>
                <a:latin typeface="Roboto Light" panose="02000000000000000000" pitchFamily="2" charset="0"/>
                <a:ea typeface="Roboto Light" panose="02000000000000000000" pitchFamily="2" charset="0"/>
                <a:cs typeface="Roboto Light" panose="02000000000000000000" pitchFamily="2" charset="0"/>
              </a:rPr>
              <a:t>Non vi è dubbio però che la posizione di garanzia del sanitario e gli obblighi di protezione e custodia che ne scaturiscono, </a:t>
            </a:r>
            <a:r>
              <a:rPr lang="it-IT" sz="1600" b="1" u="sng" dirty="0">
                <a:effectLst/>
                <a:latin typeface="Roboto Light" panose="02000000000000000000" pitchFamily="2" charset="0"/>
                <a:ea typeface="Roboto Light" panose="02000000000000000000" pitchFamily="2" charset="0"/>
                <a:cs typeface="Roboto Light" panose="02000000000000000000" pitchFamily="2" charset="0"/>
              </a:rPr>
              <a:t>non consentano comunque di superare limiti che incidano negativamente sulla libertà personale, l’integrità fisica e la dignità umana.</a:t>
            </a:r>
            <a:endParaRPr lang="it-IT" sz="16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itolo 1">
            <a:extLst>
              <a:ext uri="{FF2B5EF4-FFF2-40B4-BE49-F238E27FC236}">
                <a16:creationId xmlns:a16="http://schemas.microsoft.com/office/drawing/2014/main" id="{1A8D258B-B1DA-A5EF-C506-7543C06956BF}"/>
              </a:ext>
            </a:extLst>
          </p:cNvPr>
          <p:cNvSpPr>
            <a:spLocks noGrp="1"/>
          </p:cNvSpPr>
          <p:nvPr>
            <p:ph type="title"/>
          </p:nvPr>
        </p:nvSpPr>
        <p:spPr>
          <a:xfrm>
            <a:off x="311700" y="642500"/>
            <a:ext cx="8520600" cy="831300"/>
          </a:xfrm>
        </p:spPr>
        <p:txBody>
          <a:bodyPr>
            <a:normAutofit fontScale="90000"/>
          </a:bodyPr>
          <a:lstStyle/>
          <a:p>
            <a:r>
              <a:rPr lang="it-IT" b="1" dirty="0"/>
              <a:t>Contenzione</a:t>
            </a:r>
            <a:br>
              <a:rPr lang="it-IT" dirty="0"/>
            </a:br>
            <a:r>
              <a:rPr lang="it-IT" sz="2200" dirty="0"/>
              <a:t>La sentenza</a:t>
            </a:r>
            <a:r>
              <a:rPr lang="it-IT" sz="2200" dirty="0">
                <a:effectLst/>
                <a:latin typeface="Calibri Light" panose="020F0302020204030204" pitchFamily="34" charset="0"/>
                <a:ea typeface="Calibri" panose="020F0502020204030204" pitchFamily="34" charset="0"/>
              </a:rPr>
              <a:t> c.d. Mastrogiovanni - Corte di Cassazione, 20 giugno 2018, n. 50497</a:t>
            </a:r>
            <a:endParaRPr lang="it-IT" sz="1800" dirty="0"/>
          </a:p>
        </p:txBody>
      </p:sp>
    </p:spTree>
    <p:extLst>
      <p:ext uri="{BB962C8B-B14F-4D97-AF65-F5344CB8AC3E}">
        <p14:creationId xmlns:p14="http://schemas.microsoft.com/office/powerpoint/2010/main" val="265505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367881"/>
            <a:ext cx="8520600" cy="2750635"/>
          </a:xfrm>
        </p:spPr>
        <p:txBody>
          <a:bodyPr>
            <a:noAutofit/>
          </a:bodyPr>
          <a:lstStyle/>
          <a:p>
            <a:pPr marL="114300" indent="0" algn="just">
              <a:lnSpc>
                <a:spcPct val="150000"/>
              </a:lnSpc>
              <a:spcAft>
                <a:spcPts val="800"/>
              </a:spcAft>
              <a:buNone/>
            </a:pPr>
            <a:r>
              <a:rPr lang="it-IT" sz="1400" dirty="0">
                <a:effectLst/>
                <a:latin typeface="Roboto Light" panose="02000000000000000000" pitchFamily="2" charset="0"/>
                <a:ea typeface="Roboto Light" panose="02000000000000000000" pitchFamily="2" charset="0"/>
                <a:cs typeface="Roboto Light" panose="02000000000000000000" pitchFamily="2" charset="0"/>
              </a:rPr>
              <a:t>Ne consegue che la massima privazione della libertà che deriva dall’uso della contenzione può e deve essere disposta dal sanitario </a:t>
            </a:r>
            <a:r>
              <a:rPr lang="it-IT" sz="1400" b="1" dirty="0">
                <a:effectLst/>
                <a:latin typeface="Roboto Light" panose="02000000000000000000" pitchFamily="2" charset="0"/>
                <a:ea typeface="Roboto Light" panose="02000000000000000000" pitchFamily="2" charset="0"/>
                <a:cs typeface="Roboto Light" panose="02000000000000000000" pitchFamily="2" charset="0"/>
              </a:rPr>
              <a:t>solo in situazioni straordinarie e solo per il tempo necessario</a:t>
            </a:r>
            <a:r>
              <a:rPr lang="it-IT" sz="1400" dirty="0">
                <a:effectLst/>
                <a:latin typeface="Roboto Light" panose="02000000000000000000" pitchFamily="2" charset="0"/>
                <a:ea typeface="Roboto Light" panose="02000000000000000000" pitchFamily="2" charset="0"/>
                <a:cs typeface="Roboto Light" panose="02000000000000000000" pitchFamily="2" charset="0"/>
              </a:rPr>
              <a:t>, e dopo aver esercitato la massima sorveglianza sul paziente. Sarà così lecito l’uso della contenzione meccanica al ricorrere delle condizioni di cui all’art. 54 c.p. (</a:t>
            </a:r>
            <a:r>
              <a:rPr lang="it-IT" sz="1400" b="1" u="sng" dirty="0">
                <a:effectLst/>
                <a:latin typeface="Roboto Light" panose="02000000000000000000" pitchFamily="2" charset="0"/>
                <a:ea typeface="Roboto Light" panose="02000000000000000000" pitchFamily="2" charset="0"/>
                <a:cs typeface="Roboto Light" panose="02000000000000000000" pitchFamily="2" charset="0"/>
              </a:rPr>
              <a:t>stato di necessità</a:t>
            </a:r>
            <a:r>
              <a:rPr lang="it-IT" sz="1400" dirty="0">
                <a:effectLst/>
                <a:latin typeface="Roboto Light" panose="02000000000000000000" pitchFamily="2" charset="0"/>
                <a:ea typeface="Roboto Light" panose="02000000000000000000" pitchFamily="2" charset="0"/>
                <a:cs typeface="Roboto Light" panose="02000000000000000000" pitchFamily="2" charset="0"/>
              </a:rPr>
              <a:t>) solo quando sussista una concreta situazione di pericolo </a:t>
            </a:r>
            <a:r>
              <a:rPr lang="it-IT" sz="1400" b="1" u="sng" dirty="0">
                <a:effectLst/>
                <a:latin typeface="Roboto Light" panose="02000000000000000000" pitchFamily="2" charset="0"/>
                <a:ea typeface="Roboto Light" panose="02000000000000000000" pitchFamily="2" charset="0"/>
                <a:cs typeface="Roboto Light" panose="02000000000000000000" pitchFamily="2" charset="0"/>
              </a:rPr>
              <a:t>attuale</a:t>
            </a:r>
            <a:r>
              <a:rPr lang="it-IT" sz="1400" dirty="0">
                <a:effectLst/>
                <a:latin typeface="Roboto Light" panose="02000000000000000000" pitchFamily="2" charset="0"/>
                <a:ea typeface="Roboto Light" panose="02000000000000000000" pitchFamily="2" charset="0"/>
                <a:cs typeface="Roboto Light" panose="02000000000000000000" pitchFamily="2" charset="0"/>
              </a:rPr>
              <a:t> di grave danno alla persona (del paziente, o di chi con lui interagisce) non altrimenti evitabile e rispondente al criterio di proporzionalità. Non è quindi contemplabile la contenzione in casi di mera “potenzialità” di un pericolo futuro, o meramente probabile.</a:t>
            </a:r>
          </a:p>
        </p:txBody>
      </p:sp>
      <p:sp>
        <p:nvSpPr>
          <p:cNvPr id="2" name="Titolo 1">
            <a:extLst>
              <a:ext uri="{FF2B5EF4-FFF2-40B4-BE49-F238E27FC236}">
                <a16:creationId xmlns:a16="http://schemas.microsoft.com/office/drawing/2014/main" id="{1A8D258B-B1DA-A5EF-C506-7543C06956BF}"/>
              </a:ext>
            </a:extLst>
          </p:cNvPr>
          <p:cNvSpPr>
            <a:spLocks noGrp="1"/>
          </p:cNvSpPr>
          <p:nvPr>
            <p:ph type="title"/>
          </p:nvPr>
        </p:nvSpPr>
        <p:spPr>
          <a:xfrm>
            <a:off x="311700" y="642500"/>
            <a:ext cx="8520600" cy="435451"/>
          </a:xfrm>
        </p:spPr>
        <p:txBody>
          <a:bodyPr>
            <a:normAutofit fontScale="90000"/>
          </a:bodyPr>
          <a:lstStyle/>
          <a:p>
            <a:r>
              <a:rPr lang="it-IT" sz="2200" dirty="0"/>
              <a:t>La sentenza</a:t>
            </a:r>
            <a:r>
              <a:rPr lang="it-IT" sz="2200" dirty="0">
                <a:effectLst/>
                <a:latin typeface="Calibri Light" panose="020F0302020204030204" pitchFamily="34" charset="0"/>
                <a:ea typeface="Calibri" panose="020F0502020204030204" pitchFamily="34" charset="0"/>
              </a:rPr>
              <a:t> c.d. Mastrogiovanni - Corte di Cassazione, 20 giugno 2018, n. 50497</a:t>
            </a:r>
            <a:endParaRPr lang="it-IT" sz="1800" dirty="0"/>
          </a:p>
        </p:txBody>
      </p:sp>
    </p:spTree>
    <p:extLst>
      <p:ext uri="{BB962C8B-B14F-4D97-AF65-F5344CB8AC3E}">
        <p14:creationId xmlns:p14="http://schemas.microsoft.com/office/powerpoint/2010/main" val="302818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516564"/>
            <a:ext cx="8520600" cy="2535045"/>
          </a:xfrm>
        </p:spPr>
        <p:txBody>
          <a:bodyPr>
            <a:noAutofit/>
          </a:bodyPr>
          <a:lstStyle/>
          <a:p>
            <a:pPr marL="114300" indent="0" algn="just">
              <a:lnSpc>
                <a:spcPct val="150000"/>
              </a:lnSpc>
              <a:spcAft>
                <a:spcPts val="800"/>
              </a:spcAft>
              <a:buNone/>
            </a:pPr>
            <a:r>
              <a:rPr lang="it-IT" sz="1400" dirty="0">
                <a:effectLst/>
                <a:latin typeface="Roboto Light" panose="02000000000000000000" pitchFamily="2" charset="0"/>
                <a:ea typeface="Roboto Light" panose="02000000000000000000" pitchFamily="2" charset="0"/>
                <a:cs typeface="Roboto Light" panose="02000000000000000000" pitchFamily="2" charset="0"/>
              </a:rPr>
              <a:t>Né è ipotizzabile la contenzione in via precauzionale sulla base della astratta possibilità o anche mera probabilità di un danno grave alla persona, occorrendo un riscontro puntuale e dettagliato del sanitario sull’attualità del pregiudizio.</a:t>
            </a:r>
          </a:p>
          <a:p>
            <a:pPr marL="114300" indent="0" algn="just">
              <a:lnSpc>
                <a:spcPct val="150000"/>
              </a:lnSpc>
              <a:spcAft>
                <a:spcPts val="800"/>
              </a:spcAft>
              <a:buNone/>
            </a:pPr>
            <a:r>
              <a:rPr lang="it-IT" sz="1400" b="1" i="1" dirty="0">
                <a:effectLst/>
                <a:latin typeface="Roboto Light" panose="02000000000000000000" pitchFamily="2" charset="0"/>
                <a:ea typeface="Roboto Light" panose="02000000000000000000" pitchFamily="2" charset="0"/>
                <a:cs typeface="Roboto Light" panose="02000000000000000000" pitchFamily="2" charset="0"/>
              </a:rPr>
              <a:t>“Se ne ricava che il punto di equilibrio tra contenimento e pericolo si dovrà trovare al minor livello possibile di restrizione e contenimento della libertà personale: in altri termini, ogni volta si dovrà preferire la manovra o lo strumento meno restrittivo possibile in relazione al pericolo da fronteggiare…”</a:t>
            </a:r>
            <a:endParaRPr lang="it-IT" sz="1400" b="1"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itolo 1">
            <a:extLst>
              <a:ext uri="{FF2B5EF4-FFF2-40B4-BE49-F238E27FC236}">
                <a16:creationId xmlns:a16="http://schemas.microsoft.com/office/drawing/2014/main" id="{1A8D258B-B1DA-A5EF-C506-7543C06956BF}"/>
              </a:ext>
            </a:extLst>
          </p:cNvPr>
          <p:cNvSpPr>
            <a:spLocks noGrp="1"/>
          </p:cNvSpPr>
          <p:nvPr>
            <p:ph type="title"/>
          </p:nvPr>
        </p:nvSpPr>
        <p:spPr>
          <a:xfrm>
            <a:off x="311700" y="642500"/>
            <a:ext cx="8520600" cy="435451"/>
          </a:xfrm>
        </p:spPr>
        <p:txBody>
          <a:bodyPr>
            <a:normAutofit fontScale="90000"/>
          </a:bodyPr>
          <a:lstStyle/>
          <a:p>
            <a:r>
              <a:rPr lang="it-IT" sz="2200" dirty="0"/>
              <a:t>La sentenza</a:t>
            </a:r>
            <a:r>
              <a:rPr lang="it-IT" sz="2200" dirty="0">
                <a:effectLst/>
                <a:latin typeface="Calibri Light" panose="020F0302020204030204" pitchFamily="34" charset="0"/>
                <a:ea typeface="Calibri" panose="020F0502020204030204" pitchFamily="34" charset="0"/>
              </a:rPr>
              <a:t> c.d. Mastrogiovanni - Corte di Cassazione, 20 giugno 2018, n. 50497</a:t>
            </a:r>
            <a:endParaRPr lang="it-IT" sz="1800" dirty="0"/>
          </a:p>
        </p:txBody>
      </p:sp>
    </p:spTree>
    <p:extLst>
      <p:ext uri="{BB962C8B-B14F-4D97-AF65-F5344CB8AC3E}">
        <p14:creationId xmlns:p14="http://schemas.microsoft.com/office/powerpoint/2010/main" val="1703810645"/>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3474</Words>
  <Application>Microsoft Office PowerPoint</Application>
  <PresentationFormat>Presentazione su schermo (16:9)</PresentationFormat>
  <Paragraphs>197</Paragraphs>
  <Slides>39</Slides>
  <Notes>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39</vt:i4>
      </vt:variant>
    </vt:vector>
  </HeadingPairs>
  <TitlesOfParts>
    <vt:vector size="50" baseType="lpstr">
      <vt:lpstr>Calibri Light</vt:lpstr>
      <vt:lpstr>Arial</vt:lpstr>
      <vt:lpstr>Times New Roman</vt:lpstr>
      <vt:lpstr>Roboto Thin</vt:lpstr>
      <vt:lpstr>Economica</vt:lpstr>
      <vt:lpstr>Roboto Light</vt:lpstr>
      <vt:lpstr>Courier New</vt:lpstr>
      <vt:lpstr>Roboto</vt:lpstr>
      <vt:lpstr>Wingdings</vt:lpstr>
      <vt:lpstr>Roboto Black</vt:lpstr>
      <vt:lpstr>Luxe</vt:lpstr>
      <vt:lpstr>Presentazione standard di PowerPoint</vt:lpstr>
      <vt:lpstr>La contenzione degli anziani</vt:lpstr>
      <vt:lpstr>Contenzione Nozione</vt:lpstr>
      <vt:lpstr>Contenzione Riferimenti normativi</vt:lpstr>
      <vt:lpstr>Presentazione standard di PowerPoint</vt:lpstr>
      <vt:lpstr>Contenzione La sentenza c.d. Mastrogiovanni - Corte di Cassazione, 20 giugno 2018, n. 50497</vt:lpstr>
      <vt:lpstr>Contenzione La sentenza c.d. Mastrogiovanni - Corte di Cassazione, 20 giugno 2018, n. 50497</vt:lpstr>
      <vt:lpstr>La sentenza c.d. Mastrogiovanni - Corte di Cassazione, 20 giugno 2018, n. 50497</vt:lpstr>
      <vt:lpstr>La sentenza c.d. Mastrogiovanni - Corte di Cassazione, 20 giugno 2018, n. 50497</vt:lpstr>
      <vt:lpstr>La contenzione nella deontologia sanitaria</vt:lpstr>
      <vt:lpstr>Diritti e responsabilità due facce della stessa medaglia</vt:lpstr>
      <vt:lpstr>Diritto civile – diritto penale Diritto Civile</vt:lpstr>
      <vt:lpstr>Diritto civile – diritto penale Diritto Penale</vt:lpstr>
      <vt:lpstr>Connessioni fra diritto civile e diritto penale Risarcimento conseguente al reato</vt:lpstr>
      <vt:lpstr>Il reato: principio di legalità</vt:lpstr>
      <vt:lpstr>Contenzione: fattispecie di reato Cosa succede quando l’operatore sanitario utilizzi mezzi di contenzione laddove non sussistano i presupposti per farlo?</vt:lpstr>
      <vt:lpstr>Quando non incorro in responsabilità penale? Le cause di giustificazione</vt:lpstr>
      <vt:lpstr>Contenzione: il «rovescio della medaglia» Quando ho un obbligo di utilizzo? Reati omissivi e posizioni di garanzia</vt:lpstr>
      <vt:lpstr>Contenzione: il «rovescio della medaglia» posizioni di garanzia</vt:lpstr>
      <vt:lpstr>Contenzione e posizione di garanzia Alcuni esempi</vt:lpstr>
      <vt:lpstr>Presentazione standard di PowerPoint</vt:lpstr>
      <vt:lpstr>IL CASO </vt:lpstr>
      <vt:lpstr>Problematiche cliniche e capacità di movimento</vt:lpstr>
      <vt:lpstr>L’approccio della RSD</vt:lpstr>
      <vt:lpstr>Modalità di gestione</vt:lpstr>
      <vt:lpstr>Cosa succede?</vt:lpstr>
      <vt:lpstr>EMERGONO DUE PROBLEMI NELLA GESTIONE</vt:lpstr>
      <vt:lpstr>1. La porta del seminterrato</vt:lpstr>
      <vt:lpstr>La gestione degli ospiti durante i pasti</vt:lpstr>
      <vt:lpstr>L’imputazione</vt:lpstr>
      <vt:lpstr>Presentazione standard di PowerPoint</vt:lpstr>
      <vt:lpstr>Le difese</vt:lpstr>
      <vt:lpstr>Il dispositivo</vt:lpstr>
      <vt:lpstr>Presentazione standard di PowerPoint</vt:lpstr>
      <vt:lpstr>Critiche…</vt:lpstr>
      <vt:lpstr>Presentazione standard di PowerPoint</vt:lpstr>
      <vt:lpstr>Presentazione standard di PowerPoint</vt:lpstr>
      <vt:lpstr>La contenzione degli anziani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Livia Passalacqua</dc:creator>
  <cp:lastModifiedBy>Livia Passalacqua</cp:lastModifiedBy>
  <cp:revision>55</cp:revision>
  <dcterms:modified xsi:type="dcterms:W3CDTF">2023-04-21T08:51:32Z</dcterms:modified>
</cp:coreProperties>
</file>