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66" r:id="rId3"/>
    <p:sldId id="257" r:id="rId4"/>
    <p:sldId id="265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8" r:id="rId23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Economica" panose="020B0604020202020204" charset="0"/>
      <p:regular r:id="rId29"/>
      <p:bold r:id="rId30"/>
      <p:italic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Black" panose="02000000000000000000" pitchFamily="2" charset="0"/>
      <p:bold r:id="rId37"/>
      <p:italic r:id="rId38"/>
      <p:boldItalic r:id="rId39"/>
    </p:embeddedFont>
    <p:embeddedFont>
      <p:font typeface="Roboto Light" panose="02000000000000000000" pitchFamily="2" charset="0"/>
      <p:regular r:id="rId40"/>
      <p:bold r:id="rId41"/>
      <p:italic r:id="rId42"/>
      <p:boldItalic r:id="rId43"/>
    </p:embeddedFont>
    <p:embeddedFont>
      <p:font typeface="Roboto Thin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77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153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e3ba23798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4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0e3ba23798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55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51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10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13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51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42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0e3ba2379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0e3ba2379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15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B89B8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rgbClr val="B89B8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>
              <a:buNone/>
              <a:defRPr>
                <a:solidFill>
                  <a:srgbClr val="85200C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89B82"/>
              </a:buClr>
              <a:buSzPts val="16000"/>
              <a:buFont typeface="Roboto Thin"/>
              <a:buNone/>
              <a:defRPr sz="16000">
                <a:solidFill>
                  <a:srgbClr val="B89B82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o" type="blank">
  <p:cSld name="BLANK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6425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551800"/>
            <a:ext cx="8520600" cy="26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6765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585800"/>
            <a:ext cx="3999900" cy="2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585800"/>
            <a:ext cx="3999900" cy="26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642500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78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36888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89B82"/>
              </a:buClr>
              <a:buSzPts val="4800"/>
              <a:buNone/>
              <a:defRPr sz="4800">
                <a:solidFill>
                  <a:srgbClr val="B89B8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89B82"/>
              </a:buClr>
              <a:buSzPts val="3200"/>
              <a:buNone/>
              <a:defRPr>
                <a:solidFill>
                  <a:srgbClr val="B89B8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1074975" y="4653650"/>
            <a:ext cx="4116300" cy="31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rgbClr val="B89B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9500" y="3490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642500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3B41"/>
              </a:buClr>
              <a:buSzPts val="3200"/>
              <a:buFont typeface="Roboto Light"/>
              <a:buNone/>
              <a:defRPr sz="3200">
                <a:solidFill>
                  <a:srgbClr val="853B4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51800"/>
            <a:ext cx="8520600" cy="26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algn="r" rtl="0">
              <a:buNone/>
              <a:defRPr sz="1000">
                <a:solidFill>
                  <a:srgbClr val="A61C00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101937" y="609436"/>
            <a:ext cx="6940126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INTEGRAZIONE TRA PROFESSIONISTI</a:t>
            </a:r>
            <a:endParaRPr sz="28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25021" y="2068215"/>
            <a:ext cx="5005367" cy="1250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it-IT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 cura non si esaurisce, ma si rigenera con l’altro…</a:t>
            </a:r>
            <a:endParaRPr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in on Street art Graffiti Pintura Mural">
            <a:extLst>
              <a:ext uri="{FF2B5EF4-FFF2-40B4-BE49-F238E27FC236}">
                <a16:creationId xmlns:a16="http://schemas.microsoft.com/office/drawing/2014/main" id="{A4D749EA-0814-3EEC-744E-B4CD09CC6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88" y="1535288"/>
            <a:ext cx="3492183" cy="26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6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374300" y="801347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VERSO UN OBIETTIVO COMUNE</a:t>
            </a:r>
            <a:endParaRPr sz="28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551800"/>
            <a:ext cx="8520600" cy="26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it-IT" dirty="0"/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Condividendo le storie e i nostri desideri costruiamo comunità…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it-IT" dirty="0"/>
          </a:p>
        </p:txBody>
      </p:sp>
      <p:pic>
        <p:nvPicPr>
          <p:cNvPr id="3074" name="Picture 2" descr="Presentazione di due progetti di comunità per Traversetolo - Comune di  Traversetolo">
            <a:extLst>
              <a:ext uri="{FF2B5EF4-FFF2-40B4-BE49-F238E27FC236}">
                <a16:creationId xmlns:a16="http://schemas.microsoft.com/office/drawing/2014/main" id="{F36665D8-8ACE-88B1-DC0D-BB0097FA5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95" y="2811125"/>
            <a:ext cx="4071938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D2BBCB-2CF7-E243-BB49-A92CEC338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36150"/>
            <a:ext cx="8520600" cy="26595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Nutriamoci di narrazioni, traiamo energia da esse, diventiamo noi stessi e viviamole con il corpo e con la mente…</a:t>
            </a:r>
          </a:p>
          <a:p>
            <a:pPr marL="114300" indent="0" algn="just">
              <a:buNone/>
            </a:pPr>
            <a:endParaRPr lang="it-IT" sz="20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Questo è il desiderio che vi auguro e che vi condurrà in questo percorso insieme…</a:t>
            </a:r>
          </a:p>
        </p:txBody>
      </p:sp>
      <p:sp>
        <p:nvSpPr>
          <p:cNvPr id="2" name="Google Shape;62;p14">
            <a:extLst>
              <a:ext uri="{FF2B5EF4-FFF2-40B4-BE49-F238E27FC236}">
                <a16:creationId xmlns:a16="http://schemas.microsoft.com/office/drawing/2014/main" id="{AFB42348-AB56-FF42-AB8D-16CCC6D0E9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4299" y="323109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ED ORA, BUON VIAGGIO…</a:t>
            </a:r>
            <a:endParaRPr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 descr="Immagine che contiene natante, trasporto, barca, tavolo&#10;&#10;Descrizione generata automaticamente">
            <a:extLst>
              <a:ext uri="{FF2B5EF4-FFF2-40B4-BE49-F238E27FC236}">
                <a16:creationId xmlns:a16="http://schemas.microsoft.com/office/drawing/2014/main" id="{E282F4B0-3008-407C-3DA3-66DC2DD95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10" y="2965510"/>
            <a:ext cx="5024825" cy="164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8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9ACB18-E9EC-59E5-7C3B-0D51C2860879}"/>
              </a:ext>
            </a:extLst>
          </p:cNvPr>
          <p:cNvSpPr txBox="1"/>
          <p:nvPr/>
        </p:nvSpPr>
        <p:spPr>
          <a:xfrm>
            <a:off x="2286000" y="827234"/>
            <a:ext cx="6090356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500" b="1" i="0" u="none" strike="noStrike" baseline="0" dirty="0">
                <a:solidFill>
                  <a:srgbClr val="000000"/>
                </a:solidFill>
                <a:latin typeface="Arial-BoldMT"/>
              </a:rPr>
              <a:t>Patto D’aula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● Entrare in uno spazio accogliente, protetto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e sicuro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● Mantenere il rispetto e la riservatezza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● Ascoltare senza giudicare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● Donare il proprio contributo con umiltà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● Condividere non è terapia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● Abbandoniamo i pregiudizi, apriamo la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mente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● sediamoci comodi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● </a:t>
            </a:r>
            <a:r>
              <a:rPr lang="it-IT" b="0" i="0" u="none" strike="noStrike" baseline="0" dirty="0" err="1">
                <a:solidFill>
                  <a:srgbClr val="595959"/>
                </a:solidFill>
                <a:latin typeface="ArialMT"/>
              </a:rPr>
              <a:t>spegnamo</a:t>
            </a:r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 i cellulari o mettiamoli in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modalità silenziosa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● guardiamo con attenzione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● ascoltiamo in modo profondo</a:t>
            </a:r>
          </a:p>
          <a:p>
            <a:pPr algn="l"/>
            <a:r>
              <a:rPr lang="it-IT" b="0" i="0" u="none" strike="noStrike" baseline="0" dirty="0">
                <a:solidFill>
                  <a:srgbClr val="595959"/>
                </a:solidFill>
                <a:latin typeface="ArialMT"/>
              </a:rPr>
              <a:t>● prendiamo carta, penna e colori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499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1C80C3F-A10C-15C0-4C78-B4A808700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31" y="476095"/>
            <a:ext cx="2390115" cy="401068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214E1D-2E42-D8FD-EDD4-B49F22E1E726}"/>
              </a:ext>
            </a:extLst>
          </p:cNvPr>
          <p:cNvSpPr txBox="1"/>
          <p:nvPr/>
        </p:nvSpPr>
        <p:spPr>
          <a:xfrm>
            <a:off x="4148666" y="1505747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>
                <a:solidFill>
                  <a:srgbClr val="000000"/>
                </a:solidFill>
                <a:latin typeface="Arial-BoldMT"/>
              </a:rPr>
              <a:t>Close </a:t>
            </a:r>
            <a:r>
              <a:rPr lang="it-IT" sz="2400" b="1" i="0" u="none" strike="noStrike" baseline="0" dirty="0" err="1">
                <a:solidFill>
                  <a:srgbClr val="000000"/>
                </a:solidFill>
                <a:latin typeface="Arial-BoldMT"/>
              </a:rPr>
              <a:t>looking</a:t>
            </a:r>
            <a:endParaRPr lang="it-IT" sz="24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pPr algn="l"/>
            <a:r>
              <a:rPr lang="it-IT" sz="1400" b="0" i="1" u="none" strike="noStrike" baseline="0" dirty="0">
                <a:solidFill>
                  <a:srgbClr val="595959"/>
                </a:solidFill>
                <a:latin typeface="Arial-ItalicMT"/>
              </a:rPr>
              <a:t>Invito a lasciarsi interrogare dal quadro …</a:t>
            </a:r>
          </a:p>
          <a:p>
            <a:pPr algn="l"/>
            <a:r>
              <a:rPr lang="it-IT" sz="1400" b="0" i="1" u="none" strike="noStrike" baseline="0" dirty="0">
                <a:solidFill>
                  <a:srgbClr val="595959"/>
                </a:solidFill>
                <a:latin typeface="Arial-ItalicMT"/>
              </a:rPr>
              <a:t>- cosa mi fa pensare</a:t>
            </a:r>
          </a:p>
          <a:p>
            <a:pPr algn="l"/>
            <a:r>
              <a:rPr lang="it-IT" sz="1400" b="0" i="1" u="none" strike="noStrike" baseline="0" dirty="0">
                <a:solidFill>
                  <a:srgbClr val="595959"/>
                </a:solidFill>
                <a:latin typeface="Arial-ItalicMT"/>
              </a:rPr>
              <a:t>- cosa mi evoca</a:t>
            </a:r>
          </a:p>
          <a:p>
            <a:pPr algn="l"/>
            <a:r>
              <a:rPr lang="it-IT" sz="1400" b="0" i="1" u="none" strike="noStrike" baseline="0" dirty="0">
                <a:solidFill>
                  <a:srgbClr val="595959"/>
                </a:solidFill>
                <a:latin typeface="Arial-ItalicMT"/>
              </a:rPr>
              <a:t>- cosa suscita in me dal punto di vista sensoriale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993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F15041C-8A71-853F-D6F6-7B11E1729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304800"/>
            <a:ext cx="5545868" cy="42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8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448268A-A4B2-20BE-AAA8-4C3B3E5DC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07" y="222766"/>
            <a:ext cx="2281473" cy="438187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DA8B31-50BF-44B0-8C4C-79335888446D}"/>
              </a:ext>
            </a:extLst>
          </p:cNvPr>
          <p:cNvSpPr txBox="1"/>
          <p:nvPr/>
        </p:nvSpPr>
        <p:spPr>
          <a:xfrm>
            <a:off x="3764844" y="1202144"/>
            <a:ext cx="489373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La Lista dei Desideri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 Narrow" panose="020B0606020202030204" pitchFamily="34" charset="0"/>
              </a:rPr>
              <a:t>Compilare i due cartoncini che vi sono stati consegnati come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 Narrow" panose="020B0606020202030204" pitchFamily="34" charset="0"/>
              </a:rPr>
              <a:t>segue: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 Narrow" panose="020B0606020202030204" pitchFamily="34" charset="0"/>
              </a:rPr>
              <a:t>1) riportare su uno, </a:t>
            </a:r>
            <a:r>
              <a:rPr lang="it-IT" sz="1400" b="1" i="1" u="none" strike="noStrike" baseline="0" dirty="0">
                <a:solidFill>
                  <a:srgbClr val="595959"/>
                </a:solidFill>
                <a:latin typeface="Arial Narrow" panose="020B0606020202030204" pitchFamily="34" charset="0"/>
              </a:rPr>
              <a:t>QUALI SONO i DESIDERI provati DAGLI</a:t>
            </a:r>
          </a:p>
          <a:p>
            <a:pPr algn="l"/>
            <a:r>
              <a:rPr lang="it-IT" sz="1400" b="1" i="1" u="none" strike="noStrike" baseline="0" dirty="0">
                <a:solidFill>
                  <a:srgbClr val="595959"/>
                </a:solidFill>
                <a:latin typeface="Arial Narrow" panose="020B0606020202030204" pitchFamily="34" charset="0"/>
              </a:rPr>
              <a:t>OPERATORI</a:t>
            </a:r>
          </a:p>
          <a:p>
            <a:pPr algn="l"/>
            <a:r>
              <a:rPr lang="it-IT" sz="1200" b="0" i="0" u="none" strike="noStrike" baseline="0" dirty="0">
                <a:solidFill>
                  <a:srgbClr val="595959"/>
                </a:solidFill>
                <a:latin typeface="Arial Narrow" panose="020B0606020202030204" pitchFamily="34" charset="0"/>
              </a:rPr>
              <a:t>2) </a:t>
            </a:r>
            <a:r>
              <a:rPr lang="it-IT" sz="1400" b="0" i="0" u="none" strike="noStrike" baseline="0" dirty="0">
                <a:solidFill>
                  <a:srgbClr val="595959"/>
                </a:solidFill>
                <a:latin typeface="Arial Narrow" panose="020B0606020202030204" pitchFamily="34" charset="0"/>
              </a:rPr>
              <a:t>riportare sull’altro, </a:t>
            </a:r>
            <a:r>
              <a:rPr lang="it-IT" sz="1600" b="1" i="1" u="none" strike="noStrike" baseline="0" dirty="0">
                <a:solidFill>
                  <a:srgbClr val="595959"/>
                </a:solidFill>
                <a:latin typeface="Arial Narrow" panose="020B0606020202030204" pitchFamily="34" charset="0"/>
              </a:rPr>
              <a:t>QUALI SONO I DESIDERI</a:t>
            </a:r>
          </a:p>
          <a:p>
            <a:pPr algn="l"/>
            <a:r>
              <a:rPr lang="it-IT" sz="1600" b="1" i="1" u="none" strike="noStrike" baseline="0" dirty="0">
                <a:solidFill>
                  <a:srgbClr val="595959"/>
                </a:solidFill>
                <a:latin typeface="Arial Narrow" panose="020B0606020202030204" pitchFamily="34" charset="0"/>
              </a:rPr>
              <a:t>PROVATI QUANDO SONO STATO UN PAZIENTE</a:t>
            </a:r>
          </a:p>
          <a:p>
            <a:pPr algn="l"/>
            <a:r>
              <a:rPr lang="it-IT" sz="1600" b="1" i="1" u="none" strike="noStrike" baseline="0" dirty="0">
                <a:solidFill>
                  <a:srgbClr val="595959"/>
                </a:solidFill>
                <a:latin typeface="Arial Narrow" panose="020B0606020202030204" pitchFamily="34" charset="0"/>
              </a:rPr>
              <a:t>oppure I DESIDERI PIU’ COMUNI DEI PAZIENTI</a:t>
            </a:r>
          </a:p>
          <a:p>
            <a:pPr algn="l"/>
            <a:r>
              <a:rPr lang="it-IT" sz="1600" b="1" i="1" u="none" strike="noStrike" baseline="0" dirty="0">
                <a:solidFill>
                  <a:srgbClr val="595959"/>
                </a:solidFill>
                <a:latin typeface="Arial Narrow" panose="020B0606020202030204" pitchFamily="34" charset="0"/>
              </a:rPr>
              <a:t>CHE HO INCONTRATO</a:t>
            </a:r>
            <a:endParaRPr lang="it-I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64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B5D17E9-5B88-0BEE-DAF5-7B30C682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463" y="701636"/>
            <a:ext cx="2599751" cy="350966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C99597D-43F5-0B91-A2B9-CA25772EC068}"/>
              </a:ext>
            </a:extLst>
          </p:cNvPr>
          <p:cNvSpPr txBox="1"/>
          <p:nvPr/>
        </p:nvSpPr>
        <p:spPr>
          <a:xfrm>
            <a:off x="1089377" y="1108726"/>
            <a:ext cx="318911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>
                <a:solidFill>
                  <a:srgbClr val="000000"/>
                </a:solidFill>
                <a:latin typeface="Arial-BoldMT"/>
              </a:rPr>
              <a:t>Close </a:t>
            </a:r>
            <a:r>
              <a:rPr lang="it-IT" sz="2400" b="1" i="0" u="none" strike="noStrike" baseline="0" dirty="0" err="1">
                <a:solidFill>
                  <a:srgbClr val="000000"/>
                </a:solidFill>
                <a:latin typeface="Arial-BoldMT"/>
              </a:rPr>
              <a:t>Listening</a:t>
            </a:r>
            <a:endParaRPr lang="it-IT" sz="2400" b="1" i="0" u="none" strike="noStrike" baseline="0" dirty="0">
              <a:solidFill>
                <a:srgbClr val="000000"/>
              </a:solidFill>
              <a:latin typeface="Arial-BoldMT"/>
            </a:endParaRPr>
          </a:p>
          <a:p>
            <a:pPr algn="l"/>
            <a:r>
              <a:rPr lang="it-IT" sz="1400" b="1" i="0" u="none" strike="noStrike" baseline="0" dirty="0">
                <a:solidFill>
                  <a:srgbClr val="595959"/>
                </a:solidFill>
                <a:latin typeface="Arial-BoldMT"/>
              </a:rPr>
              <a:t>Prima Lettura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● ascoltare con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attenzione</a:t>
            </a:r>
          </a:p>
          <a:p>
            <a:pPr algn="l"/>
            <a:r>
              <a:rPr lang="it-IT" sz="1400" b="1" i="0" u="none" strike="noStrike" baseline="0" dirty="0">
                <a:solidFill>
                  <a:srgbClr val="595959"/>
                </a:solidFill>
                <a:latin typeface="Arial-BoldMT"/>
              </a:rPr>
              <a:t>Seconda Lettura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● ascoltare con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attenzione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● scrivere le parole-frasi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che colpiscono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447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820C6D-C8D6-45FE-D138-CD2E7CEB1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700" y="1242000"/>
            <a:ext cx="3345900" cy="2659500"/>
          </a:xfrm>
        </p:spPr>
        <p:txBody>
          <a:bodyPr>
            <a:normAutofit fontScale="92500" lnSpcReduction="10000"/>
          </a:bodyPr>
          <a:lstStyle/>
          <a:p>
            <a:pPr marL="114300" indent="0" algn="l">
              <a:buNone/>
            </a:pPr>
            <a:r>
              <a:rPr lang="it-IT" sz="1800" b="1" i="0" u="none" strike="noStrike" baseline="0" dirty="0">
                <a:solidFill>
                  <a:srgbClr val="000000"/>
                </a:solidFill>
                <a:latin typeface="Arial-BoldMT"/>
              </a:rPr>
              <a:t>Prompt: invito alla scrittura</a:t>
            </a:r>
          </a:p>
          <a:p>
            <a:pPr marL="114300" indent="0" algn="l">
              <a:buNone/>
            </a:pPr>
            <a:r>
              <a:rPr lang="it-IT" sz="1800" b="1" i="0" u="none" strike="noStrike" baseline="0" dirty="0">
                <a:solidFill>
                  <a:srgbClr val="595959"/>
                </a:solidFill>
                <a:latin typeface="Arial-BoldMT"/>
              </a:rPr>
              <a:t>5 minuti per:</a:t>
            </a:r>
          </a:p>
          <a:p>
            <a:pPr marL="114300" indent="0" algn="l">
              <a:buNone/>
            </a:pP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● ascoltarsi con</a:t>
            </a:r>
          </a:p>
          <a:p>
            <a:pPr marL="114300" indent="0" algn="l">
              <a:buNone/>
            </a:pP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attenzione</a:t>
            </a:r>
          </a:p>
          <a:p>
            <a:pPr marL="114300" indent="0" algn="l">
              <a:buNone/>
            </a:pP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● dare fiducia alla penna</a:t>
            </a:r>
          </a:p>
          <a:p>
            <a:pPr marL="114300" indent="0" algn="l">
              <a:buNone/>
            </a:pP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● scrivere, ripescando</a:t>
            </a:r>
          </a:p>
          <a:p>
            <a:pPr marL="114300" indent="0" algn="l">
              <a:buNone/>
            </a:pP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dalla lista dei desideri,</a:t>
            </a:r>
          </a:p>
          <a:p>
            <a:pPr marL="114300" indent="0" algn="l">
              <a:buNone/>
            </a:pP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dalle immagini e dalle</a:t>
            </a:r>
          </a:p>
          <a:p>
            <a:pPr marL="114300" indent="0" algn="l">
              <a:buNone/>
            </a:pPr>
            <a:r>
              <a:rPr lang="it-IT" sz="1800" b="0" i="0" u="none" strike="noStrike" baseline="0" dirty="0">
                <a:solidFill>
                  <a:srgbClr val="595959"/>
                </a:solidFill>
                <a:latin typeface="ArialMT"/>
              </a:rPr>
              <a:t>parole ascoltate…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C8FBB6-F670-CDD0-9AF6-78709B50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382" y="588204"/>
            <a:ext cx="1670755" cy="16707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AFB602-A7A6-D5CF-DDE7-05318E74F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760" y="2258959"/>
            <a:ext cx="1970000" cy="26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43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42B766-E03D-53C4-1E52-E8D05DD649AD}"/>
              </a:ext>
            </a:extLst>
          </p:cNvPr>
          <p:cNvSpPr txBox="1"/>
          <p:nvPr/>
        </p:nvSpPr>
        <p:spPr>
          <a:xfrm>
            <a:off x="2116666" y="1671504"/>
            <a:ext cx="54243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Prompt: invito alla scrittura</a:t>
            </a:r>
          </a:p>
          <a:p>
            <a:pPr algn="l"/>
            <a:r>
              <a:rPr lang="it-IT" sz="2400" b="1" i="1" u="none" strike="noStrike" baseline="0" dirty="0">
                <a:solidFill>
                  <a:srgbClr val="595959"/>
                </a:solidFill>
                <a:latin typeface="Arial Narrow" panose="020B0606020202030204" pitchFamily="34" charset="0"/>
              </a:rPr>
              <a:t>sono pieno di… e vorrei creare spazio per…</a:t>
            </a:r>
          </a:p>
          <a:p>
            <a:pPr algn="l"/>
            <a:r>
              <a:rPr lang="it-IT" sz="2400" b="1" i="1" u="none" strike="noStrike" baseline="0" dirty="0">
                <a:solidFill>
                  <a:srgbClr val="595959"/>
                </a:solidFill>
                <a:latin typeface="Arial Narrow" panose="020B0606020202030204" pitchFamily="34" charset="0"/>
              </a:rPr>
              <a:t>mi svuoto di… e mi riempio con…</a:t>
            </a:r>
          </a:p>
          <a:p>
            <a:pPr algn="l"/>
            <a:r>
              <a:rPr lang="it-IT" sz="2400" b="1" i="0" u="none" strike="noStrike" baseline="0" dirty="0">
                <a:solidFill>
                  <a:srgbClr val="000000"/>
                </a:solidFill>
                <a:latin typeface="Arial Narrow" panose="020B0606020202030204" pitchFamily="34" charset="0"/>
              </a:rPr>
              <a:t>scrivere da 1 a 3 frasi</a:t>
            </a:r>
            <a:endParaRPr lang="it-IT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4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968721"/>
            <a:ext cx="8520600" cy="32425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it-IT" sz="2800" i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Esplorare i propri desideri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it-IT" sz="2800" i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Laboratorio teorico-pratico di Medicina </a:t>
            </a:r>
            <a:r>
              <a:rPr lang="it-IT" sz="28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</a:t>
            </a:r>
            <a:r>
              <a:rPr lang="it-IT" sz="2800" i="0" dirty="0">
                <a:solidFill>
                  <a:srgbClr val="00206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arrativa</a:t>
            </a:r>
          </a:p>
          <a:p>
            <a:pPr marL="0" indent="0" algn="ctr">
              <a:spcAft>
                <a:spcPts val="1200"/>
              </a:spcAft>
              <a:buNone/>
            </a:pPr>
            <a:endParaRPr lang="it-IT" sz="2000" b="1" dirty="0">
              <a:solidFill>
                <a:srgbClr val="9D856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it-IT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Danila </a:t>
            </a:r>
            <a:r>
              <a:rPr lang="it-IT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Zuffetti</a:t>
            </a:r>
            <a:r>
              <a:rPr lang="it-IT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Sabina Ferro – Marisa Del Ben – Alessandra </a:t>
            </a:r>
            <a:r>
              <a:rPr lang="it-IT" sz="2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Schieppati</a:t>
            </a:r>
            <a:endParaRPr lang="it-IT" sz="2000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814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5D340EA-61EF-E0A8-422F-B3BCC7E8E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242" y="1167879"/>
            <a:ext cx="5295079" cy="280774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52A67B-ADDE-C7FB-DA84-C4E243105295}"/>
              </a:ext>
            </a:extLst>
          </p:cNvPr>
          <p:cNvSpPr txBox="1"/>
          <p:nvPr/>
        </p:nvSpPr>
        <p:spPr>
          <a:xfrm>
            <a:off x="581378" y="2008524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i="0" u="none" strike="noStrike" baseline="0" dirty="0">
                <a:solidFill>
                  <a:srgbClr val="000000"/>
                </a:solidFill>
                <a:latin typeface="Arial-BoldMT"/>
              </a:rPr>
              <a:t>Un Desiderio Corale</a:t>
            </a:r>
          </a:p>
          <a:p>
            <a:pPr algn="l"/>
            <a:r>
              <a:rPr lang="it-IT" sz="1400" b="1" i="0" u="none" strike="noStrike" baseline="0" dirty="0">
                <a:solidFill>
                  <a:srgbClr val="595959"/>
                </a:solidFill>
                <a:latin typeface="Arial-BoldMT"/>
              </a:rPr>
              <a:t>Creiamo spazio per…</a:t>
            </a:r>
          </a:p>
          <a:p>
            <a:pPr algn="l"/>
            <a:r>
              <a:rPr lang="it-IT" sz="1400" b="1" i="0" u="none" strike="noStrike" baseline="0" dirty="0">
                <a:solidFill>
                  <a:srgbClr val="595959"/>
                </a:solidFill>
                <a:latin typeface="Arial-BoldMT"/>
              </a:rPr>
              <a:t>e riempiamoci con…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4412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B610E3C-4ADA-0F21-5A46-98CF1A655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091" y="1740530"/>
            <a:ext cx="4250798" cy="23623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F7E0F1-CBA3-898C-D33E-2AA3C2C8F7CD}"/>
              </a:ext>
            </a:extLst>
          </p:cNvPr>
          <p:cNvSpPr txBox="1"/>
          <p:nvPr/>
        </p:nvSpPr>
        <p:spPr>
          <a:xfrm>
            <a:off x="903111" y="689539"/>
            <a:ext cx="4572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800" b="0" i="0" u="none" strike="noStrike" baseline="0" dirty="0">
                <a:solidFill>
                  <a:srgbClr val="000000"/>
                </a:solidFill>
                <a:latin typeface="ArialMT"/>
              </a:rPr>
              <a:t>Dal Desiderio al Progetto con la Medicina Narrativa</a:t>
            </a:r>
          </a:p>
          <a:p>
            <a:pPr algn="l"/>
            <a:r>
              <a:rPr lang="it-IT" sz="1400" b="1" i="0" u="none" strike="noStrike" baseline="0" dirty="0">
                <a:solidFill>
                  <a:srgbClr val="595959"/>
                </a:solidFill>
                <a:latin typeface="Arial-BoldMT"/>
              </a:rPr>
              <a:t>Cosa abbiamo fatto?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● dalla divergenza alla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convergenza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● empatia e riconoscimento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● definizione dello spazio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d’azione interno ed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esterno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● pensato ad un’idea</a:t>
            </a:r>
          </a:p>
          <a:p>
            <a:pPr algn="l"/>
            <a:r>
              <a:rPr lang="it-IT" sz="1400" b="0" i="0" u="none" strike="noStrike" baseline="0" dirty="0">
                <a:solidFill>
                  <a:srgbClr val="595959"/>
                </a:solidFill>
                <a:latin typeface="ArialMT"/>
              </a:rPr>
              <a:t>percorribile</a:t>
            </a:r>
          </a:p>
          <a:p>
            <a:pPr algn="l"/>
            <a:r>
              <a:rPr lang="it-IT" sz="1400" b="1" i="0" u="none" strike="noStrike" baseline="0" dirty="0">
                <a:solidFill>
                  <a:srgbClr val="595959"/>
                </a:solidFill>
                <a:latin typeface="Arial-BoldMT"/>
              </a:rPr>
              <a:t>…ed ora a voi realizzarlo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252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62" y="-4762"/>
            <a:ext cx="9160924" cy="515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374300" y="146592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 MEDICINA NARRATIVA</a:t>
            </a:r>
            <a:endParaRPr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977892"/>
            <a:ext cx="8520600" cy="3047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algn="just"/>
            <a:r>
              <a:rPr lang="it-IT"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Possiamo definire NARRATIVA quella medicina praticata con le competenze che ci permettono di </a:t>
            </a:r>
            <a:r>
              <a:rPr lang="it-IT" sz="2600" b="1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riconoscere, recepire, interpretare </a:t>
            </a:r>
            <a:r>
              <a:rPr lang="it-IT"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 storie di malattia e reagirvi adeguatamente. </a:t>
            </a:r>
          </a:p>
          <a:p>
            <a:pPr marL="114300" indent="0" algn="just">
              <a:buNone/>
            </a:pPr>
            <a:endParaRPr lang="it-IT" sz="2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Grazie alla medicina narrativa, si può identificare meglio la malattia, trasmettere sapere e rispetto, collaborare con umiltà tra colleghi, accompagnare il paziente, insieme con la sua famiglia, lungo la sofferenza. </a:t>
            </a:r>
          </a:p>
          <a:p>
            <a:pPr marL="114300" indent="0" algn="just">
              <a:buNone/>
            </a:pPr>
            <a:endParaRPr lang="it-IT" sz="2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Si possono offrire cure più etiche ed efficaci.</a:t>
            </a:r>
          </a:p>
          <a:p>
            <a:pPr algn="just"/>
            <a:endParaRPr lang="it-IT" sz="26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 medicina narrativa, si basa proprio sulla capacità di riconoscere, assimilare e interpretare le storie di malattia, per reagirvi adeguatamente, per offrire terapie più efficaci nel rispetto degli ammalati e di chi se ne prende cura. 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374300" y="361080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LA MEDICINA NARRATIVA</a:t>
            </a:r>
            <a:endParaRPr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28978" y="1389808"/>
            <a:ext cx="3928532" cy="2968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indent="0" algn="just">
              <a:buNone/>
            </a:pPr>
            <a:endParaRPr lang="it-IT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 storie di malattia e di cura non si limitano alle risposte che ci aspettiamo.</a:t>
            </a:r>
          </a:p>
          <a:p>
            <a:pPr marL="114300" indent="0" algn="just">
              <a:buNone/>
            </a:pPr>
            <a:endParaRPr lang="it-IT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Dobbiamo essere preparati a cogliere tutto quello che contengono: parole, silenzi, metafore, allusioni, ecc. </a:t>
            </a:r>
          </a:p>
          <a:p>
            <a:pPr marL="114300" indent="0">
              <a:buNone/>
            </a:pPr>
            <a:endParaRPr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F34D6CA-AF22-E373-9CF8-E5F323E7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887" y="1377882"/>
            <a:ext cx="3389045" cy="30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8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F4F34E-7E3B-65B1-A927-B85DE1D9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63633"/>
            <a:ext cx="8520600" cy="83130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Ogni persona ha la sua narrazione, ed ogni narrazione ha la sua persona..</a:t>
            </a:r>
          </a:p>
        </p:txBody>
      </p:sp>
      <p:pic>
        <p:nvPicPr>
          <p:cNvPr id="4" name="Segnaposto contenuto 1">
            <a:extLst>
              <a:ext uri="{FF2B5EF4-FFF2-40B4-BE49-F238E27FC236}">
                <a16:creationId xmlns:a16="http://schemas.microsoft.com/office/drawing/2014/main" id="{B7134EF9-EA74-C537-5B3B-F458FB2A3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46" y="1394933"/>
            <a:ext cx="3023628" cy="29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3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374300" y="519125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 MEDICAL HUMANITIES</a:t>
            </a:r>
            <a:endParaRPr sz="28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551799"/>
            <a:ext cx="8520600" cy="3275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it-IT" sz="32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Cura fa rima con lettura</a:t>
            </a:r>
          </a:p>
          <a:p>
            <a:pPr indent="-457200" algn="just">
              <a:spcAft>
                <a:spcPts val="1200"/>
              </a:spcAft>
            </a:pPr>
            <a:r>
              <a:rPr lang="it-IT" sz="3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Noi dobbiamo saper leggere con cura noi stessi e gli altri.</a:t>
            </a:r>
          </a:p>
          <a:p>
            <a:pPr indent="-457200" algn="just">
              <a:spcAft>
                <a:spcPts val="1200"/>
              </a:spcAft>
            </a:pPr>
            <a:r>
              <a:rPr lang="it-IT" sz="3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Quando leggiamo con cura facciamo un’esperienza che ci trasforma.</a:t>
            </a:r>
          </a:p>
          <a:p>
            <a:pPr indent="-457200" algn="just">
              <a:spcAft>
                <a:spcPts val="1200"/>
              </a:spcAft>
            </a:pPr>
            <a:r>
              <a:rPr lang="it-IT" sz="3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 </a:t>
            </a:r>
            <a:r>
              <a:rPr lang="it-IT" sz="3200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medical</a:t>
            </a:r>
            <a:r>
              <a:rPr lang="it-IT" sz="3200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i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humanities</a:t>
            </a:r>
            <a:r>
              <a:rPr lang="it-IT" sz="3200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allenano tutti i nostri sensi, ci permettono di cogliere tutte le sfumature e ci aiutano ad andare oltre.</a:t>
            </a:r>
          </a:p>
          <a:p>
            <a:pPr marL="0" indent="0">
              <a:spcAft>
                <a:spcPts val="1200"/>
              </a:spcAft>
              <a:buNone/>
            </a:pP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063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271256" y="472144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 LUOGHI DI CURA</a:t>
            </a:r>
            <a:endParaRPr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11856" y="1533722"/>
            <a:ext cx="3798900" cy="2500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L’RSA è un luogo di vita, un luogo di casa, ma anche un luogo di morte.</a:t>
            </a:r>
          </a:p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6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Come la medicina narrativa ci aiuta a cogliere e raccogliere i desideri delle persone?</a:t>
            </a:r>
            <a:endParaRPr sz="26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Golconda di Magritte: significato e analisi dell'opera - Dossier Scuola">
            <a:extLst>
              <a:ext uri="{FF2B5EF4-FFF2-40B4-BE49-F238E27FC236}">
                <a16:creationId xmlns:a16="http://schemas.microsoft.com/office/drawing/2014/main" id="{22DAEA25-DFA6-80D9-4477-077E24D44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649" y="1628535"/>
            <a:ext cx="3942495" cy="23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7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609922" y="720500"/>
            <a:ext cx="63954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TUTTE LE FASI DELLA VITA</a:t>
            </a:r>
            <a:endParaRPr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551800"/>
            <a:ext cx="8520600" cy="26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spcAft>
                <a:spcPts val="1200"/>
              </a:spcAft>
            </a:pP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 tutte le fasi della vita ci sono desideri da esplorare </a:t>
            </a:r>
          </a:p>
          <a:p>
            <a:pPr marL="342900" algn="just">
              <a:spcAft>
                <a:spcPts val="1200"/>
              </a:spcAft>
            </a:pPr>
            <a:r>
              <a:rPr lang="it-IT" sz="20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 desideri cambiano in base alle fasi della nostra vita personale e professionale</a:t>
            </a:r>
            <a:endParaRPr sz="20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4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374300" y="519289"/>
            <a:ext cx="6395400" cy="5376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OPERATORI E PAZIENTI</a:t>
            </a:r>
            <a:endParaRPr sz="2400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90311" y="914400"/>
            <a:ext cx="4651021" cy="3499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it-IT" sz="29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it-IT" sz="29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9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Desidererei… ILLUMINARMI L’ANIMA che in questo momento è buia.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29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9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Desidererei… levarmi tutto quello che ho dentro, l’angoscia che ho ed essere </a:t>
            </a:r>
            <a:r>
              <a:rPr lang="it-IT" sz="29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</a:t>
            </a:r>
            <a:r>
              <a:rPr lang="it-IT" sz="29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 una volta, come spirito.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29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9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Desidererei… una bistecca! Di quelle buone, di quella macelleria là, quella dove c’è la chiesa…  qua non ci danno mai una bistecca, un po’ di salame, qualcosa di sfizioso.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it-IT" sz="29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it-IT" sz="29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Desidererei… non essere trattata come un pezzo di carne e basta, quando mi lavano gira di qui, gira di lì e un po’ delicatezza, no!?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8C0015-443A-DB42-ABFB-EA824416D003}"/>
              </a:ext>
            </a:extLst>
          </p:cNvPr>
          <p:cNvSpPr txBox="1"/>
          <p:nvPr/>
        </p:nvSpPr>
        <p:spPr>
          <a:xfrm>
            <a:off x="4828099" y="1348881"/>
            <a:ext cx="40675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Desidererei essere considerato…</a:t>
            </a:r>
          </a:p>
          <a:p>
            <a:pPr algn="just"/>
            <a:endParaRPr lang="it-IT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Desidererei ritrovare la motivazione di un tempo e essere più serena qua dentro</a:t>
            </a:r>
          </a:p>
          <a:p>
            <a:pPr algn="just"/>
            <a:endParaRPr lang="it-IT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Desidererei avere più tempo da dedicare agli ospiti e non essere in una catena di montaggio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Desidererei essere gratificato come professionista </a:t>
            </a:r>
          </a:p>
          <a:p>
            <a:pPr algn="just"/>
            <a:endParaRPr lang="it-IT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Desidererei non essere cambiata di piano ogni tre mesi </a:t>
            </a:r>
          </a:p>
        </p:txBody>
      </p:sp>
    </p:spTree>
    <p:extLst>
      <p:ext uri="{BB962C8B-B14F-4D97-AF65-F5344CB8AC3E}">
        <p14:creationId xmlns:p14="http://schemas.microsoft.com/office/powerpoint/2010/main" val="2262003617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Presentazione su schermo (16:9)</PresentationFormat>
  <Paragraphs>126</Paragraphs>
  <Slides>22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4" baseType="lpstr">
      <vt:lpstr>Roboto Black</vt:lpstr>
      <vt:lpstr>Roboto Light</vt:lpstr>
      <vt:lpstr>Arial-BoldMT</vt:lpstr>
      <vt:lpstr>Roboto Thin</vt:lpstr>
      <vt:lpstr>ArialMT</vt:lpstr>
      <vt:lpstr>Arial-ItalicMT</vt:lpstr>
      <vt:lpstr>Roboto</vt:lpstr>
      <vt:lpstr>Arial</vt:lpstr>
      <vt:lpstr>Economica</vt:lpstr>
      <vt:lpstr>Times New Roman</vt:lpstr>
      <vt:lpstr>Arial Narrow</vt:lpstr>
      <vt:lpstr>Luxe</vt:lpstr>
      <vt:lpstr>Presentazione standard di PowerPoint</vt:lpstr>
      <vt:lpstr>Presentazione standard di PowerPoint</vt:lpstr>
      <vt:lpstr>LA MEDICINA NARRATIVA</vt:lpstr>
      <vt:lpstr>LA MEDICINA NARRATIVA</vt:lpstr>
      <vt:lpstr>Ogni persona ha la sua narrazione, ed ogni narrazione ha la sua persona..</vt:lpstr>
      <vt:lpstr>LE MEDICAL HUMANITIES</vt:lpstr>
      <vt:lpstr>I LUOGHI DI CURA</vt:lpstr>
      <vt:lpstr>TUTTE LE FASI DELLA VITA</vt:lpstr>
      <vt:lpstr>OPERATORI E PAZIENTI</vt:lpstr>
      <vt:lpstr>INTEGRAZIONE TRA PROFESSIONISTI</vt:lpstr>
      <vt:lpstr>VERSO UN OBIETTIVO COMUNE</vt:lpstr>
      <vt:lpstr>ED ORA, BUON VIAGGIO…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matteo moroni</cp:lastModifiedBy>
  <cp:revision>37</cp:revision>
  <dcterms:modified xsi:type="dcterms:W3CDTF">2023-04-18T20:49:14Z</dcterms:modified>
</cp:coreProperties>
</file>