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9" r:id="rId4"/>
    <p:sldId id="266" r:id="rId5"/>
    <p:sldId id="260" r:id="rId6"/>
    <p:sldId id="264" r:id="rId7"/>
    <p:sldId id="265" r:id="rId8"/>
    <p:sldId id="261" r:id="rId9"/>
    <p:sldId id="272" r:id="rId10"/>
    <p:sldId id="262" r:id="rId11"/>
    <p:sldId id="267" r:id="rId12"/>
    <p:sldId id="273" r:id="rId13"/>
    <p:sldId id="263" r:id="rId14"/>
    <p:sldId id="268" r:id="rId15"/>
    <p:sldId id="274" r:id="rId16"/>
    <p:sldId id="275" r:id="rId17"/>
    <p:sldId id="276" r:id="rId18"/>
    <p:sldId id="277" r:id="rId19"/>
    <p:sldId id="293" r:id="rId20"/>
    <p:sldId id="294" r:id="rId21"/>
    <p:sldId id="295" r:id="rId22"/>
    <p:sldId id="269" r:id="rId23"/>
    <p:sldId id="25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conomica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Black" panose="02000000000000000000" pitchFamily="2" charset="0"/>
      <p:bold r:id="rId38"/>
      <p:boldItalic r:id="rId39"/>
    </p:embeddedFont>
    <p:embeddedFont>
      <p:font typeface="Roboto Light" panose="02000000000000000000" pitchFamily="2" charset="0"/>
      <p:regular r:id="rId40"/>
      <p:bold r:id="rId41"/>
      <p:italic r:id="rId42"/>
      <p:boldItalic r:id="rId43"/>
    </p:embeddedFont>
    <p:embeddedFont>
      <p:font typeface="Roboto Thin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B41"/>
    <a:srgbClr val="E7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7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201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3ba2379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e3ba2379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16000"/>
              <a:buFont typeface="Roboto Thin"/>
              <a:buNone/>
              <a:defRPr sz="16000">
                <a:solidFill>
                  <a:srgbClr val="B89B8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676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8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36888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4800"/>
              <a:buNone/>
              <a:defRPr sz="4800">
                <a:solidFill>
                  <a:srgbClr val="B89B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3200"/>
              <a:buNone/>
              <a:defRPr>
                <a:solidFill>
                  <a:srgbClr val="B89B8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1074975" y="4653650"/>
            <a:ext cx="41163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B89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9500" y="3490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3B41"/>
              </a:buClr>
              <a:buSzPts val="3200"/>
              <a:buFont typeface="Roboto Light"/>
              <a:buNone/>
              <a:defRPr sz="320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Sfondo Trasparente stella doro | PNG 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063">
            <a:off x="9255507" y="-309833"/>
            <a:ext cx="835943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864 0.55556 L -0.64826 0.15031 C -0.54722 0.06081 -0.39635 0.01112 -0.23958 0.01112 C -0.06007 0.01112 0.08299 0.06081 0.18403 0.15031 L 0.66511 0.55556 " pathEditMode="relative" rAng="0" ptsTypes="AAAAA">
                                      <p:cBhvr>
                                        <p:cTn id="6" dur="3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688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ageismo c’è in me – TEST 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dirty="0"/>
              <a:t>L’ageismo è cosa del passato</a:t>
            </a:r>
          </a:p>
          <a:p>
            <a:pPr lvl="0"/>
            <a:r>
              <a:rPr lang="it-IT" dirty="0"/>
              <a:t>È accettabile rappresentare nei film le persone anziane secondo gli stereotipi</a:t>
            </a:r>
          </a:p>
          <a:p>
            <a:pPr lvl="0"/>
            <a:r>
              <a:rPr lang="it-IT" dirty="0"/>
              <a:t>È accettabile rappresentare le persone anziane con ruoli inattivi</a:t>
            </a:r>
          </a:p>
          <a:p>
            <a:pPr lvl="0"/>
            <a:r>
              <a:rPr lang="it-IT" dirty="0"/>
              <a:t>I giovani e la società tutta hanno il dovere di informarsi su chi si definisce anziano</a:t>
            </a:r>
          </a:p>
          <a:p>
            <a:pPr lvl="0"/>
            <a:r>
              <a:rPr lang="it-IT" dirty="0"/>
              <a:t>È offensivo insinuare che tutte le persone anziane si assomigliano</a:t>
            </a:r>
          </a:p>
          <a:p>
            <a:pPr lvl="0"/>
            <a:r>
              <a:rPr lang="it-IT" dirty="0"/>
              <a:t>È accettabile caratterizzare la persona anziana facendola parlare in dialetto</a:t>
            </a:r>
          </a:p>
          <a:p>
            <a:pPr lvl="0"/>
            <a:r>
              <a:rPr lang="it-IT" dirty="0"/>
              <a:t>È accettabile presumere che la persona anziana non abbia amici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ageismo c’è in me – TEST 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È accettabile presumere che la persona anziana non sia all’altezza degli standard della società</a:t>
            </a:r>
          </a:p>
          <a:p>
            <a:pPr lvl="0"/>
            <a:r>
              <a:rPr lang="it-IT" dirty="0"/>
              <a:t>È offensivo dire che una persona anziana “parla molto bene l’italiano“</a:t>
            </a:r>
          </a:p>
          <a:p>
            <a:pPr lvl="0"/>
            <a:r>
              <a:rPr lang="it-IT" dirty="0"/>
              <a:t>È accettabile rappresentare personaggi anziani nei programmi TV caricaturizzando i limiti psico-fisici che potrebbero caratterizzare questa età </a:t>
            </a:r>
          </a:p>
          <a:p>
            <a:pPr lvl="0"/>
            <a:r>
              <a:rPr lang="it-IT" dirty="0"/>
              <a:t>È offensivo insinuare che le persone anziane assomiglino a personaggi famosi della loro età</a:t>
            </a:r>
          </a:p>
          <a:p>
            <a:pPr lvl="0"/>
            <a:r>
              <a:rPr lang="it-IT" dirty="0"/>
              <a:t>Non credo che la persona anziana nella nostra società sia stata storicamente bersaglio di azioni razziste</a:t>
            </a:r>
          </a:p>
          <a:p>
            <a:pPr lvl="0"/>
            <a:r>
              <a:rPr lang="it-IT" dirty="0"/>
              <a:t>È offensivo chiedere alla persona anziana di insegnarti l’utilizzo di un’applicazione</a:t>
            </a:r>
          </a:p>
          <a:p>
            <a:pPr marL="11430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4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ageismo c’è in me – TEST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I libri di storia dovrebbero sottolineare il contributo delle persone anziane alla nostra società</a:t>
            </a:r>
          </a:p>
          <a:p>
            <a:pPr lvl="0"/>
            <a:r>
              <a:rPr lang="it-IT" dirty="0"/>
              <a:t>Alle persone anziane piace mangiare solo alcune pietanze che si rifanno </a:t>
            </a:r>
            <a:r>
              <a:rPr lang="it-IT"/>
              <a:t>alla tradizione</a:t>
            </a:r>
            <a:endParaRPr lang="it-IT" dirty="0"/>
          </a:p>
          <a:p>
            <a:pPr lvl="0"/>
            <a:r>
              <a:rPr lang="it-IT" dirty="0"/>
              <a:t>È accettabile presumere che la casa di una persona anziana sia generalmente arredata in modo vintage</a:t>
            </a:r>
          </a:p>
          <a:p>
            <a:pPr lvl="0"/>
            <a:r>
              <a:rPr lang="it-IT" dirty="0"/>
              <a:t>È legittimo per la nostra società puntare su politiche di sostegno ai giovani che non alle persone anziane</a:t>
            </a:r>
          </a:p>
          <a:p>
            <a:pPr lvl="0"/>
            <a:r>
              <a:rPr lang="it-IT" dirty="0"/>
              <a:t>A volte può essere necessario che le persone abili decidano a sostegno delle persone anziane</a:t>
            </a:r>
          </a:p>
        </p:txBody>
      </p:sp>
    </p:spTree>
    <p:extLst>
      <p:ext uri="{BB962C8B-B14F-4D97-AF65-F5344CB8AC3E}">
        <p14:creationId xmlns:p14="http://schemas.microsoft.com/office/powerpoint/2010/main" val="15798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Antidoto contro l’ageismo: i desideri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dirty="0"/>
              <a:t>Differenza tra bisogno e desiderio.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Il primo si rifà a una necessità.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Il secondo a una volontà avulsa dall’urgenza. Il desiderio è una personale aspettativa in divenire che segue una precisa visione.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u="sng" dirty="0"/>
              <a:t>I cliché riducono la complessità della persona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667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Io ti vedo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dirty="0"/>
              <a:t>Ora gli occhi li teniamo aperti perché la storia è narrata in un cortometraggio.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Racconta in sintesi il romanzo Lunafasia e il messaggio insito alla narrazione.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È un regalo. Solo per te. Solo per oggi.</a:t>
            </a:r>
          </a:p>
          <a:p>
            <a:pPr marL="114300" indent="0">
              <a:lnSpc>
                <a:spcPct val="150000"/>
              </a:lnSpc>
              <a:buNone/>
            </a:pPr>
            <a:endParaRPr lang="it-IT" dirty="0"/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Ti dono una storia…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729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Antidoto contro l’ageismo: i desideri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it-IT" dirty="0"/>
              <a:t>DESIDERIO PRIMARIO Ad esempio è alimentarmi avendo dei cibi saporiti, essere svegliati con una certa modalità oppure avere personale non solo competente ma sensibile al mio senso del pudore durante le manovre d’igiene, …</a:t>
            </a:r>
          </a:p>
          <a:p>
            <a:pPr marL="114300" lvl="0" indent="0" algn="just">
              <a:buNone/>
            </a:pPr>
            <a:r>
              <a:rPr lang="it-IT" dirty="0"/>
              <a:t>INDICATORI Grado di personalizzazione rispetto a semplici azioni del vivere quotidiano. Numero di attenzioni riservate. Tempo dedicato perché sia un vivere speciale.</a:t>
            </a:r>
          </a:p>
          <a:p>
            <a:pPr marL="114300" indent="0" algn="just">
              <a:buNone/>
            </a:pPr>
            <a:r>
              <a:rPr lang="it-IT" dirty="0"/>
              <a:t>COSA SERVE Si riesce a rispondere in modo efficace se l’operatore si gioca in prima persona, lasciandosi coinvolgere fino ad esaudire il desiderio. Tale esperienza deve tramutarsi in «sapere comune».</a:t>
            </a:r>
          </a:p>
        </p:txBody>
      </p:sp>
    </p:spTree>
    <p:extLst>
      <p:ext uri="{BB962C8B-B14F-4D97-AF65-F5344CB8AC3E}">
        <p14:creationId xmlns:p14="http://schemas.microsoft.com/office/powerpoint/2010/main" val="10429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Antidoto contro l’ageismo: i desideri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it-IT" dirty="0"/>
              <a:t>DESIDERIO di AFFETTO non si rifà solo al nucleo d’origine ma a tutte le persone con cui la persona anziana interagisce nella quotidianità.</a:t>
            </a:r>
          </a:p>
          <a:p>
            <a:pPr marL="114300" lvl="0" indent="0">
              <a:buNone/>
            </a:pPr>
            <a:r>
              <a:rPr lang="it-IT" dirty="0"/>
              <a:t>INDICATORI Sorrisi. Tenerezza. Contatto fisico </a:t>
            </a:r>
            <a:r>
              <a:rPr lang="it-IT" dirty="0" err="1"/>
              <a:t>afinalistico</a:t>
            </a:r>
            <a:r>
              <a:rPr lang="it-IT" dirty="0"/>
              <a:t>.</a:t>
            </a:r>
          </a:p>
          <a:p>
            <a:pPr marL="114300" lvl="0" indent="0" algn="just">
              <a:buNone/>
            </a:pPr>
            <a:r>
              <a:rPr lang="it-IT" dirty="0"/>
              <a:t>COSA SERVE La maggior parte delle volte si scontra col minutaggio con il fare a dispetto dell’essere. Credo fortemente che gesti di gentilezza e di affetto possano (e debbano) scaturire da persone che rivestono ruoli professionali. Cosa serve perché accada? La volontà personale… e il poter ribadire in sede istituzionale che quel tempo è tempo prezioso.</a:t>
            </a:r>
          </a:p>
        </p:txBody>
      </p:sp>
    </p:spTree>
    <p:extLst>
      <p:ext uri="{BB962C8B-B14F-4D97-AF65-F5344CB8AC3E}">
        <p14:creationId xmlns:p14="http://schemas.microsoft.com/office/powerpoint/2010/main" val="4231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Antidoto contro l’ageismo: i desideri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dirty="0"/>
              <a:t>DESIDERIO ESISTENZIALE Il desiderio di condurre un’esistenza secondo la propria visone esistenziale.</a:t>
            </a:r>
          </a:p>
          <a:p>
            <a:pPr marL="114300" lvl="0" indent="0" algn="just">
              <a:buNone/>
            </a:pPr>
            <a:r>
              <a:rPr lang="it-IT" dirty="0"/>
              <a:t>INDICATORI Richieste soddisfatte. Esperienze che arricchiscono. Attimi che fanno sentir vivi.</a:t>
            </a:r>
          </a:p>
          <a:p>
            <a:pPr marL="114300" lvl="0" indent="0">
              <a:buNone/>
            </a:pPr>
            <a:r>
              <a:rPr lang="it-IT" dirty="0"/>
              <a:t>COSA SERVE un serio lavoro di équipe che includa il contributo della famiglia.</a:t>
            </a:r>
          </a:p>
        </p:txBody>
      </p:sp>
    </p:spTree>
    <p:extLst>
      <p:ext uri="{BB962C8B-B14F-4D97-AF65-F5344CB8AC3E}">
        <p14:creationId xmlns:p14="http://schemas.microsoft.com/office/powerpoint/2010/main" val="16099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6"/>
          <p:cNvSpPr>
            <a:spLocks noChangeArrowheads="1"/>
          </p:cNvSpPr>
          <p:nvPr/>
        </p:nvSpPr>
        <p:spPr bwMode="auto">
          <a:xfrm rot="19849879">
            <a:off x="5227029" y="1379617"/>
            <a:ext cx="3254022" cy="455224"/>
          </a:xfrm>
          <a:prstGeom prst="ellipse">
            <a:avLst/>
          </a:prstGeom>
          <a:solidFill>
            <a:srgbClr val="E72D2D">
              <a:alpha val="49412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700792" y="2025520"/>
            <a:ext cx="1828800" cy="949068"/>
          </a:xfrm>
          <a:prstGeom prst="ellipse">
            <a:avLst/>
          </a:prstGeom>
          <a:solidFill>
            <a:srgbClr val="E72D2D">
              <a:alpha val="49412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885393" y="2516659"/>
            <a:ext cx="3581925" cy="2013908"/>
          </a:xfrm>
          <a:prstGeom prst="ellipse">
            <a:avLst/>
          </a:prstGeom>
          <a:solidFill>
            <a:srgbClr val="FFC715">
              <a:alpha val="49803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453918" y="1910540"/>
            <a:ext cx="2891707" cy="1286466"/>
          </a:xfrm>
          <a:prstGeom prst="ellipse">
            <a:avLst/>
          </a:prstGeom>
          <a:solidFill>
            <a:srgbClr val="2332B5">
              <a:lumMod val="40000"/>
              <a:lumOff val="60000"/>
              <a:alpha val="50195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70249" y="1828443"/>
            <a:ext cx="2891707" cy="1343222"/>
          </a:xfrm>
          <a:prstGeom prst="ellipse">
            <a:avLst/>
          </a:prstGeom>
          <a:solidFill>
            <a:srgbClr val="2332B5">
              <a:lumMod val="40000"/>
              <a:lumOff val="60000"/>
              <a:alpha val="50195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968218" y="434555"/>
            <a:ext cx="3581925" cy="2013908"/>
          </a:xfrm>
          <a:prstGeom prst="ellipse">
            <a:avLst/>
          </a:prstGeom>
          <a:solidFill>
            <a:srgbClr val="FFC715">
              <a:alpha val="49803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31335" y="409029"/>
            <a:ext cx="309004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Équipe</a:t>
            </a:r>
          </a:p>
          <a:p>
            <a:pPr lvl="0" algn="ctr">
              <a:buClrTx/>
              <a:defRPr/>
            </a:pPr>
            <a:r>
              <a:rPr lang="it-IT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multiprofessionale</a:t>
            </a:r>
            <a:endParaRPr lang="it-IT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Tx/>
              <a:defRPr/>
            </a:pP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lavoro interdisciplinare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valori condivisi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sapere e agire comune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3869" y="2324299"/>
            <a:ext cx="287180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50000"/>
              </a:spcBef>
              <a:buClrTx/>
              <a:defRPr/>
            </a:pPr>
            <a:r>
              <a:rPr kumimoji="0" lang="it-IT" altLang="it-IT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CORRESPONSABILITÀ</a:t>
            </a:r>
            <a:endParaRPr kumimoji="0" lang="it-IT" altLang="it-IT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 rot="19849879">
            <a:off x="774859" y="3141849"/>
            <a:ext cx="3254022" cy="455224"/>
          </a:xfrm>
          <a:prstGeom prst="ellipse">
            <a:avLst/>
          </a:prstGeom>
          <a:solidFill>
            <a:srgbClr val="E72D2D">
              <a:alpha val="49412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80433" y="2937781"/>
            <a:ext cx="27918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Famiglia,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it-IT" alt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relazioni significative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it-CH" altLang="it-IT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abitudini, preferenze, gusti, interessi,….</a:t>
            </a:r>
            <a:endParaRPr lang="en-GB" altLang="it-IT" sz="19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70249" y="2123911"/>
            <a:ext cx="2731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Tx/>
              <a:defRPr/>
            </a:pPr>
            <a:r>
              <a:rPr lang="it-IT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ATTENZIONI</a:t>
            </a:r>
            <a:r>
              <a:rPr lang="it-IT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buClrTx/>
              <a:defRPr/>
            </a:pPr>
            <a:r>
              <a:rPr lang="it-IT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osservazione, ascolto</a:t>
            </a:r>
            <a:endParaRPr lang="it-IT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61956" y="202552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Persona 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residente</a:t>
            </a:r>
          </a:p>
        </p:txBody>
      </p:sp>
      <p:sp>
        <p:nvSpPr>
          <p:cNvPr id="20" name="Rettangolo 19"/>
          <p:cNvSpPr/>
          <p:nvPr/>
        </p:nvSpPr>
        <p:spPr>
          <a:xfrm rot="19856252">
            <a:off x="885843" y="3315135"/>
            <a:ext cx="25792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AUTODETERMINAZIONE</a:t>
            </a:r>
          </a:p>
        </p:txBody>
      </p:sp>
      <p:sp>
        <p:nvSpPr>
          <p:cNvPr id="24" name="Rettangolo 23"/>
          <p:cNvSpPr/>
          <p:nvPr/>
        </p:nvSpPr>
        <p:spPr>
          <a:xfrm rot="19701853">
            <a:off x="5526696" y="1445648"/>
            <a:ext cx="2654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RISPETTO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 rot="1827554">
            <a:off x="5173219" y="3171096"/>
            <a:ext cx="3254022" cy="455224"/>
          </a:xfrm>
          <a:prstGeom prst="ellipse">
            <a:avLst/>
          </a:prstGeom>
          <a:solidFill>
            <a:srgbClr val="E72D2D">
              <a:alpha val="49412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" name="Rettangolo 28"/>
          <p:cNvSpPr/>
          <p:nvPr/>
        </p:nvSpPr>
        <p:spPr>
          <a:xfrm rot="1963187">
            <a:off x="5977360" y="3442796"/>
            <a:ext cx="2297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CONTINUITÀ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 rot="1830890">
            <a:off x="859958" y="1303940"/>
            <a:ext cx="3254022" cy="455224"/>
          </a:xfrm>
          <a:prstGeom prst="ellipse">
            <a:avLst/>
          </a:prstGeom>
          <a:solidFill>
            <a:srgbClr val="E72D2D">
              <a:alpha val="49412"/>
            </a:srgbClr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  <a:defRPr/>
            </a:pPr>
            <a:endParaRPr kumimoji="0" lang="en-GB" alt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Rettangolo 30"/>
          <p:cNvSpPr/>
          <p:nvPr/>
        </p:nvSpPr>
        <p:spPr>
          <a:xfrm rot="1884271">
            <a:off x="1026460" y="1263836"/>
            <a:ext cx="25792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RICONOSCIMENTO</a:t>
            </a:r>
          </a:p>
        </p:txBody>
      </p:sp>
    </p:spTree>
    <p:extLst>
      <p:ext uri="{BB962C8B-B14F-4D97-AF65-F5344CB8AC3E}">
        <p14:creationId xmlns:p14="http://schemas.microsoft.com/office/powerpoint/2010/main" val="1811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1" grpId="0" animBg="1"/>
      <p:bldP spid="19" grpId="0" animBg="1"/>
      <p:bldP spid="5" grpId="0" animBg="1"/>
      <p:bldP spid="6" grpId="0" animBg="1"/>
      <p:bldP spid="7" grpId="0"/>
      <p:bldP spid="9" grpId="0"/>
      <p:bldP spid="11" grpId="0" animBg="1"/>
      <p:bldP spid="4" grpId="0"/>
      <p:bldP spid="15" grpId="0"/>
      <p:bldP spid="13" grpId="0"/>
      <p:bldP spid="20" grpId="0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2878" y="847006"/>
            <a:ext cx="86079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it-IT" sz="1500" i="1" dirty="0">
                <a:latin typeface="Calibri"/>
                <a:ea typeface="Cambria"/>
                <a:cs typeface="Times New Roman"/>
              </a:rPr>
              <a:t> “Mi coinvolgono sempre nella scelta degli abiti,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sono considerata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, soprattutto Katia è attenta ad ascoltarmi e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mi fa aumentare l'autostima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”,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“Mi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fanno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bella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sempre,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ho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iniziato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un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po'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qui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a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truccarmi</a:t>
            </a:r>
            <a:r>
              <a:rPr lang="it-IT" sz="1000" i="1" dirty="0">
                <a:latin typeface="Calibri"/>
                <a:ea typeface="Cambria"/>
                <a:cs typeface="Times New Roman"/>
              </a:rPr>
              <a:t>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con apprezzamento del figlio. Merito delle figliole che mi </a:t>
            </a:r>
            <a:r>
              <a:rPr lang="it-IT" sz="1500" i="1" dirty="0" err="1">
                <a:latin typeface="Calibri"/>
                <a:ea typeface="Cambria"/>
                <a:cs typeface="Times New Roman"/>
              </a:rPr>
              <a:t>sbatuffolano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! Poi quando ho finito vengo in poltrona ed è già tutto pronto: telefono, acqua, giornale …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conoscono benissimo le mie abitudini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”, “Sono bravi, anche con la mia lentezza non mi fanno fretta, mi lasciano fare ancora quello che riesco,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continuo a essere me stesso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1257" y="2024298"/>
            <a:ext cx="85512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it-IT" sz="1500" i="1" dirty="0">
                <a:latin typeface="Calibri"/>
                <a:ea typeface="Cambria"/>
                <a:cs typeface="Times New Roman"/>
              </a:rPr>
              <a:t> “Mi chiedono sempre come desidero il cibo e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io decido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se lo voglio tritato, tagliato o meno in base alla cottura. La presentazione dei piatti è molto attenta,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mangio con gli occhi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”, “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Posso decidere dove mangiare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: colazione la faccio a letto come a casa, a pranzo mangio in salone per avere compagnia e cena la faccio in camera perché è l’orario delle telefonate”, “Col cuoco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ho parlato di un mio desiderio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 e lui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me lo ha cucinato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apposta! Mi sono sentita un po' imbarazzata per il privilegio ma poi l’ha inserito nel menu e piace a tutti”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9185" y="571927"/>
            <a:ext cx="85007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it-IT" sz="1500" i="1" dirty="0">
                <a:latin typeface="Calibri"/>
                <a:ea typeface="Cambria"/>
                <a:cs typeface="Times New Roman"/>
              </a:rPr>
              <a:t> “Il medico mi chiede sempre: signora è d’accordo? Ha altre proposte? C’è un buon dialogo,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mi dà retta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7515" y="3739258"/>
            <a:ext cx="84786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it-IT" sz="1500" i="1" dirty="0">
                <a:latin typeface="Calibri"/>
                <a:ea typeface="Cambria"/>
                <a:cs typeface="Times New Roman"/>
              </a:rPr>
              <a:t> ”Con la musicoterapia viene fuori quella che sono, io ho tanta energia, sono contenta,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ho la gioia di vivere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”, “Amo fare giardinaggio e l'orto, lo facevo già a casa e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insegno agli altri 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come fare”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71167" y="132430"/>
            <a:ext cx="6495393" cy="517941"/>
          </a:xfrm>
        </p:spPr>
        <p:txBody>
          <a:bodyPr>
            <a:normAutofit/>
          </a:bodyPr>
          <a:lstStyle/>
          <a:p>
            <a:r>
              <a:rPr lang="it-IT" sz="1900" b="1" dirty="0"/>
              <a:t>Riconoscimento, rispetto, autodeterminazione, continuità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47515" y="3207121"/>
            <a:ext cx="84786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it-IT" sz="1500" i="1" dirty="0">
                <a:latin typeface="Calibri"/>
                <a:ea typeface="Cambria"/>
                <a:cs typeface="Times New Roman"/>
              </a:rPr>
              <a:t> “Claudio che aggiusta tutto è una favola! Sa tutto e mi ha dato bei consigli per arredare la camera in modo che fosse in armonia.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mbria"/>
                <a:cs typeface="Times New Roman"/>
              </a:rPr>
              <a:t>Adesso sento che sta diventando casa mia</a:t>
            </a:r>
            <a:r>
              <a:rPr lang="it-IT" sz="1500" i="1" dirty="0">
                <a:latin typeface="Calibri"/>
                <a:ea typeface="Cambria"/>
                <a:cs typeface="Times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45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90514" y="119559"/>
            <a:ext cx="7793209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t-IT" sz="4000" dirty="0"/>
              <a:t>Quanto AGEISMO c’è in me? </a:t>
            </a:r>
            <a:endParaRPr sz="40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02380" y="1184106"/>
            <a:ext cx="2805600" cy="689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it-IT" sz="2800" dirty="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rPr>
              <a:t>Fare spazio ai desideri della persona anziana</a:t>
            </a:r>
            <a:endParaRPr sz="2800" dirty="0">
              <a:solidFill>
                <a:srgbClr val="853B4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" name="Google Shape;63;p14"/>
          <p:cNvSpPr txBox="1">
            <a:spLocks/>
          </p:cNvSpPr>
          <p:nvPr/>
        </p:nvSpPr>
        <p:spPr>
          <a:xfrm>
            <a:off x="311700" y="3476979"/>
            <a:ext cx="8520600" cy="68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it-IT" dirty="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rPr>
              <a:t>Lodi Luca </a:t>
            </a:r>
          </a:p>
          <a:p>
            <a:pPr marL="0" indent="0">
              <a:lnSpc>
                <a:spcPct val="100000"/>
              </a:lnSpc>
              <a:buFont typeface="Roboto"/>
              <a:buNone/>
            </a:pPr>
            <a:r>
              <a:rPr lang="it-IT" dirty="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rPr>
              <a:t>Luisa Lomazzi</a:t>
            </a:r>
          </a:p>
        </p:txBody>
      </p:sp>
      <p:pic>
        <p:nvPicPr>
          <p:cNvPr id="2050" name="Picture 2" descr="Le foto scattate nel posto giusto al momento giusto - Foto 1 di 8 - Radio 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0" y="819652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izzi e macchie su sfondo trasparente in format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789">
            <a:off x="4494882" y="1211546"/>
            <a:ext cx="1816129" cy="13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ggi e regolamenti Umido coda macchia di colori dozzina Alza te stesso  Osserv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93" y="2639370"/>
            <a:ext cx="1292630" cy="9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eggi e regolamenti Umido coda macchia di colori dozzina Alza te stesso  Osserv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9754">
            <a:off x="7398235" y="766389"/>
            <a:ext cx="1613909" cy="11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hizzi e macchie su sfondo trasparente in format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5890">
            <a:off x="4178748" y="2991118"/>
            <a:ext cx="786505" cy="5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lorificio Tesio - Banca Territori Del Monvis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02" y="1983442"/>
            <a:ext cx="2731769" cy="27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4228" y="258554"/>
            <a:ext cx="6495393" cy="443069"/>
          </a:xfrm>
        </p:spPr>
        <p:txBody>
          <a:bodyPr>
            <a:noAutofit/>
          </a:bodyPr>
          <a:lstStyle/>
          <a:p>
            <a:r>
              <a:rPr lang="it-CH" sz="2000" dirty="0"/>
              <a:t>Che cosa ha APPREZZATO di più durante la pandemia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334228" y="758379"/>
            <a:ext cx="8374643" cy="3466006"/>
          </a:xfrm>
          <a:prstGeom prst="rect">
            <a:avLst/>
          </a:prstGeom>
        </p:spPr>
        <p:txBody>
          <a:bodyPr wrap="square" lIns="41587" tIns="20793" rIns="41587" bIns="20793">
            <a:spAutoFit/>
          </a:bodyPr>
          <a:lstStyle/>
          <a:p>
            <a:pPr marL="207935" lvl="1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vero sentimento con il quale il personale si è avvicinato, con la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volontà di accontentarci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 </a:t>
            </a:r>
            <a:r>
              <a:rPr lang="it-IT" sz="15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 di tutto per noi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tutti tanto, anche le signore delle pulizie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hanno avuto pensieri speciali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“,“</a:t>
            </a:r>
            <a:r>
              <a:rPr lang="it-CH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molto </a:t>
            </a:r>
            <a:r>
              <a:rPr lang="it-CH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ammirato e amato chi era qui a lavorare per noi</a:t>
            </a:r>
            <a:r>
              <a:rPr lang="it-CH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Non lo dimenticherò mai. Per me è stata una cosa molto piacevole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 piace l</a:t>
            </a:r>
            <a:r>
              <a:rPr lang="it-IT" sz="15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attenzione che hanno verso di noi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gentilezza, la vicinanza. Sono voluta bene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sicura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qui!”,</a:t>
            </a:r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“Anche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it-IT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 hanno viziati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hanno cercato di compensare le restrizioni”</a:t>
            </a:r>
          </a:p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questo periodo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 coltivo molto di più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sento cose interessanti in maniera più rilassata perché sono meno sollecitata dall'esterno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“, 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potuto leggere più del solito e pensare.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 imparato tanto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finalmente non c'era più confusione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Ho apprezzato non ci fosse più il manicomio fatto dai parenti con cani o anche con bambini piccoli che piangono. Qui non è mica un asilo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5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volte la solitudine ti fa anche bene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anche se non troppo a lungo; si pensa anche a cose a cui altrimenti non penseresti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5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in fondo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posso comunque fare un po’ come voglio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mia vita qui passa tranquilla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5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 scoperto l'attaccamento dei miei, specialmente di mio figlio, non l’avrei mai pensato. </a:t>
            </a:r>
            <a:r>
              <a:rPr lang="it-IT" sz="15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 scoperto quanto bene mi vogliono</a:t>
            </a:r>
            <a:r>
              <a:rPr lang="it-IT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523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72888" y="2630054"/>
            <a:ext cx="1879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73"/>
              </a:spcBef>
              <a:buClr>
                <a:srgbClr val="853B41"/>
              </a:buClr>
              <a:buSzPct val="80000"/>
            </a:pP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Proverbio Masai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19806" y="1601044"/>
            <a:ext cx="7813390" cy="1432242"/>
          </a:xfrm>
        </p:spPr>
        <p:txBody>
          <a:bodyPr>
            <a:noAutofit/>
          </a:bodyPr>
          <a:lstStyle/>
          <a:p>
            <a:r>
              <a:rPr lang="it-IT" sz="3000" i="1" dirty="0"/>
              <a:t>“I GIOVANI CORRONO VELOCE MA I VECCHI CONOSCONO LA STRADA“ 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0439" y="1069517"/>
            <a:ext cx="7655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935" indent="-207935" algn="just">
              <a:spcBef>
                <a:spcPts val="273"/>
              </a:spcBef>
              <a:buClr>
                <a:srgbClr val="853B4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“Il coronavirus ha cambiato tante cose, ma adesso </a:t>
            </a:r>
            <a:r>
              <a:rPr lang="it-IT" sz="16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dobbiamo riprenderci 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i="1" dirty="0">
                <a:solidFill>
                  <a:srgbClr val="853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ricominciare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53606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t-IT" dirty="0"/>
              <a:t>Se ti stai interrogando</a:t>
            </a:r>
          </a:p>
          <a:p>
            <a:pPr marL="114300" indent="0">
              <a:buNone/>
            </a:pPr>
            <a:r>
              <a:rPr lang="it-IT" dirty="0"/>
              <a:t>Se ti senti un po’ disorientato</a:t>
            </a:r>
          </a:p>
          <a:p>
            <a:pPr marL="114300" indent="0">
              <a:buNone/>
            </a:pPr>
            <a:r>
              <a:rPr lang="it-IT" dirty="0"/>
              <a:t>Se ti vesti di una nuova possibilità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Allora il cambiamento è iniziato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… altrimenti riparti dalla slide n°1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GRAZIE  del tuo tempo</a:t>
            </a:r>
          </a:p>
        </p:txBody>
      </p:sp>
    </p:spTree>
    <p:extLst>
      <p:ext uri="{BB962C8B-B14F-4D97-AF65-F5344CB8AC3E}">
        <p14:creationId xmlns:p14="http://schemas.microsoft.com/office/powerpoint/2010/main" val="159787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2" y="-4762"/>
            <a:ext cx="9160924" cy="51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formativi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dirty="0"/>
              <a:t>In questo workshop, calato sulla quotidianità operativa dei servizi alla persona, i partecipanti saranno accompagnati a </a:t>
            </a:r>
            <a:r>
              <a:rPr lang="it-IT" b="1" dirty="0">
                <a:solidFill>
                  <a:srgbClr val="FF0000"/>
                </a:solidFill>
              </a:rPr>
              <a:t>riflettere sull’</a:t>
            </a:r>
            <a:r>
              <a:rPr lang="it-IT" b="1" dirty="0">
                <a:solidFill>
                  <a:srgbClr val="002060"/>
                </a:solidFill>
              </a:rPr>
              <a:t>ageismo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presente in loro. Analizzando le proprie pratiche di cura quotidiane, ognuno sarà stimolato attraverso alcuni esercizi a rispondere alle domande: Quale grado di ageismo pervade il mio operato? Sono veramente capace di </a:t>
            </a:r>
            <a:r>
              <a:rPr lang="it-IT" b="1" dirty="0">
                <a:solidFill>
                  <a:srgbClr val="FF0000"/>
                </a:solidFill>
              </a:rPr>
              <a:t>fare spazio ai </a:t>
            </a:r>
            <a:r>
              <a:rPr lang="it-IT" b="1" dirty="0">
                <a:solidFill>
                  <a:srgbClr val="002060"/>
                </a:solidFill>
              </a:rPr>
              <a:t>desideri</a:t>
            </a:r>
            <a:r>
              <a:rPr lang="it-IT" b="1" dirty="0">
                <a:solidFill>
                  <a:srgbClr val="FF0000"/>
                </a:solidFill>
              </a:rPr>
              <a:t> della persona anziana</a:t>
            </a:r>
            <a:r>
              <a:rPr lang="it-IT" dirty="0"/>
              <a:t> e di rispettarne la dignità?</a:t>
            </a:r>
          </a:p>
          <a:p>
            <a:pPr marL="11430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190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 regalo una storia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Le storie possono essere lette, ma le più belle sono quelle raccontate.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Chiudi gli occhi e prendi del tempo per estraniarti seguendo la voce…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È un regalo. Solo per te. Solo per oggi.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Ti dono una storia…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Un ringraziamento speciale alla voce narrante nella persona di </a:t>
            </a:r>
            <a:r>
              <a:rPr lang="it-IT" dirty="0" err="1"/>
              <a:t>Gianandrea</a:t>
            </a:r>
            <a:r>
              <a:rPr lang="it-IT" dirty="0"/>
              <a:t> Rizzo.</a:t>
            </a:r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61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l’ageismo?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1551800"/>
            <a:ext cx="8520600" cy="286433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it-IT" dirty="0"/>
              <a:t>Formalmente…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Forma di discriminazione nei confronti di una Persona in base alla sua età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È vietato in Italia a livello costituzionale: art.3 «</a:t>
            </a:r>
            <a:r>
              <a:rPr lang="it-IT" b="1" dirty="0"/>
              <a:t>Principio di uguaglianza</a:t>
            </a:r>
            <a:r>
              <a:rPr lang="it-IT" dirty="0"/>
              <a:t>»</a:t>
            </a:r>
          </a:p>
          <a:p>
            <a:pPr marL="114300" indent="0">
              <a:buNone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Viene vietata espressamente dalla </a:t>
            </a:r>
          </a:p>
          <a:p>
            <a:pPr marL="452438" indent="0">
              <a:buNone/>
            </a:pPr>
            <a:r>
              <a:rPr lang="it-IT" dirty="0"/>
              <a:t>CARTA DEI DIRITTI FONDAMENTALI dell’UNIONE EUROPEA </a:t>
            </a:r>
          </a:p>
          <a:p>
            <a:pPr marL="452438" indent="0">
              <a:buNone/>
            </a:pPr>
            <a:r>
              <a:rPr lang="it-IT" dirty="0"/>
              <a:t>in cui si dice contraria a qualsiasi </a:t>
            </a:r>
            <a:r>
              <a:rPr lang="it-IT" b="1" dirty="0"/>
              <a:t>forma di discriminazione basata sull’età </a:t>
            </a:r>
            <a:r>
              <a:rPr lang="it-IT" dirty="0"/>
              <a:t>dicembre 2000</a:t>
            </a:r>
          </a:p>
          <a:p>
            <a:pPr marL="11430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36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l’ageismo?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75" y="642500"/>
            <a:ext cx="3216425" cy="412059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076" name="Picture 4" descr="Schizzi e macchie su sfondo trasparente in format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393">
            <a:off x="1496905" y="748025"/>
            <a:ext cx="5242691" cy="39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l’ageismo?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1551800"/>
            <a:ext cx="2684888" cy="26595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dirty="0"/>
              <a:t>William </a:t>
            </a:r>
            <a:r>
              <a:rPr lang="it-IT" dirty="0" err="1"/>
              <a:t>Utermohlen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era un artista figurativo americano noto per i suoi autoritratti di fine periodo completati dopo la sua diagnosi del 1995 di probabile malattia di Alzheimer.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61" y="848785"/>
            <a:ext cx="3153491" cy="406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2" y="121716"/>
            <a:ext cx="2921131" cy="40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Quanto ageismo c’è in me?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000" dirty="0"/>
              <a:t>Ognuno di noi porta in sé dell’ageismo</a:t>
            </a:r>
          </a:p>
          <a:p>
            <a:pPr marL="114300" indent="0">
              <a:buNone/>
            </a:pPr>
            <a:endParaRPr lang="it-IT" sz="2000" dirty="0"/>
          </a:p>
          <a:p>
            <a:pPr marL="114300" indent="0">
              <a:buNone/>
            </a:pPr>
            <a:r>
              <a:rPr lang="it-IT" sz="2000" dirty="0"/>
              <a:t>Ognuno di noi può prenderne consapevolezza</a:t>
            </a:r>
          </a:p>
          <a:p>
            <a:pPr marL="114300" indent="0">
              <a:buNone/>
            </a:pPr>
            <a:endParaRPr lang="it-IT" sz="2000" dirty="0"/>
          </a:p>
          <a:p>
            <a:pPr marL="114300" indent="0">
              <a:buNone/>
            </a:pPr>
            <a:r>
              <a:rPr lang="it-IT" sz="2000" dirty="0"/>
              <a:t>Ognuno di noi è giudice di sé e del cambiamento che decide di operare</a:t>
            </a:r>
          </a:p>
        </p:txBody>
      </p:sp>
    </p:spTree>
    <p:extLst>
      <p:ext uri="{BB962C8B-B14F-4D97-AF65-F5344CB8AC3E}">
        <p14:creationId xmlns:p14="http://schemas.microsoft.com/office/powerpoint/2010/main" val="13914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Lettura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Le storie possono essere raccontate, ma le più belle sono quelle lette.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Chiudi gli occhi e prendi del tempo per estraniarti seguendo la voce…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È un regalo. Solo per te. Solo per oggi.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it-IT" dirty="0"/>
              <a:t>Ti dono una storia…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37669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1609</Words>
  <Application>Microsoft Office PowerPoint</Application>
  <PresentationFormat>Presentazione su schermo (16:9)</PresentationFormat>
  <Paragraphs>129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Economica</vt:lpstr>
      <vt:lpstr>Roboto Black</vt:lpstr>
      <vt:lpstr>Roboto Light</vt:lpstr>
      <vt:lpstr>Calibri</vt:lpstr>
      <vt:lpstr>Roboto</vt:lpstr>
      <vt:lpstr>Wingdings</vt:lpstr>
      <vt:lpstr>Roboto Thin</vt:lpstr>
      <vt:lpstr>Arial</vt:lpstr>
      <vt:lpstr>Luxe</vt:lpstr>
      <vt:lpstr>Presentazione standard di PowerPoint</vt:lpstr>
      <vt:lpstr>Quanto AGEISMO c’è in me? </vt:lpstr>
      <vt:lpstr>Obiettivi formativi</vt:lpstr>
      <vt:lpstr>Ti regalo una storia</vt:lpstr>
      <vt:lpstr>Cos’è l’ageismo?</vt:lpstr>
      <vt:lpstr>Cos’è l’ageismo?</vt:lpstr>
      <vt:lpstr>Cos’è l’ageismo?</vt:lpstr>
      <vt:lpstr>Quanto ageismo c’è in me?</vt:lpstr>
      <vt:lpstr>Lettura </vt:lpstr>
      <vt:lpstr>Quanto ageismo c’è in me – TEST  </vt:lpstr>
      <vt:lpstr>Quanto ageismo c’è in me – TEST  </vt:lpstr>
      <vt:lpstr>Quanto ageismo c’è in me – TEST </vt:lpstr>
      <vt:lpstr>Antidoto contro l’ageismo: i desideri</vt:lpstr>
      <vt:lpstr>Io ti vedo</vt:lpstr>
      <vt:lpstr>Antidoto contro l’ageismo: i desideri</vt:lpstr>
      <vt:lpstr>Antidoto contro l’ageismo: i desideri</vt:lpstr>
      <vt:lpstr>Antidoto contro l’ageismo: i desideri</vt:lpstr>
      <vt:lpstr>Presentazione standard di PowerPoint</vt:lpstr>
      <vt:lpstr>Riconoscimento, rispetto, autodeterminazione, continuità</vt:lpstr>
      <vt:lpstr>Che cosa ha APPREZZATO di più durante la pandemia</vt:lpstr>
      <vt:lpstr>“I GIOVANI CORRONO VELOCE MA I VECCHI CONOSCONO LA STRADA“  </vt:lpstr>
      <vt:lpstr>Grazie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</dc:creator>
  <cp:lastModifiedBy>Giulia Dapero Editrice Dapero</cp:lastModifiedBy>
  <cp:revision>64</cp:revision>
  <dcterms:modified xsi:type="dcterms:W3CDTF">2023-04-19T08:42:56Z</dcterms:modified>
</cp:coreProperties>
</file>