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4" r:id="rId3"/>
    <p:sldId id="282" r:id="rId4"/>
    <p:sldId id="257" r:id="rId5"/>
    <p:sldId id="256" r:id="rId6"/>
    <p:sldId id="258" r:id="rId7"/>
    <p:sldId id="28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1D006-72DB-485C-AC94-13E3690EF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B7E30D-2901-4035-8EA7-0DFFFB3B7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D81288-5D02-471F-9D5A-2C51649A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207492-7B1D-478B-AE12-FB4FD034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BA81AD-0E65-4F75-8CAD-4556B6F5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3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EF5D6-E583-4A90-A5F9-76CAA198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6791BE-D089-4B81-8962-F21F768B8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57AB76-0E4E-4918-824D-BB473FD5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2983A-F01A-48F1-A3FE-B3D377C8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6FCD78-01D1-4887-B5D0-B8241419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94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73CEC2-E1DD-4D9B-9563-062968F42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6422D-DD2F-45A9-AE09-9D4B1CD12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9B6EF0-C0F2-4F03-9F08-31E825DC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D824EA-1E11-493F-A7EA-FE912B53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5D0900-3E62-49F1-8031-FB8ED2AC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6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CDD1A-8E06-450F-9C7C-325221BF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3068C3-4A30-4593-B5B5-6A83CD4BB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961888-492C-407A-86FD-CA69D11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D9390-2942-4B83-BFAA-95B05A6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078BCF-1B8D-41BC-B9FA-2E8B9CD7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29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939271-4BE4-471F-8592-9D51E519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1FCA65-AC92-4E02-A92A-83568CABE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D16C8D-4A15-495E-B556-C30051FB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8D4D03-40A4-4C40-91D7-25BF819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ACC7A3-8B48-4346-8A69-798C409B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7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5536D-5BC7-443B-AD39-66BBC829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0BB8A9-4E06-4E74-B1D1-A8567F798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525022-4AD3-4383-8C33-CE7E476CD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DC6EDC-33B6-46CC-A37E-B233C3D0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259F5A-C2BB-4AF7-A849-767EA3C3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0A6699-B189-41D6-BAFF-0AF56853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18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B169C-9C11-45EB-B879-21A975CE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F7FBEC-4A86-4B0C-B2AB-ADD1A1A54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CF1490-DA62-4686-A4FA-BE37B5B0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BDBDFA-5D14-4751-8BD7-78A86536A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53DB2-5CF6-4781-AB1C-FF4E3B9B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050602-C701-4359-80A0-FAE28089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AD3D3D-5A2C-40D9-826B-158001CB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18E0B0-69A0-4B5D-9F44-34B0F46F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E9DA8-2C2B-4327-BD6C-66A45747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04773F-06A3-4D26-B0B9-E96FB268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1D86B0-357D-43F1-9649-4BB74AC0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5B6505-D9BF-4BB6-8143-8D33E721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55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1D2FD3-4718-4E38-80F4-3992CCEB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7DB79C-041E-4DFB-8D8D-7033A3C8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43150C-D9D6-4E49-ADE4-7F73CEC0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0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10ACB-56C6-4947-B439-E8648CA5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14CE6D-3742-4EAE-B317-5DF41D04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AC80ED-81C9-49D6-99CD-CF3DDBBF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09C11D-618B-4075-A5F5-88123C56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5D33FF-854B-4D8F-AB7B-323FA098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FEEE28-9934-4D94-A651-1D2A7267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64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A1BA3-0FB6-4634-B5D8-22DF5769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3B63B2-5681-4903-94F6-B071558A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F46153-7E5C-46FB-AC41-AC84CFE54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5B2F65-CE2B-4059-BA29-1FB8CE3F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90B86B-BE64-4895-82EB-D63C2DF7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BE46DD-1623-46EE-8838-ABC44523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19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F96915-7BED-4B32-A216-6706ECD6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16D6F3-8DBC-4FD0-BEB5-57C7CD83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C9A1D7-6862-4B42-BA23-9283BD5E0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AA76-D62D-4E87-9609-CA8A8E499B5D}" type="datetimeFigureOut">
              <a:rPr lang="it-IT" smtClean="0"/>
              <a:t>19/04/2023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FBC28-D6FF-4AD0-AA1A-2817D162C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79D1B-77C0-441C-BE69-79F7B03FE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F693-3043-4282-8BA4-6D35894C25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7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1412" y="1248936"/>
            <a:ext cx="10255405" cy="122352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Meeting delle professioni di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cura</a:t>
            </a:r>
            <a:endParaRPr lang="it-IT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62668" y="2698789"/>
            <a:ext cx="9275956" cy="2486527"/>
          </a:xfrm>
        </p:spPr>
        <p:txBody>
          <a:bodyPr>
            <a:normAutofit/>
          </a:bodyPr>
          <a:lstStyle/>
          <a:p>
            <a:r>
              <a:rPr lang="it-IT" b="1" dirty="0"/>
              <a:t>Dai desideri del personale alle idee per migliorare il settore </a:t>
            </a:r>
            <a:r>
              <a:rPr lang="it-IT" b="1" dirty="0" smtClean="0"/>
              <a:t>RSA</a:t>
            </a:r>
          </a:p>
          <a:p>
            <a:endParaRPr lang="it-IT" b="1" dirty="0" smtClean="0"/>
          </a:p>
          <a:p>
            <a:r>
              <a:rPr lang="it-IT" dirty="0" smtClean="0"/>
              <a:t>Intervento del Dott. Fabio Toso</a:t>
            </a:r>
          </a:p>
          <a:p>
            <a:r>
              <a:rPr lang="it-IT" dirty="0" smtClean="0"/>
              <a:t>Direttore Generale, Fondazione Opera Immacolata Concezione Onlus </a:t>
            </a:r>
          </a:p>
          <a:p>
            <a:r>
              <a:rPr lang="it-IT" dirty="0" smtClean="0"/>
              <a:t>21 aprile 2023, Piacenza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EA0CB7-7077-4202-84B9-B397E0EE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115" y="5411642"/>
            <a:ext cx="1300344" cy="12672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07" y="5337458"/>
            <a:ext cx="1415602" cy="14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9841" y="955334"/>
            <a:ext cx="500658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000" b="1" i="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COME </a:t>
            </a:r>
            <a:r>
              <a:rPr sz="5000" b="1" i="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SI</a:t>
            </a:r>
            <a:r>
              <a:rPr sz="5000" b="1" i="0" spc="-7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5000" b="1" i="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VINCE</a:t>
            </a:r>
            <a:endParaRPr sz="50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947799"/>
            <a:ext cx="10689590" cy="43069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13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onstantia"/>
                <a:cs typeface="Constantia"/>
              </a:rPr>
              <a:t>Il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riconoscimento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è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assegnato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ogni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sei</a:t>
            </a:r>
            <a:r>
              <a:rPr sz="2600" b="1" spc="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mesi</a:t>
            </a:r>
            <a:r>
              <a:rPr sz="2600" b="1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sulla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base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una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graduatoria  frutto </a:t>
            </a:r>
            <a:r>
              <a:rPr sz="2600" spc="-5" dirty="0">
                <a:latin typeface="Constantia"/>
                <a:cs typeface="Constantia"/>
              </a:rPr>
              <a:t>del </a:t>
            </a:r>
            <a:r>
              <a:rPr sz="2600" spc="-15" dirty="0">
                <a:latin typeface="Constantia"/>
                <a:cs typeface="Constantia"/>
              </a:rPr>
              <a:t>rapporto tra: </a:t>
            </a:r>
            <a:r>
              <a:rPr sz="2600" spc="-5" dirty="0">
                <a:latin typeface="Constantia"/>
                <a:cs typeface="Constantia"/>
              </a:rPr>
              <a:t>il </a:t>
            </a:r>
            <a:r>
              <a:rPr sz="2600" spc="-10" dirty="0">
                <a:latin typeface="Constantia"/>
                <a:cs typeface="Constantia"/>
              </a:rPr>
              <a:t>numero </a:t>
            </a:r>
            <a:r>
              <a:rPr sz="2600" spc="-5" dirty="0">
                <a:latin typeface="Constantia"/>
                <a:cs typeface="Constantia"/>
              </a:rPr>
              <a:t>di </a:t>
            </a:r>
            <a:r>
              <a:rPr sz="2600" spc="-15" dirty="0">
                <a:latin typeface="Constantia"/>
                <a:cs typeface="Constantia"/>
              </a:rPr>
              <a:t>ore </a:t>
            </a:r>
            <a:r>
              <a:rPr sz="2600" spc="-5" dirty="0">
                <a:latin typeface="Constantia"/>
                <a:cs typeface="Constantia"/>
              </a:rPr>
              <a:t>di </a:t>
            </a:r>
            <a:r>
              <a:rPr sz="2600" spc="-35" dirty="0">
                <a:latin typeface="Constantia"/>
                <a:cs typeface="Constantia"/>
              </a:rPr>
              <a:t>lavoro, </a:t>
            </a:r>
            <a:r>
              <a:rPr sz="2600" spc="-5" dirty="0">
                <a:latin typeface="Constantia"/>
                <a:cs typeface="Constantia"/>
              </a:rPr>
              <a:t>quello </a:t>
            </a:r>
            <a:r>
              <a:rPr sz="2600" spc="-10" dirty="0">
                <a:latin typeface="Constantia"/>
                <a:cs typeface="Constantia"/>
              </a:rPr>
              <a:t>degli </a:t>
            </a:r>
            <a:r>
              <a:rPr sz="2600" spc="-5" dirty="0">
                <a:latin typeface="Constantia"/>
                <a:cs typeface="Constantia"/>
              </a:rPr>
              <a:t>infortuni  verificatisi nel semestre </a:t>
            </a:r>
            <a:r>
              <a:rPr sz="2600" dirty="0">
                <a:latin typeface="Constantia"/>
                <a:cs typeface="Constantia"/>
              </a:rPr>
              <a:t>e </a:t>
            </a:r>
            <a:r>
              <a:rPr sz="2600" dirty="0" smtClean="0">
                <a:latin typeface="Constantia"/>
                <a:cs typeface="Constantia"/>
              </a:rPr>
              <a:t>la</a:t>
            </a:r>
            <a:r>
              <a:rPr lang="it-IT" sz="2600" dirty="0" smtClean="0">
                <a:latin typeface="Constantia"/>
                <a:cs typeface="Constantia"/>
              </a:rPr>
              <a:t> loro </a:t>
            </a:r>
            <a:r>
              <a:rPr sz="2600" spc="-505" dirty="0" smtClean="0">
                <a:latin typeface="Constantia"/>
                <a:cs typeface="Constantia"/>
              </a:rPr>
              <a:t> </a:t>
            </a:r>
            <a:r>
              <a:rPr lang="it-IT" sz="2600" spc="-505" dirty="0" smtClean="0">
                <a:latin typeface="Constantia"/>
                <a:cs typeface="Constantia"/>
              </a:rPr>
              <a:t> </a:t>
            </a:r>
            <a:r>
              <a:rPr sz="2600" spc="-15" dirty="0" err="1" smtClean="0">
                <a:latin typeface="Constantia"/>
                <a:cs typeface="Constantia"/>
              </a:rPr>
              <a:t>gravit</a:t>
            </a:r>
            <a:r>
              <a:rPr lang="it-IT" sz="2600" spc="-15" dirty="0" smtClean="0">
                <a:latin typeface="Constantia"/>
                <a:cs typeface="Constantia"/>
              </a:rPr>
              <a:t>à</a:t>
            </a:r>
            <a:r>
              <a:rPr sz="2600" spc="-15" dirty="0" smtClean="0"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altre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parole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quanto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più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una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sede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lavora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termini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è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basso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il  </a:t>
            </a:r>
            <a:r>
              <a:rPr sz="2600" spc="-10" dirty="0">
                <a:latin typeface="Constantia"/>
                <a:cs typeface="Constantia"/>
              </a:rPr>
              <a:t>numero </a:t>
            </a:r>
            <a:r>
              <a:rPr sz="2600" spc="-5" dirty="0">
                <a:latin typeface="Constantia"/>
                <a:cs typeface="Constantia"/>
              </a:rPr>
              <a:t>di persone </a:t>
            </a:r>
            <a:r>
              <a:rPr sz="2600" spc="-10" dirty="0">
                <a:latin typeface="Constantia"/>
                <a:cs typeface="Constantia"/>
              </a:rPr>
              <a:t>infortunate </a:t>
            </a:r>
            <a:r>
              <a:rPr sz="2600" dirty="0">
                <a:latin typeface="Constantia"/>
                <a:cs typeface="Constantia"/>
              </a:rPr>
              <a:t>e la </a:t>
            </a:r>
            <a:r>
              <a:rPr sz="2600" spc="-10" dirty="0">
                <a:latin typeface="Constantia"/>
                <a:cs typeface="Constantia"/>
              </a:rPr>
              <a:t>durata </a:t>
            </a:r>
            <a:r>
              <a:rPr sz="2600" spc="-20" dirty="0">
                <a:latin typeface="Constantia"/>
                <a:cs typeface="Constantia"/>
              </a:rPr>
              <a:t>dell’eventuale </a:t>
            </a:r>
            <a:r>
              <a:rPr sz="2600" dirty="0">
                <a:latin typeface="Constantia"/>
                <a:cs typeface="Constantia"/>
              </a:rPr>
              <a:t>assenza </a:t>
            </a:r>
            <a:r>
              <a:rPr sz="2600" spc="-5" dirty="0">
                <a:latin typeface="Constantia"/>
                <a:cs typeface="Constantia"/>
              </a:rPr>
              <a:t>dal </a:t>
            </a:r>
            <a:r>
              <a:rPr sz="2600" spc="-30" dirty="0">
                <a:latin typeface="Constantia"/>
                <a:cs typeface="Constantia"/>
              </a:rPr>
              <a:t>lavoro  </a:t>
            </a:r>
            <a:r>
              <a:rPr sz="2600" spc="-10" dirty="0">
                <a:latin typeface="Constantia"/>
                <a:cs typeface="Constantia"/>
              </a:rPr>
              <a:t>tanto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più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alta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sarà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posizione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classifica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possibilità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vincere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il</a:t>
            </a:r>
            <a:endParaRPr sz="26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latin typeface="Constantia"/>
                <a:cs typeface="Constantia"/>
              </a:rPr>
              <a:t>premio “Sicuramente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spc="-150" dirty="0">
                <a:latin typeface="Constantia"/>
                <a:cs typeface="Constantia"/>
              </a:rPr>
              <a:t>Oic”.</a:t>
            </a:r>
            <a:endParaRPr sz="2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lang="it-IT" sz="2600" spc="-5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Semestre </a:t>
            </a:r>
            <a:r>
              <a:rPr lang="it-IT" sz="2600" spc="-10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premio</a:t>
            </a:r>
            <a:r>
              <a:rPr sz="2600" spc="-10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: </a:t>
            </a:r>
            <a:r>
              <a:rPr lang="it-IT" sz="2600" spc="-5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O</a:t>
            </a:r>
            <a:r>
              <a:rPr lang="it-IT" sz="2600" spc="-5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ttobre - Marzo </a:t>
            </a:r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// </a:t>
            </a:r>
            <a:r>
              <a:rPr lang="it-IT" sz="2600" spc="-10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A</a:t>
            </a:r>
            <a:r>
              <a:rPr lang="it-IT" sz="2600" spc="-10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prile - Settembre</a:t>
            </a:r>
            <a:endParaRPr sz="2600" dirty="0">
              <a:solidFill>
                <a:schemeClr val="accent1">
                  <a:lumMod val="75000"/>
                </a:schemeClr>
              </a:solidFill>
              <a:latin typeface="Constantia"/>
              <a:cs typeface="Constanti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420308-09AD-4E00-9514-CA551C15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314" y="152142"/>
            <a:ext cx="1245599" cy="12138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1" y="152142"/>
            <a:ext cx="1146293" cy="11462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071" y="1287262"/>
            <a:ext cx="106476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i="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Il </a:t>
            </a:r>
            <a:r>
              <a:rPr sz="5000" b="0" i="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Premio </a:t>
            </a:r>
            <a:r>
              <a:rPr sz="5000" b="0" i="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ha </a:t>
            </a:r>
            <a:r>
              <a:rPr sz="5000" b="0" i="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innescato </a:t>
            </a:r>
            <a:r>
              <a:rPr sz="5000" b="0" i="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un </a:t>
            </a:r>
            <a:r>
              <a:rPr sz="5000" b="0" i="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circolo</a:t>
            </a:r>
            <a:r>
              <a:rPr sz="5000" b="0" i="0" spc="-9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5000" b="0" i="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virtuoso</a:t>
            </a:r>
            <a:endParaRPr sz="5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39" y="2422982"/>
            <a:ext cx="10959163" cy="402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it-IT" sz="2800" dirty="0" smtClean="0">
              <a:solidFill>
                <a:schemeClr val="accent1">
                  <a:lumMod val="75000"/>
                </a:schemeClr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1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°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it-IT" sz="2800" spc="-5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Evidenza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Constantia"/>
              <a:cs typeface="Constantia"/>
            </a:endParaRPr>
          </a:p>
          <a:p>
            <a:pPr marL="2694940">
              <a:lnSpc>
                <a:spcPct val="100000"/>
              </a:lnSpc>
            </a:pPr>
            <a:r>
              <a:rPr sz="2800" dirty="0" smtClean="0">
                <a:latin typeface="Constantia"/>
                <a:cs typeface="Constantia"/>
              </a:rPr>
              <a:t>S</a:t>
            </a:r>
            <a:r>
              <a:rPr lang="it-IT" sz="2800" dirty="0" smtClean="0">
                <a:latin typeface="Constantia"/>
                <a:cs typeface="Constantia"/>
              </a:rPr>
              <a:t>i</a:t>
            </a:r>
            <a:r>
              <a:rPr sz="2800" dirty="0" smtClean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può </a:t>
            </a:r>
            <a:r>
              <a:rPr sz="2800" spc="-5" dirty="0">
                <a:latin typeface="Constantia"/>
                <a:cs typeface="Constantia"/>
              </a:rPr>
              <a:t>NON </a:t>
            </a:r>
            <a:r>
              <a:rPr sz="2800" spc="-45" dirty="0" err="1">
                <a:latin typeface="Constantia"/>
                <a:cs typeface="Constantia"/>
              </a:rPr>
              <a:t>avere</a:t>
            </a:r>
            <a:r>
              <a:rPr sz="2800" spc="-400" dirty="0">
                <a:latin typeface="Constantia"/>
                <a:cs typeface="Constantia"/>
              </a:rPr>
              <a:t> </a:t>
            </a:r>
            <a:r>
              <a:rPr sz="2800" spc="-5" dirty="0" err="1">
                <a:latin typeface="Constantia"/>
                <a:cs typeface="Constantia"/>
              </a:rPr>
              <a:t>infortuni</a:t>
            </a:r>
            <a:endParaRPr lang="it-IT" sz="2800" spc="-5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endParaRPr lang="it-IT" sz="2800" spc="-5" dirty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lang="it-IT" sz="2800" spc="-5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2° </a:t>
            </a:r>
            <a:r>
              <a:rPr lang="it-IT" sz="2800" spc="-5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Evidenza</a:t>
            </a:r>
            <a:endParaRPr lang="it-IT" sz="2800" spc="-5" dirty="0">
              <a:solidFill>
                <a:schemeClr val="accent1">
                  <a:lumMod val="75000"/>
                </a:schemeClr>
              </a:solidFill>
              <a:latin typeface="Constantia"/>
            </a:endParaRPr>
          </a:p>
          <a:p>
            <a:pPr marL="12700">
              <a:lnSpc>
                <a:spcPct val="100000"/>
              </a:lnSpc>
            </a:pPr>
            <a:endParaRPr lang="it-IT" sz="2800" dirty="0">
              <a:latin typeface="Constantia"/>
              <a:cs typeface="Constantia"/>
            </a:endParaRPr>
          </a:p>
          <a:p>
            <a:pPr marL="12700"/>
            <a:r>
              <a:rPr lang="it-IT" sz="2800" dirty="0">
                <a:latin typeface="Constantia"/>
                <a:cs typeface="Constantia"/>
              </a:rPr>
              <a:t>Gli</a:t>
            </a:r>
            <a:r>
              <a:rPr lang="it-IT" sz="2800" spc="-15" dirty="0">
                <a:latin typeface="Constantia"/>
                <a:cs typeface="Constantia"/>
              </a:rPr>
              <a:t> </a:t>
            </a:r>
            <a:r>
              <a:rPr lang="it-IT" sz="2800" spc="-5" dirty="0">
                <a:latin typeface="Constantia"/>
                <a:cs typeface="Constantia"/>
              </a:rPr>
              <a:t>infortuni</a:t>
            </a:r>
            <a:r>
              <a:rPr lang="it-IT" sz="2800" spc="-55" dirty="0">
                <a:latin typeface="Constantia"/>
                <a:cs typeface="Constantia"/>
              </a:rPr>
              <a:t> </a:t>
            </a:r>
            <a:r>
              <a:rPr lang="it-IT" sz="2800" spc="-10" dirty="0">
                <a:latin typeface="Constantia"/>
                <a:cs typeface="Constantia"/>
              </a:rPr>
              <a:t>discendono</a:t>
            </a:r>
            <a:r>
              <a:rPr lang="it-IT" sz="2800" spc="-155" dirty="0">
                <a:latin typeface="Constantia"/>
                <a:cs typeface="Constantia"/>
              </a:rPr>
              <a:t> </a:t>
            </a:r>
            <a:r>
              <a:rPr lang="it-IT" sz="2800" spc="-5" dirty="0">
                <a:latin typeface="Constantia"/>
                <a:cs typeface="Constantia"/>
              </a:rPr>
              <a:t>dal</a:t>
            </a:r>
            <a:r>
              <a:rPr lang="it-IT" sz="2800" spc="-15" dirty="0">
                <a:latin typeface="Constantia"/>
                <a:cs typeface="Constantia"/>
              </a:rPr>
              <a:t> </a:t>
            </a:r>
            <a:r>
              <a:rPr lang="it-IT" sz="2800" spc="-25" dirty="0" smtClean="0">
                <a:latin typeface="Constantia"/>
                <a:cs typeface="Constantia"/>
              </a:rPr>
              <a:t>LAVORO</a:t>
            </a:r>
            <a:r>
              <a:rPr lang="it-IT" sz="2800" spc="-80" dirty="0" smtClean="0">
                <a:latin typeface="Constantia"/>
                <a:cs typeface="Constantia"/>
              </a:rPr>
              <a:t> </a:t>
            </a:r>
            <a:r>
              <a:rPr lang="it-IT" sz="2800" spc="-5" dirty="0" smtClean="0">
                <a:latin typeface="Constantia"/>
                <a:cs typeface="Constantia"/>
              </a:rPr>
              <a:t>(</a:t>
            </a:r>
            <a:r>
              <a:rPr lang="it-IT" sz="2800" spc="-5" dirty="0">
                <a:latin typeface="Constantia"/>
                <a:cs typeface="Constantia"/>
              </a:rPr>
              <a:t>non</a:t>
            </a:r>
            <a:r>
              <a:rPr lang="it-IT" sz="2800" spc="-95" dirty="0">
                <a:latin typeface="Constantia"/>
                <a:cs typeface="Constantia"/>
              </a:rPr>
              <a:t> </a:t>
            </a:r>
            <a:r>
              <a:rPr lang="it-IT" sz="2800" spc="-5" dirty="0">
                <a:latin typeface="Constantia"/>
                <a:cs typeface="Constantia"/>
              </a:rPr>
              <a:t>è</a:t>
            </a:r>
            <a:r>
              <a:rPr lang="it-IT" sz="2800" spc="-120" dirty="0">
                <a:latin typeface="Constantia"/>
                <a:cs typeface="Constantia"/>
              </a:rPr>
              <a:t> </a:t>
            </a:r>
            <a:r>
              <a:rPr lang="it-IT" sz="2800" spc="-25" dirty="0">
                <a:latin typeface="Constantia"/>
                <a:cs typeface="Constantia"/>
              </a:rPr>
              <a:t>vero</a:t>
            </a:r>
            <a:r>
              <a:rPr lang="it-IT" sz="2800" spc="-120" dirty="0">
                <a:latin typeface="Constantia"/>
                <a:cs typeface="Constantia"/>
              </a:rPr>
              <a:t> </a:t>
            </a:r>
            <a:r>
              <a:rPr lang="it-IT" sz="2800" spc="-10" dirty="0">
                <a:latin typeface="Constantia"/>
                <a:cs typeface="Constantia"/>
              </a:rPr>
              <a:t>che</a:t>
            </a:r>
            <a:r>
              <a:rPr lang="it-IT" sz="2800" spc="-55" dirty="0">
                <a:latin typeface="Constantia"/>
                <a:cs typeface="Constantia"/>
              </a:rPr>
              <a:t> </a:t>
            </a:r>
            <a:r>
              <a:rPr lang="it-IT" sz="2800" spc="-25" dirty="0">
                <a:latin typeface="Constantia"/>
                <a:cs typeface="Constantia"/>
              </a:rPr>
              <a:t>lavorare</a:t>
            </a:r>
            <a:r>
              <a:rPr lang="it-IT" sz="2800" spc="-80" dirty="0">
                <a:latin typeface="Constantia"/>
                <a:cs typeface="Constantia"/>
              </a:rPr>
              <a:t> di più </a:t>
            </a:r>
            <a:r>
              <a:rPr lang="it-IT" sz="2800" spc="-5" dirty="0">
                <a:latin typeface="Constantia"/>
                <a:cs typeface="Constantia"/>
              </a:rPr>
              <a:t>fa</a:t>
            </a:r>
            <a:r>
              <a:rPr lang="it-IT" sz="2800" spc="-80" dirty="0">
                <a:latin typeface="Constantia"/>
                <a:cs typeface="Constantia"/>
              </a:rPr>
              <a:t> </a:t>
            </a:r>
            <a:r>
              <a:rPr lang="it-IT" sz="2800" spc="-15" dirty="0">
                <a:latin typeface="Constantia"/>
                <a:cs typeface="Constantia"/>
              </a:rPr>
              <a:t>fare</a:t>
            </a:r>
            <a:r>
              <a:rPr lang="it-IT" sz="2800" dirty="0">
                <a:latin typeface="Constantia"/>
                <a:cs typeface="Constantia"/>
              </a:rPr>
              <a:t> </a:t>
            </a:r>
            <a:r>
              <a:rPr lang="it-IT" sz="2800" spc="-5" dirty="0">
                <a:latin typeface="Constantia"/>
                <a:cs typeface="Constantia"/>
              </a:rPr>
              <a:t>più infortuni…) </a:t>
            </a:r>
            <a:r>
              <a:rPr lang="it-IT" sz="2800" spc="-5" dirty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….</a:t>
            </a:r>
            <a:r>
              <a:rPr lang="it-IT" sz="2800" spc="-100" dirty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 </a:t>
            </a:r>
            <a:r>
              <a:rPr lang="it-IT" sz="2800" b="1" spc="-25" dirty="0" smtClean="0">
                <a:solidFill>
                  <a:schemeClr val="accent1">
                    <a:lumMod val="75000"/>
                  </a:schemeClr>
                </a:solidFill>
                <a:latin typeface="Constantia"/>
                <a:cs typeface="Constantia"/>
              </a:rPr>
              <a:t>L’ATTENZIONE</a:t>
            </a:r>
            <a:endParaRPr lang="it-IT" sz="2800" dirty="0">
              <a:solidFill>
                <a:schemeClr val="accent1">
                  <a:lumMod val="75000"/>
                </a:schemeClr>
              </a:solidFill>
              <a:latin typeface="Constantia"/>
              <a:cs typeface="Constantia"/>
            </a:endParaRPr>
          </a:p>
          <a:p>
            <a:pPr marL="2694940">
              <a:lnSpc>
                <a:spcPct val="100000"/>
              </a:lnSpc>
            </a:pPr>
            <a:endParaRPr sz="3600" dirty="0">
              <a:latin typeface="Constantia"/>
              <a:cs typeface="Constanti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EA0CB7-7077-4202-84B9-B397E0EE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656" y="20028"/>
            <a:ext cx="1300344" cy="12672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" y="70535"/>
            <a:ext cx="1166220" cy="1166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0590890-256E-49CF-82B7-1697773A9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3" y="124686"/>
            <a:ext cx="11206209" cy="65513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CEA0CB7-7077-4202-84B9-B397E0EE4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022" y="156783"/>
            <a:ext cx="688889" cy="6713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8" y="156783"/>
            <a:ext cx="703445" cy="7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2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CE9FA94-0B32-4C89-BD02-393B541F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29" y="244247"/>
            <a:ext cx="10515600" cy="2152724"/>
          </a:xfrm>
        </p:spPr>
        <p:txBody>
          <a:bodyPr>
            <a:normAutofit/>
          </a:bodyPr>
          <a:lstStyle/>
          <a:p>
            <a:r>
              <a:rPr lang="it-IT" dirty="0"/>
              <a:t>        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Andamento dell’indice infortunistico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1800" dirty="0"/>
              <a:t>tendenza ad avere sempre </a:t>
            </a:r>
            <a:r>
              <a:rPr lang="it-IT" sz="1800" b="1" i="1" dirty="0"/>
              <a:t>più</a:t>
            </a:r>
            <a:r>
              <a:rPr lang="it-IT" sz="1800" dirty="0"/>
              <a:t> sedi a Zero Infortuni       vs           tendenza ad avere sempre </a:t>
            </a:r>
            <a:r>
              <a:rPr lang="it-IT" sz="1800" b="1" i="1" dirty="0"/>
              <a:t>meno</a:t>
            </a:r>
            <a:r>
              <a:rPr lang="it-IT" sz="1800" dirty="0"/>
              <a:t> sedi a pochi 							                               infortuni gravi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52ABC7A-EF91-47C3-B3E9-82E0F3B7D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574" y="2742109"/>
            <a:ext cx="4346825" cy="35481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ADC7D0F-B0FA-4488-BCFD-0413F7E9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55" y="2748206"/>
            <a:ext cx="4115157" cy="35420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CEA0CB7-7077-4202-84B9-B397E0EE4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604" y="20028"/>
            <a:ext cx="986395" cy="9612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" y="38112"/>
            <a:ext cx="943195" cy="9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9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95CBB4-37B6-4AF7-89E1-17B53E49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239696"/>
            <a:ext cx="11656381" cy="636528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CEA0CB7-7077-4202-84B9-B397E0EE4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213" y="298809"/>
            <a:ext cx="866249" cy="8441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1" y="274801"/>
            <a:ext cx="770351" cy="7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r="13618" b="7398"/>
          <a:stretch/>
        </p:blipFill>
        <p:spPr>
          <a:xfrm>
            <a:off x="2737625" y="3684"/>
            <a:ext cx="6562492" cy="6889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319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206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Constantia</vt:lpstr>
      <vt:lpstr>Tema di Office</vt:lpstr>
      <vt:lpstr>Meeting delle professioni di cura</vt:lpstr>
      <vt:lpstr>COME SI VINCE</vt:lpstr>
      <vt:lpstr>Il Premio ha innescato un circolo virtuoso</vt:lpstr>
      <vt:lpstr>Presentazione standard di PowerPoint</vt:lpstr>
      <vt:lpstr>         Andamento dell’indice infortunistico  tendenza ad avere sempre più sedi a Zero Infortuni       vs           tendenza ad avere sempre meno sedi a pochi                                       infortuni gravi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Andamento dell’indice infortunistico  tendenza ad avere sempre più sedi a Zero Infortuni       vs           tendenza ad avere sempre meno sedi a pochi                                       infortuni gravi</dc:title>
  <dc:creator>OIC PROJECT 2</dc:creator>
  <cp:lastModifiedBy>Assistente di Direzione</cp:lastModifiedBy>
  <cp:revision>12</cp:revision>
  <dcterms:created xsi:type="dcterms:W3CDTF">2023-04-13T21:40:58Z</dcterms:created>
  <dcterms:modified xsi:type="dcterms:W3CDTF">2023-04-19T09:44:19Z</dcterms:modified>
</cp:coreProperties>
</file>