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3"/>
  </p:notesMasterIdLst>
  <p:handoutMasterIdLst>
    <p:handoutMasterId r:id="rId24"/>
  </p:handoutMasterIdLst>
  <p:sldIdLst>
    <p:sldId id="256" r:id="rId5"/>
    <p:sldId id="317" r:id="rId6"/>
    <p:sldId id="318" r:id="rId7"/>
    <p:sldId id="308" r:id="rId8"/>
    <p:sldId id="319" r:id="rId9"/>
    <p:sldId id="316" r:id="rId10"/>
    <p:sldId id="277" r:id="rId11"/>
    <p:sldId id="296" r:id="rId12"/>
    <p:sldId id="295" r:id="rId13"/>
    <p:sldId id="309" r:id="rId14"/>
    <p:sldId id="310" r:id="rId15"/>
    <p:sldId id="311" r:id="rId16"/>
    <p:sldId id="312" r:id="rId17"/>
    <p:sldId id="320" r:id="rId18"/>
    <p:sldId id="314" r:id="rId19"/>
    <p:sldId id="315" r:id="rId20"/>
    <p:sldId id="313" r:id="rId21"/>
    <p:sldId id="276" r:id="rId2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3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BC54730-5EBA-4920-A6C4-7F8458A7F940}" type="datetime1">
              <a:rPr lang="it-IT" smtClean="0"/>
              <a:t>19/04/2023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C1C34-318D-43A8-83F5-3AC8647FE75E}" type="datetime1">
              <a:rPr lang="it-IT" smtClean="0"/>
              <a:pPr/>
              <a:t>19/04/2023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295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5898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351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5898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8354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7019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3512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2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di merca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22" name="Segnaposto contenut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Segnaposto contenuto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6" name="Segnaposto contenuto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endParaRPr lang="it-IT" noProof="0"/>
          </a:p>
        </p:txBody>
      </p:sp>
      <p:sp>
        <p:nvSpPr>
          <p:cNvPr id="27" name="Segnaposto contenuto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uto d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IL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FARE CLIC PER MODIFICARE IL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20" name="Segnaposto testo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6" name="Segnaposto testo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7" name="Segnaposto testo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8" name="Segnaposto testo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9" name="Segnaposto testo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1" name="Segnaposto dat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22" name="Segnaposto piè di pagina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24" name="Segnaposto numero diapositiva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testo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Anno</a:t>
            </a:r>
          </a:p>
        </p:txBody>
      </p:sp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Anno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8" name="Segnaposto testo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0" name="Segnaposto testo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2" name="Segnaposto testo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3" name="Segnaposto testo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4" name="Segnaposto testo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5" name="Segnaposto testo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6" name="Segnaposto testo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7" name="Segnaposto testo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9" name="Segnaposto testo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0" name="Segnaposto testo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1" name="Segnaposto testo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Segnaposto data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37" name="Segnaposto piè di pagina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38" name="Segnaposto numero diapositiva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Fai clic sull'icona per aggiungere l'elemento grafico SmartArt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l team di 4 pers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immagine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immagine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it-IT" noProof="0"/>
              <a:t>Fare clic sull'icona per inserire un'immagine</a:t>
            </a:r>
          </a:p>
        </p:txBody>
      </p:sp>
      <p:sp>
        <p:nvSpPr>
          <p:cNvPr id="19" name="Segnaposto immagine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5" name="Segnaposto tes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6" name="Segnaposto tes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7" name="Segnaposto tes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9" name="Segnaposto tes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l team di 8 perso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immagine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immagine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it-IT" noProof="0"/>
              <a:t>Fare clic sull'icona per inserire un'immagine</a:t>
            </a:r>
          </a:p>
        </p:txBody>
      </p:sp>
      <p:sp>
        <p:nvSpPr>
          <p:cNvPr id="19" name="Segnaposto immagine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6" name="Segnaposto tes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7" name="Segnaposto tes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5" name="Segnaposto tes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9" name="Segnaposto tes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55" name="Segnaposto immagine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6" name="Segnaposto immagine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7" name="Segnaposto immagine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it-IT" noProof="0"/>
              <a:t>Fare clic sull'icona per inserire un'immagine</a:t>
            </a:r>
          </a:p>
        </p:txBody>
      </p:sp>
      <p:sp>
        <p:nvSpPr>
          <p:cNvPr id="58" name="Segnaposto immagine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4" name="Segnaposto testo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62" name="Segnaposto testo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59" name="Segnaposto testo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63" name="Segnaposto testo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60" name="Segnaposto testo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64" name="Segnaposto testo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61" name="Segnaposto testo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65" name="Segnaposto testo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4" name="Segnaposto contenuto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FARE CLIC PER MODIFICARE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5" name="Segnaposto contenuto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2" name="Segnaposto contenut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6" name="Segnaposto contenuto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contenuto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dat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22" name="Segnaposto piè di pagina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24" name="Segnaposto numero diapositiva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iusur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Segnaposto data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10" name="Segnaposto piè di pagina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11" name="Segnaposto numero diapositiva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emento grafico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IL TITOLO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4" name="Segnaposto testo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Fai clic per modificare lo stile del testo dello schema.</a:t>
            </a:r>
          </a:p>
        </p:txBody>
      </p:sp>
      <p:sp>
        <p:nvSpPr>
          <p:cNvPr id="35" name="Segnaposto testo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Fai clic per modificare lo stile del testo dello schema.</a:t>
            </a:r>
          </a:p>
        </p:txBody>
      </p:sp>
      <p:sp>
        <p:nvSpPr>
          <p:cNvPr id="36" name="Segnaposto testo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Fai clic per modificare lo stile del testo dello schema.</a:t>
            </a:r>
          </a:p>
        </p:txBody>
      </p:sp>
      <p:sp>
        <p:nvSpPr>
          <p:cNvPr id="37" name="Segnaposto testo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Fai clic per modificare lo stile del testo dello schema.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7" name="Segnaposto tes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1" name="Segnaposto testo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AGGIUNGERE IL SOTTOTITOLO</a:t>
            </a:r>
          </a:p>
        </p:txBody>
      </p:sp>
      <p:sp>
        <p:nvSpPr>
          <p:cNvPr id="32" name="Segnaposto testo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3" name="Segnaposto testo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AGGIUNGERE IL SOTTOTITOLO</a:t>
            </a:r>
          </a:p>
        </p:txBody>
      </p:sp>
      <p:sp>
        <p:nvSpPr>
          <p:cNvPr id="34" name="Segnaposto testo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2" name="Segnaposto testo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AGGIUNGERE IL SOTTOTITOLO</a:t>
            </a:r>
          </a:p>
        </p:txBody>
      </p:sp>
      <p:sp>
        <p:nvSpPr>
          <p:cNvPr id="13" name="Segnaposto testo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7" name="Segnaposto tes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8" name="Segnaposto testo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0" name="Segnaposto testo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3" name="Segnaposto testo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4" name="Segnaposto testo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10" name="Segnaposto piè di pagina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11" name="Segnaposto numero diapositiva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uzione di sezio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testo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2" name="Segnaposto testo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3" name="Segnaposto testo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4" name="Segnaposto testo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6" name="Segnaposto testo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7" name="Segnaposto data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18" name="Segnaposto piè di pagina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19" name="Segnaposto numero diapositiva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IL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FARE CLIC PER MODIFICARE IL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IL TESTO DELLO SCHEMA</a:t>
            </a:r>
          </a:p>
        </p:txBody>
      </p:sp>
      <p:sp>
        <p:nvSpPr>
          <p:cNvPr id="22" name="Segnaposto contenut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ashtag/IntegratedCare?src=hashtag_click" TargetMode="External"/><Relationship Id="rId2" Type="http://schemas.openxmlformats.org/officeDocument/2006/relationships/hyperlink" Target="https://twitter.com/hashtag/AddingLifeToYears?src=hashtag_clic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jp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3849" y="1822727"/>
            <a:ext cx="6668151" cy="1122202"/>
          </a:xfrm>
        </p:spPr>
        <p:txBody>
          <a:bodyPr rtlCol="0"/>
          <a:lstStyle/>
          <a:p>
            <a:pPr algn="l"/>
            <a:br>
              <a:rPr lang="it-IT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it-IT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Le “buone prassi”:</a:t>
            </a:r>
            <a:br>
              <a:rPr lang="it-IT" sz="30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it-IT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progressi e trappole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787" y="5939670"/>
            <a:ext cx="4941770" cy="396660"/>
          </a:xfrm>
        </p:spPr>
        <p:txBody>
          <a:bodyPr rtlCol="0">
            <a:noAutofit/>
          </a:bodyPr>
          <a:lstStyle/>
          <a:p>
            <a:pPr rtl="0"/>
            <a:r>
              <a:rPr lang="it-IT" sz="32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Elena Weber</a:t>
            </a:r>
            <a:endParaRPr lang="it-IT" sz="3200" i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445E826-11D5-6F60-4EE8-942A62A57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268" y="5418000"/>
            <a:ext cx="1440000" cy="144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D5F656-1736-6A09-1E15-032AB288EC82}"/>
              </a:ext>
            </a:extLst>
          </p:cNvPr>
          <p:cNvSpPr txBox="1"/>
          <p:nvPr/>
        </p:nvSpPr>
        <p:spPr>
          <a:xfrm>
            <a:off x="2474676" y="239843"/>
            <a:ext cx="8383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bri" panose="020F0502020204030204" pitchFamily="34" charset="0"/>
                <a:cs typeface="Calibri" panose="020F0502020204030204" pitchFamily="34" charset="0"/>
              </a:rPr>
              <a:t>Meeting delle professioni di cura</a:t>
            </a:r>
          </a:p>
          <a:p>
            <a:pPr algn="ctr"/>
            <a:r>
              <a:rPr lang="it-IT" sz="2000" b="1" i="1" dirty="0">
                <a:solidFill>
                  <a:srgbClr val="365B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Piacenza, 20 aprile 2023</a:t>
            </a:r>
            <a:endParaRPr lang="it-IT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0F2A5-9881-E859-0E86-96C6531D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44171"/>
            <a:ext cx="4000501" cy="532130"/>
          </a:xfrm>
        </p:spPr>
        <p:txBody>
          <a:bodyPr/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Piramide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dell’etÀ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369EE8-AE53-5315-CCB9-55282D61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10</a:t>
            </a:fld>
            <a:endParaRPr lang="it-IT" noProof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67454D-2D28-12B7-7FE4-F95E9926FE50}"/>
              </a:ext>
            </a:extLst>
          </p:cNvPr>
          <p:cNvSpPr txBox="1"/>
          <p:nvPr/>
        </p:nvSpPr>
        <p:spPr>
          <a:xfrm>
            <a:off x="1028699" y="2672777"/>
            <a:ext cx="10010775" cy="310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Modifica della </a:t>
            </a:r>
            <a:r>
              <a:rPr lang="it-IT" sz="24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piramide dell’età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</a:t>
            </a:r>
            <a:r>
              <a:rPr lang="it-IT" sz="24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riduzione della percentuale delle persone in età lavorativa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</a:t>
            </a:r>
            <a:r>
              <a:rPr lang="it-IT" sz="24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incremento del numero di pensionati</a:t>
            </a:r>
          </a:p>
          <a:p>
            <a:pPr algn="just">
              <a:lnSpc>
                <a:spcPct val="115000"/>
              </a:lnSpc>
            </a:pPr>
            <a:endParaRPr lang="it-IT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01.01.2021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Italia: età mediana = 47,6 anni più elevata dei paesi dell’Unione europea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Cipro: età mediana = 38 anni più bassa dei paesi dell’Unione europea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 Europea = 44,1 anni dei paesi dell’Unione europea </a:t>
            </a:r>
          </a:p>
        </p:txBody>
      </p:sp>
      <p:pic>
        <p:nvPicPr>
          <p:cNvPr id="9" name="Segnaposto contenuto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D26137F8-C2AB-4896-529B-428F9157D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6726" y="344171"/>
            <a:ext cx="6357407" cy="1907221"/>
          </a:xfrm>
        </p:spPr>
      </p:pic>
    </p:spTree>
    <p:extLst>
      <p:ext uri="{BB962C8B-B14F-4D97-AF65-F5344CB8AC3E}">
        <p14:creationId xmlns:p14="http://schemas.microsoft.com/office/powerpoint/2010/main" val="318122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0F2A5-9881-E859-0E86-96C6531D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44171"/>
            <a:ext cx="8153400" cy="532130"/>
          </a:xfrm>
        </p:spPr>
        <p:txBody>
          <a:bodyPr>
            <a:norm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Livello intergenerazionale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369EE8-AE53-5315-CCB9-55282D61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11</a:t>
            </a:fld>
            <a:endParaRPr lang="it-IT" noProof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67454D-2D28-12B7-7FE4-F95E9926FE50}"/>
              </a:ext>
            </a:extLst>
          </p:cNvPr>
          <p:cNvSpPr txBox="1"/>
          <p:nvPr/>
        </p:nvSpPr>
        <p:spPr>
          <a:xfrm>
            <a:off x="4781550" y="1647369"/>
            <a:ext cx="644842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tasso di dipendenza degli anziani rispetto ai giovani a livello italiano era pari, alla data del 1.1.2021, al 37%, nel mentre quello medio europeo era 32,5%</a:t>
            </a:r>
          </a:p>
        </p:txBody>
      </p:sp>
      <p:pic>
        <p:nvPicPr>
          <p:cNvPr id="8" name="Segnaposto contenuto 7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849B8B84-86BF-B0ED-A465-C937A5963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331" y="1225552"/>
            <a:ext cx="3350419" cy="3350419"/>
          </a:xfrm>
        </p:spPr>
      </p:pic>
    </p:spTree>
    <p:extLst>
      <p:ext uri="{BB962C8B-B14F-4D97-AF65-F5344CB8AC3E}">
        <p14:creationId xmlns:p14="http://schemas.microsoft.com/office/powerpoint/2010/main" val="186022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0F2A5-9881-E859-0E86-96C6531D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44171"/>
            <a:ext cx="4000501" cy="53213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369EE8-AE53-5315-CCB9-55282D61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12</a:t>
            </a:fld>
            <a:endParaRPr lang="it-IT" noProof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67454D-2D28-12B7-7FE4-F95E9926FE50}"/>
              </a:ext>
            </a:extLst>
          </p:cNvPr>
          <p:cNvSpPr txBox="1"/>
          <p:nvPr/>
        </p:nvSpPr>
        <p:spPr>
          <a:xfrm>
            <a:off x="4872039" y="1172815"/>
            <a:ext cx="644842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300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---&gt; il futuro della nostra società a livello europeo ed a livello nazionale nel confronto delle modalità di vita delle persone anziane </a:t>
            </a:r>
          </a:p>
          <a:p>
            <a:pPr algn="just"/>
            <a:r>
              <a:rPr lang="it-IT" sz="300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---&gt; il futuro delle RSA in un sostanzialmente mutato quadro di stratificazione sociale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D02066F7-0370-09B5-5D09-C423C5EC8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398" y="1895475"/>
            <a:ext cx="3790917" cy="3548063"/>
          </a:xfrm>
        </p:spPr>
      </p:pic>
    </p:spTree>
    <p:extLst>
      <p:ext uri="{BB962C8B-B14F-4D97-AF65-F5344CB8AC3E}">
        <p14:creationId xmlns:p14="http://schemas.microsoft.com/office/powerpoint/2010/main" val="36940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0F2A5-9881-E859-0E86-96C6531D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44171"/>
            <a:ext cx="4000501" cy="53213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SOSTENIBILITÀ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369EE8-AE53-5315-CCB9-55282D61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13</a:t>
            </a:fld>
            <a:endParaRPr lang="it-IT" noProof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67454D-2D28-12B7-7FE4-F95E9926FE50}"/>
              </a:ext>
            </a:extLst>
          </p:cNvPr>
          <p:cNvSpPr txBox="1"/>
          <p:nvPr/>
        </p:nvSpPr>
        <p:spPr>
          <a:xfrm>
            <a:off x="266700" y="876301"/>
            <a:ext cx="644842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Sostenibilità sulla base degli obiettivi di sviluppo sostenibile ipotizzata dall’Organizzazione delle Nazioni Unite e declinati in Italia dall’Alleanza Italiana per lo Sviluppo Sostenibile – </a:t>
            </a:r>
            <a:r>
              <a:rPr lang="it-IT" sz="3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AsviS</a:t>
            </a:r>
            <a:endParaRPr lang="it-IT" sz="3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Segnaposto contenuto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F9953C1D-08E9-341F-E2D9-CAC08BC3D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7075" y="991792"/>
            <a:ext cx="4848225" cy="2007412"/>
          </a:xfrm>
        </p:spPr>
      </p:pic>
    </p:spTree>
    <p:extLst>
      <p:ext uri="{BB962C8B-B14F-4D97-AF65-F5344CB8AC3E}">
        <p14:creationId xmlns:p14="http://schemas.microsoft.com/office/powerpoint/2010/main" val="2837927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0F2A5-9881-E859-0E86-96C6531D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663258"/>
            <a:ext cx="5647690" cy="53213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PLATFORM EUROPE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369EE8-AE53-5315-CCB9-55282D61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03030" y="6675437"/>
            <a:ext cx="987552" cy="365125"/>
          </a:xfrm>
        </p:spPr>
        <p:txBody>
          <a:bodyPr/>
          <a:lstStyle/>
          <a:p>
            <a:pPr rtl="0"/>
            <a:fld id="{B5CEABB6-07DC-46E8-9B57-56EC44A396E5}" type="slidenum">
              <a:rPr lang="it-IT" noProof="0" smtClean="0"/>
              <a:t>14</a:t>
            </a:fld>
            <a:endParaRPr lang="it-IT" noProof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D02066F7-0370-09B5-5D09-C423C5EC8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13361" y="2214562"/>
            <a:ext cx="4988559" cy="3250185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D4C6E8B-0AB7-A090-68D5-46D86E5316B3}"/>
              </a:ext>
            </a:extLst>
          </p:cNvPr>
          <p:cNvSpPr/>
          <p:nvPr/>
        </p:nvSpPr>
        <p:spPr>
          <a:xfrm>
            <a:off x="5588000" y="401320"/>
            <a:ext cx="6390639" cy="4556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 sviluppo delle abilità informatiche per le persone anziane potrebbe supportare la loro inclusione sociale, anche se, allo stato attuale, ciò non sta avvenendo. </a:t>
            </a:r>
          </a:p>
          <a:p>
            <a:pPr algn="ctr"/>
            <a:r>
              <a:rPr lang="it-IT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it-IT" sz="2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persone anziane non riescono ad essere coinvolte compiutamente né nel volontariato, né negli scambi intergenerazionali, né vengono coinvolte a livello istituzionale. </a:t>
            </a:r>
          </a:p>
          <a:p>
            <a:pPr algn="ctr"/>
            <a:r>
              <a:rPr lang="it-IT" sz="2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Tutte attività che potrebbero essere considerate veicolo di inclusione sociale</a:t>
            </a:r>
          </a:p>
          <a:p>
            <a:pPr algn="ctr"/>
            <a:endParaRPr lang="it-IT" sz="2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it-IT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Platform Europe</a:t>
            </a:r>
            <a:endParaRPr lang="it-IT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5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0F2A5-9881-E859-0E86-96C6531D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44171"/>
            <a:ext cx="8420100" cy="53213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REGISTRO NAZIONALE UNICO DEL TERZO SETTORE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369EE8-AE53-5315-CCB9-55282D61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15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FE5A80B-4F4E-C5FD-4016-6D771FE8525D}"/>
              </a:ext>
            </a:extLst>
          </p:cNvPr>
          <p:cNvSpPr txBox="1"/>
          <p:nvPr/>
        </p:nvSpPr>
        <p:spPr>
          <a:xfrm>
            <a:off x="611243" y="1325976"/>
            <a:ext cx="6632837" cy="472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24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Sfide del futuro 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it-IT" sz="24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un cambio di paradigma nell’approccio ai servizi nei prossimi anni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it-IT" sz="24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cura a prevenzione ed inclusione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it-IT" sz="24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qualità della cura a qualità della vita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it-IT" sz="24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istituzione / struttura / RSA a casa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it-IT" sz="24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nuovo concetto di casa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it-IT" sz="24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focus sulle attività sanitarie a focus sulle attività di approccio sociale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it-IT" sz="24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dagli indicatori della performance (</a:t>
            </a:r>
            <a:r>
              <a:rPr lang="it-IT" sz="24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KPIs</a:t>
            </a:r>
            <a:r>
              <a:rPr lang="it-IT" sz="24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al buon senso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7BC8F20-FEDB-5D52-2125-6E5CB9C917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48188" y="2269770"/>
            <a:ext cx="4467849" cy="17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6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0F2A5-9881-E859-0E86-96C6531D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344171"/>
            <a:ext cx="8420100" cy="53213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UNO SGUARDO INTERNAZIONALE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369EE8-AE53-5315-CCB9-55282D61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16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FE5A80B-4F4E-C5FD-4016-6D771FE8525D}"/>
              </a:ext>
            </a:extLst>
          </p:cNvPr>
          <p:cNvSpPr txBox="1"/>
          <p:nvPr/>
        </p:nvSpPr>
        <p:spPr>
          <a:xfrm>
            <a:off x="627753" y="1008174"/>
            <a:ext cx="41814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Piano di Azione Internazionale di Madrid sull’invecchiamento e la sua Strategia Regionale (</a:t>
            </a:r>
            <a:r>
              <a:rPr lang="it-IT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Mipaa</a:t>
            </a:r>
            <a:r>
              <a:rPr lang="it-IT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it-IT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</a:t>
            </a:r>
            <a:r>
              <a:rPr lang="it-IT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2018-2022</a:t>
            </a:r>
            <a:endParaRPr lang="it-IT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DC118A3-841E-C026-D69D-5B90CB189CCA}"/>
              </a:ext>
            </a:extLst>
          </p:cNvPr>
          <p:cNvSpPr txBox="1"/>
          <p:nvPr/>
        </p:nvSpPr>
        <p:spPr>
          <a:xfrm>
            <a:off x="627753" y="4205857"/>
            <a:ext cx="10775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Entrambe le misure prevedono un rilevante investimento infrastrutturale, finalizzato alla prevenzione dell’istituzionalizzazione attraverso soluzioni alloggiative e dotazioni strumentali innovative…che permettano di conseguire e mantenere la massima autonomia...</a:t>
            </a:r>
            <a:endParaRPr lang="it-IT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C268F7B-5C44-1144-1B3F-8CA232C1D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182" y="1301525"/>
            <a:ext cx="68294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88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369EE8-AE53-5315-CCB9-55282D61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17</a:t>
            </a:fld>
            <a:endParaRPr lang="it-IT" noProof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67454D-2D28-12B7-7FE4-F95E9926FE50}"/>
              </a:ext>
            </a:extLst>
          </p:cNvPr>
          <p:cNvSpPr txBox="1"/>
          <p:nvPr/>
        </p:nvSpPr>
        <p:spPr>
          <a:xfrm>
            <a:off x="276223" y="876301"/>
            <a:ext cx="10915651" cy="5352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ts val="3360"/>
              </a:lnSpc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#AddingLifeToYears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82109D-E7CD-B2A1-1F25-7D1FE481F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8572501" cy="2519363"/>
          </a:xfrm>
        </p:spPr>
        <p:txBody>
          <a:bodyPr>
            <a:noAutofit/>
          </a:bodyPr>
          <a:lstStyle/>
          <a:p>
            <a:r>
              <a:rPr lang="en-US" sz="2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continue </a:t>
            </a:r>
            <a:r>
              <a:rPr lang="en-US" sz="2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#AddingLifeToYears</a:t>
            </a:r>
            <a:r>
              <a:rPr lang="en-US" sz="2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we need to work together to provide person-</a:t>
            </a:r>
            <a:r>
              <a:rPr lang="en-US" sz="2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centred</a:t>
            </a:r>
            <a:r>
              <a:rPr lang="en-US" sz="2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#IntegratedCare</a:t>
            </a:r>
            <a:r>
              <a:rPr lang="en-US" sz="2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responsive to older people's needs.</a:t>
            </a:r>
            <a:endParaRPr lang="it-IT" sz="2800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53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199" y="1615736"/>
            <a:ext cx="5312229" cy="1524735"/>
          </a:xfrm>
        </p:spPr>
        <p:txBody>
          <a:bodyPr rtlCol="0"/>
          <a:lstStyle/>
          <a:p>
            <a:pPr rtl="0"/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GRAZIE per l’attenzione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it-IT" dirty="0"/>
              <a:t>Elena Weber</a:t>
            </a:r>
          </a:p>
          <a:p>
            <a:pPr rtl="0"/>
            <a:r>
              <a:rPr lang="it-IT" dirty="0"/>
              <a:t>Presidente Nazionale di RINATA</a:t>
            </a:r>
          </a:p>
          <a:p>
            <a:pPr rtl="0"/>
            <a:r>
              <a:rPr lang="it-IT" dirty="0"/>
              <a:t>Direttore generale dell’Istituto Regionale </a:t>
            </a:r>
            <a:r>
              <a:rPr lang="it-IT" dirty="0" err="1"/>
              <a:t>Rittmeyer</a:t>
            </a:r>
            <a:r>
              <a:rPr lang="it-IT" dirty="0"/>
              <a:t> per i Ciechi</a:t>
            </a:r>
          </a:p>
          <a:p>
            <a:pPr rtl="0"/>
            <a:r>
              <a:rPr lang="it-IT" dirty="0"/>
              <a:t>weber_elena@aol.com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5E5FD4-94D1-E815-6100-7F0DD3CE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18</a:t>
            </a:fld>
            <a:endParaRPr lang="it-IT" noProof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BAC900E-E5D2-BBD0-2239-1152CC67B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613" y="5703042"/>
            <a:ext cx="1080000" cy="1080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50B650B-CA7E-07FA-4DB5-1FA353D44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800" y="5703042"/>
            <a:ext cx="103881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615" y="1588174"/>
            <a:ext cx="5454457" cy="435542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it-IT" sz="3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RINATA</a:t>
            </a:r>
            <a:br>
              <a:rPr lang="it-IT" sz="3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Piacenza, 19.10.2021</a:t>
            </a:r>
            <a:b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Piacenza, 7.4.2022</a:t>
            </a:r>
            <a:b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Cinisello Balsamo, 1.2.2023</a:t>
            </a:r>
            <a:b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Piacenza, 20-21.4.2023</a:t>
            </a:r>
            <a:b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2700" dirty="0">
              <a:solidFill>
                <a:srgbClr val="C0000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6BF1297-5AE5-E50A-E1CE-F973D1A1B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55" y="5739153"/>
            <a:ext cx="1038813" cy="1080000"/>
          </a:xfrm>
          <a:prstGeom prst="rect">
            <a:avLst/>
          </a:prstGeom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D730B4F7-01A4-7B9F-258B-BE5262F8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2</a:t>
            </a:fld>
            <a:endParaRPr lang="it-IT" noProof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2636499-52CA-A15A-4BC4-C25E9E70A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79" y="5739153"/>
            <a:ext cx="1080000" cy="1080000"/>
          </a:xfrm>
          <a:prstGeom prst="rect">
            <a:avLst/>
          </a:prstGeom>
        </p:spPr>
      </p:pic>
      <p:pic>
        <p:nvPicPr>
          <p:cNvPr id="5" name="Segnaposto contenuto 4" descr="Immagine che contiene esterni, erba, albero, persona&#10;&#10;Descrizione generata automaticamente">
            <a:extLst>
              <a:ext uri="{FF2B5EF4-FFF2-40B4-BE49-F238E27FC236}">
                <a16:creationId xmlns:a16="http://schemas.microsoft.com/office/drawing/2014/main" id="{04D8FADB-B8AC-AC93-640A-D56933FF1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648325" y="3765886"/>
            <a:ext cx="6016820" cy="2406728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DEC8889-057C-E67D-5C44-3D511EBA7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5663" y="693821"/>
            <a:ext cx="6352674" cy="25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5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90" y="319087"/>
            <a:ext cx="6566785" cy="3195637"/>
          </a:xfrm>
        </p:spPr>
        <p:txBody>
          <a:bodyPr rtlCol="0">
            <a:normAutofit/>
          </a:bodyPr>
          <a:lstStyle/>
          <a:p>
            <a:pPr algn="ctr"/>
            <a:r>
              <a:rPr lang="it-IT" sz="3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Susan </a:t>
            </a:r>
            <a:r>
              <a:rPr lang="it-IT" sz="31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sontag</a:t>
            </a:r>
            <a:br>
              <a:rPr lang="it-IT" sz="3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sz="3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3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rinata (1947)</a:t>
            </a:r>
            <a:br>
              <a:rPr lang="it-IT" sz="3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sz="3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200" i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«…il solo criterio per giudicare qualsiasi azione sia l'effetto ultimo che essa produce sulla felicità o l'infelicità di un individuo»</a:t>
            </a:r>
            <a:endParaRPr lang="it-IT" sz="2200" i="1" dirty="0">
              <a:solidFill>
                <a:srgbClr val="C0000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6BF1297-5AE5-E50A-E1CE-F973D1A1B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55" y="5739153"/>
            <a:ext cx="1038813" cy="1080000"/>
          </a:xfrm>
          <a:prstGeom prst="rect">
            <a:avLst/>
          </a:prstGeom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D730B4F7-01A4-7B9F-258B-BE5262F8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3</a:t>
            </a:fld>
            <a:endParaRPr lang="it-IT" noProof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2636499-52CA-A15A-4BC4-C25E9E70A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79" y="5739153"/>
            <a:ext cx="1080000" cy="1080000"/>
          </a:xfrm>
          <a:prstGeom prst="rect">
            <a:avLst/>
          </a:prstGeom>
        </p:spPr>
      </p:pic>
      <p:pic>
        <p:nvPicPr>
          <p:cNvPr id="1026" name="Picture 2" descr="Diari e rinascite di Susan Sontag: ritratto dell'intellettuale da giovane">
            <a:extLst>
              <a:ext uri="{FF2B5EF4-FFF2-40B4-BE49-F238E27FC236}">
                <a16:creationId xmlns:a16="http://schemas.microsoft.com/office/drawing/2014/main" id="{46829BAE-23CF-EFC2-D2E8-B71D70F658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774281"/>
            <a:ext cx="5796807" cy="27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34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615" y="1588175"/>
            <a:ext cx="5454457" cy="321750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it-IT" sz="3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PIETRO VIGORELLI</a:t>
            </a:r>
            <a:br>
              <a:rPr lang="it-IT" sz="3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3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700" i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Sintetizziamo le caratteristiche ideali delle case di riposo per il prossimo futuro in tre parole: Persona, Casa,</a:t>
            </a:r>
            <a:br>
              <a:rPr lang="it-IT" sz="2700" i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700" i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Normalità</a:t>
            </a:r>
            <a:b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700" i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(da Il Manifesto dell’</a:t>
            </a:r>
            <a:r>
              <a:rPr lang="it-IT" sz="2000" cap="non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ApproccioCapacitant</a:t>
            </a:r>
            <a:r>
              <a:rPr lang="it-IT" sz="2000" cap="none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20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br>
              <a:rPr lang="it-IT" sz="20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 RSA per il prossimo futuro?)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6BF1297-5AE5-E50A-E1CE-F973D1A1B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55" y="5739153"/>
            <a:ext cx="1038813" cy="1080000"/>
          </a:xfrm>
          <a:prstGeom prst="rect">
            <a:avLst/>
          </a:prstGeom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D730B4F7-01A4-7B9F-258B-BE5262F8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4</a:t>
            </a:fld>
            <a:endParaRPr lang="it-IT" noProof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2636499-52CA-A15A-4BC4-C25E9E70A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79" y="5739153"/>
            <a:ext cx="1080000" cy="1080000"/>
          </a:xfrm>
          <a:prstGeom prst="rect">
            <a:avLst/>
          </a:prstGeom>
        </p:spPr>
      </p:pic>
      <p:sp>
        <p:nvSpPr>
          <p:cNvPr id="16" name="Titolo 1">
            <a:extLst>
              <a:ext uri="{FF2B5EF4-FFF2-40B4-BE49-F238E27FC236}">
                <a16:creationId xmlns:a16="http://schemas.microsoft.com/office/drawing/2014/main" id="{7F8FF8B6-C30D-EECF-8EE6-904D388CA2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10688" y="988099"/>
            <a:ext cx="5454457" cy="4355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Alcuni dei suoi titoli</a:t>
            </a:r>
            <a:br>
              <a:rPr lang="it-IT" sz="3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3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Aria nuova nelle case per anziani. Progetti capacitanti</a:t>
            </a:r>
          </a:p>
          <a:p>
            <a:pPr algn="ctr"/>
            <a:endParaRPr lang="it-IT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CINQUE MINUTI PER L’ACCOGLIENZA IN RSA.UN METODO BASATO SULL’APPROCCIO CAPACITANTE</a:t>
            </a:r>
          </a:p>
        </p:txBody>
      </p:sp>
    </p:spTree>
    <p:extLst>
      <p:ext uri="{BB962C8B-B14F-4D97-AF65-F5344CB8AC3E}">
        <p14:creationId xmlns:p14="http://schemas.microsoft.com/office/powerpoint/2010/main" val="224624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04" y="1999336"/>
            <a:ext cx="5135272" cy="3506114"/>
          </a:xfrm>
        </p:spPr>
        <p:txBody>
          <a:bodyPr rtlCol="0">
            <a:normAutofit/>
          </a:bodyPr>
          <a:lstStyle/>
          <a:p>
            <a:pPr algn="ctr"/>
            <a:r>
              <a:rPr lang="it-IT" sz="2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sz="2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ApproccioCapacitante</a:t>
            </a:r>
            <a:r>
              <a:rPr lang="it-IT" sz="2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 è una modalità di rapporto interpersonale che si basa sul riconoscimento delle competenze elementari dell’interlocutore e che ha per fine una convivenza sufficientemente felice tra i parlanti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6BF1297-5AE5-E50A-E1CE-F973D1A1B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55" y="5739153"/>
            <a:ext cx="1038813" cy="1080000"/>
          </a:xfrm>
          <a:prstGeom prst="rect">
            <a:avLst/>
          </a:prstGeom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D730B4F7-01A4-7B9F-258B-BE5262F8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5</a:t>
            </a:fld>
            <a:endParaRPr lang="it-IT" noProof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2636499-52CA-A15A-4BC4-C25E9E70A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79" y="5739153"/>
            <a:ext cx="1080000" cy="1080000"/>
          </a:xfrm>
          <a:prstGeom prst="rect">
            <a:avLst/>
          </a:prstGeom>
        </p:spPr>
      </p:pic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2AC4BC8-CEFD-487C-96DE-0804E3BC1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780" y="593899"/>
            <a:ext cx="6142180" cy="1080000"/>
          </a:xfrm>
          <a:prstGeom prst="rect">
            <a:avLst/>
          </a:prstGeom>
        </p:spPr>
      </p:pic>
      <p:pic>
        <p:nvPicPr>
          <p:cNvPr id="4" name="Immagine 3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1FF49B1E-D791-9FA2-3256-8DD9469A1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7851" y="357188"/>
            <a:ext cx="2486024" cy="350611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A659954-101B-4B28-77CD-CED4879698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56" y="2525538"/>
            <a:ext cx="2489614" cy="37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2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55" y="835699"/>
            <a:ext cx="5454457" cy="4355425"/>
          </a:xfrm>
        </p:spPr>
        <p:txBody>
          <a:bodyPr rtlCol="0">
            <a:normAutofit/>
          </a:bodyPr>
          <a:lstStyle/>
          <a:p>
            <a:pPr algn="ctr"/>
            <a:r>
              <a:rPr lang="it-IT" sz="3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PIETRO VIGORELLI</a:t>
            </a:r>
            <a:br>
              <a:rPr lang="it-IT" sz="3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700" i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Anno 2022 ---&gt;</a:t>
            </a:r>
            <a:b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Piacenza, 7.4.2022 ---&gt;</a:t>
            </a:r>
            <a:b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700" cap="non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trappole nelle Buone Prassi</a:t>
            </a:r>
            <a:endParaRPr lang="it-IT" sz="2700" dirty="0">
              <a:solidFill>
                <a:srgbClr val="C0000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6BF1297-5AE5-E50A-E1CE-F973D1A1B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55" y="5739153"/>
            <a:ext cx="1038813" cy="1080000"/>
          </a:xfrm>
          <a:prstGeom prst="rect">
            <a:avLst/>
          </a:prstGeom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D730B4F7-01A4-7B9F-258B-BE5262F8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6</a:t>
            </a:fld>
            <a:endParaRPr lang="it-IT" noProof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2636499-52CA-A15A-4BC4-C25E9E70A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79" y="5739153"/>
            <a:ext cx="1080000" cy="1080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25F2093-B897-BDA7-15B0-B38CC5F94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616" y="1588174"/>
            <a:ext cx="3635434" cy="61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4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90" y="319088"/>
            <a:ext cx="8767060" cy="2381250"/>
          </a:xfrm>
        </p:spPr>
        <p:txBody>
          <a:bodyPr rtlCol="0">
            <a:normAutofit/>
          </a:bodyPr>
          <a:lstStyle/>
          <a:p>
            <a:pPr algn="ctr"/>
            <a:r>
              <a:rPr lang="it-IT" sz="3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PUÒ ACCADERE CHE GLI «…strumenti ideati per un’assistenza di qualità…» SI TRASFORMINO «…in trappole insidiose.»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6BF1297-5AE5-E50A-E1CE-F973D1A1B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55" y="5739153"/>
            <a:ext cx="1038813" cy="1080000"/>
          </a:xfrm>
          <a:prstGeom prst="rect">
            <a:avLst/>
          </a:prstGeom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D730B4F7-01A4-7B9F-258B-BE5262F8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7</a:t>
            </a:fld>
            <a:endParaRPr lang="it-IT" noProof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2636499-52CA-A15A-4BC4-C25E9E70A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79" y="5739153"/>
            <a:ext cx="1080000" cy="1080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CC8FE0-8103-6732-73A0-DC3877309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90" y="2897981"/>
            <a:ext cx="4984542" cy="2519364"/>
          </a:xfrm>
        </p:spPr>
        <p:txBody>
          <a:bodyPr>
            <a:noAutofit/>
          </a:bodyPr>
          <a:lstStyle/>
          <a:p>
            <a:r>
              <a:rPr lang="it-IT" sz="2400" cap="all" spc="1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E… Il fatto che esse si annidino all’interno delle cosiddette buone prassi fa sì che siano difficili da individuare.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F6D744E-2AA6-206D-2EF4-BB870E8CC535}"/>
              </a:ext>
            </a:extLst>
          </p:cNvPr>
          <p:cNvSpPr/>
          <p:nvPr/>
        </p:nvSpPr>
        <p:spPr>
          <a:xfrm>
            <a:off x="6342899" y="2495550"/>
            <a:ext cx="5322246" cy="2724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100" cap="all" spc="1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 qualsiasi prassi è buona solo se è adatta alla singola persona</a:t>
            </a: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2323F0-BD25-DFFC-8443-FBF97F06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4476751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Buone prassi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677632-AD0C-BB10-3B51-02C795E52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150" y="2790825"/>
            <a:ext cx="8905875" cy="3333750"/>
          </a:xfrm>
        </p:spPr>
        <p:txBody>
          <a:bodyPr>
            <a:noAutofit/>
          </a:bodyPr>
          <a:lstStyle/>
          <a:p>
            <a:r>
              <a:rPr lang="it-IT" sz="26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Bisogna </a:t>
            </a:r>
            <a:r>
              <a:rPr lang="it-IT" sz="2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 entrare </a:t>
            </a:r>
            <a:r>
              <a:rPr lang="it-IT" sz="26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buone prassi nel campo della consapevolezza e della critica e rendere evidenti le trappole che vi si insidiano, per fare in modo che le buone prassi siano davvero buone e non si trasformino, senza che noi ce ne accorgiamo, in strumenti di maltrattamento sistematico e inconsapevole.</a:t>
            </a:r>
            <a:endParaRPr lang="it-IT" sz="2600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EE669BA-5B69-C3B0-3917-EBAAA0A5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8</a:t>
            </a:fld>
            <a:endParaRPr lang="it-IT" noProof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29548098-1B74-0BD9-7412-D2A3363E9661}"/>
              </a:ext>
            </a:extLst>
          </p:cNvPr>
          <p:cNvCxnSpPr/>
          <p:nvPr/>
        </p:nvCxnSpPr>
        <p:spPr>
          <a:xfrm>
            <a:off x="7315201" y="73342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24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0F2A5-9881-E859-0E86-96C6531D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724" y="391795"/>
            <a:ext cx="4648201" cy="662781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L’UNIONE EUROPEA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56B3F76-E3EF-8BA9-F9E4-1771D4D75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85861" y="3708966"/>
            <a:ext cx="9615489" cy="2306181"/>
          </a:xfr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369EE8-AE53-5315-CCB9-55282D61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9</a:t>
            </a:fld>
            <a:endParaRPr lang="it-IT" noProof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67454D-2D28-12B7-7FE4-F95E9926FE50}"/>
              </a:ext>
            </a:extLst>
          </p:cNvPr>
          <p:cNvSpPr txBox="1"/>
          <p:nvPr/>
        </p:nvSpPr>
        <p:spPr>
          <a:xfrm>
            <a:off x="534168" y="1542118"/>
            <a:ext cx="4848225" cy="1679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23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Eurostat indica i seguenti dati:</a:t>
            </a:r>
          </a:p>
          <a:p>
            <a:pPr algn="just">
              <a:lnSpc>
                <a:spcPct val="115000"/>
              </a:lnSpc>
            </a:pPr>
            <a:r>
              <a:rPr lang="it-IT" sz="23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2021: 20,8% età &gt; 65 anni</a:t>
            </a:r>
          </a:p>
          <a:p>
            <a:pPr algn="just">
              <a:lnSpc>
                <a:spcPct val="115000"/>
              </a:lnSpc>
            </a:pPr>
            <a:r>
              <a:rPr lang="it-IT" sz="2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2021: 6% </a:t>
            </a:r>
            <a:r>
              <a:rPr lang="it-IT" sz="23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età &gt; 80 anni </a:t>
            </a:r>
            <a:endParaRPr lang="it-IT" sz="2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t-IT" sz="2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2100: 14,6% </a:t>
            </a:r>
            <a:r>
              <a:rPr lang="it-IT" sz="23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età &gt; 80 anni 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A3B19B00-83DF-EB5D-E0F3-1AD74648FD06}"/>
              </a:ext>
            </a:extLst>
          </p:cNvPr>
          <p:cNvSpPr txBox="1">
            <a:spLocks/>
          </p:cNvSpPr>
          <p:nvPr/>
        </p:nvSpPr>
        <p:spPr>
          <a:xfrm>
            <a:off x="5688705" y="6508750"/>
            <a:ext cx="987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8AB98C4-F530-CB33-4E6A-6E8C2BF8A811}"/>
              </a:ext>
            </a:extLst>
          </p:cNvPr>
          <p:cNvSpPr txBox="1"/>
          <p:nvPr/>
        </p:nvSpPr>
        <p:spPr>
          <a:xfrm>
            <a:off x="7048500" y="1359376"/>
            <a:ext cx="48482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Modifica della </a:t>
            </a:r>
            <a:r>
              <a:rPr lang="it-IT" sz="23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piramide dell’età </a:t>
            </a:r>
          </a:p>
          <a:p>
            <a:pPr algn="just"/>
            <a:r>
              <a:rPr lang="it-IT" sz="2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</a:t>
            </a:r>
            <a:r>
              <a:rPr lang="it-IT" sz="23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tassi di natalità generalmente</a:t>
            </a:r>
          </a:p>
          <a:p>
            <a:pPr algn="just"/>
            <a:r>
              <a:rPr lang="it-IT" sz="23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costantemente bassi </a:t>
            </a:r>
          </a:p>
          <a:p>
            <a:pPr algn="just"/>
            <a:r>
              <a:rPr lang="it-IT" sz="2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</a:t>
            </a:r>
            <a:r>
              <a:rPr lang="it-IT" sz="23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incremento legato</a:t>
            </a:r>
          </a:p>
          <a:p>
            <a:pPr algn="just"/>
            <a:r>
              <a:rPr lang="it-IT" sz="23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all’aspettativa di vita</a:t>
            </a:r>
          </a:p>
        </p:txBody>
      </p:sp>
    </p:spTree>
    <p:extLst>
      <p:ext uri="{BB962C8B-B14F-4D97-AF65-F5344CB8AC3E}">
        <p14:creationId xmlns:p14="http://schemas.microsoft.com/office/powerpoint/2010/main" val="2357604052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a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37_TF56180624_Win32" id="{D3997735-0022-4ADB-B481-82DB79589012}" vid="{D160C44F-0E59-43D7-A4EF-160DF92B4A1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di vendita semplice e minimalista</Template>
  <TotalTime>0</TotalTime>
  <Words>767</Words>
  <Application>Microsoft Office PowerPoint</Application>
  <PresentationFormat>Widescreen</PresentationFormat>
  <Paragraphs>86</Paragraphs>
  <Slides>18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Tenorite</vt:lpstr>
      <vt:lpstr>Monolinea</vt:lpstr>
      <vt:lpstr> Le “buone prassi”: progressi e trappole</vt:lpstr>
      <vt:lpstr>RINATA  Piacenza, 19.10.2021   Piacenza, 7.4.2022   Cinisello Balsamo, 1.2.2023   Piacenza, 20-21.4.2023 </vt:lpstr>
      <vt:lpstr>Susan sontag  rinata (1947)  «…il solo criterio per giudicare qualsiasi azione sia l'effetto ultimo che essa produce sulla felicità o l'infelicità di un individuo»</vt:lpstr>
      <vt:lpstr>PIETRO VIGORELLI  Sintetizziamo le caratteristiche ideali delle case di riposo per il prossimo futuro in tre parole: Persona, Casa, Normalità   (da Il Manifesto dell’ApproccioCapacitante® Quali RSA per il prossimo futuro?)</vt:lpstr>
      <vt:lpstr>L’ApproccioCapacitante® è una modalità di rapporto interpersonale che si basa sul riconoscimento delle competenze elementari dell’interlocutore e che ha per fine una convivenza sufficientemente felice tra i parlanti</vt:lpstr>
      <vt:lpstr>PIETRO VIGORELLI   Anno 2022 ---&gt;   Piacenza, 7.4.2022 ---&gt;   Le trappole nelle Buone Prassi</vt:lpstr>
      <vt:lpstr>PUÒ ACCADERE CHE GLI «…strumenti ideati per un’assistenza di qualità…» SI TRASFORMINO «…in trappole insidiose.»</vt:lpstr>
      <vt:lpstr>Buone prassi</vt:lpstr>
      <vt:lpstr>L’UNIONE EUROPEA</vt:lpstr>
      <vt:lpstr>Piramide dell’etÀ</vt:lpstr>
      <vt:lpstr>Livello intergenerazionale</vt:lpstr>
      <vt:lpstr>futuro</vt:lpstr>
      <vt:lpstr>SOSTENIBILITÀ</vt:lpstr>
      <vt:lpstr>AGE PLATFORM EUROPE</vt:lpstr>
      <vt:lpstr>REGISTRO NAZIONALE UNICO DEL TERZO SETTORE</vt:lpstr>
      <vt:lpstr>UNO SGUARDO INTERNAZIONALE</vt:lpstr>
      <vt:lpstr>Presentazione standard di PowerPoint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</dc:title>
  <dc:creator>Franco Iurlaro</dc:creator>
  <cp:lastModifiedBy>elena weber</cp:lastModifiedBy>
  <cp:revision>31</cp:revision>
  <dcterms:created xsi:type="dcterms:W3CDTF">2023-01-10T09:32:59Z</dcterms:created>
  <dcterms:modified xsi:type="dcterms:W3CDTF">2023-04-20T08:24:49Z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