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7"/>
  </p:notesMasterIdLst>
  <p:sldIdLst>
    <p:sldId id="256" r:id="rId3"/>
    <p:sldId id="421" r:id="rId4"/>
    <p:sldId id="408" r:id="rId5"/>
    <p:sldId id="387" r:id="rId6"/>
    <p:sldId id="406" r:id="rId7"/>
    <p:sldId id="402" r:id="rId8"/>
    <p:sldId id="420" r:id="rId9"/>
    <p:sldId id="409" r:id="rId10"/>
    <p:sldId id="410" r:id="rId11"/>
    <p:sldId id="411" r:id="rId12"/>
    <p:sldId id="413" r:id="rId13"/>
    <p:sldId id="414" r:id="rId14"/>
    <p:sldId id="415" r:id="rId15"/>
    <p:sldId id="416" r:id="rId16"/>
    <p:sldId id="417" r:id="rId17"/>
    <p:sldId id="418" r:id="rId18"/>
    <p:sldId id="419" r:id="rId19"/>
    <p:sldId id="267" r:id="rId20"/>
    <p:sldId id="305" r:id="rId21"/>
    <p:sldId id="354" r:id="rId22"/>
    <p:sldId id="383" r:id="rId23"/>
    <p:sldId id="405" r:id="rId24"/>
    <p:sldId id="403" r:id="rId25"/>
    <p:sldId id="404" r:id="rId26"/>
    <p:sldId id="389" r:id="rId27"/>
    <p:sldId id="375" r:id="rId28"/>
    <p:sldId id="431" r:id="rId29"/>
    <p:sldId id="426" r:id="rId30"/>
    <p:sldId id="391" r:id="rId31"/>
    <p:sldId id="393" r:id="rId32"/>
    <p:sldId id="394" r:id="rId33"/>
    <p:sldId id="399" r:id="rId34"/>
    <p:sldId id="400" r:id="rId35"/>
    <p:sldId id="298" r:id="rId3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rriero Guglielmo" initials="GG" lastIdx="1" clrIdx="0">
    <p:extLst>
      <p:ext uri="{19B8F6BF-5375-455C-9EA6-DF929625EA0E}">
        <p15:presenceInfo xmlns:p15="http://schemas.microsoft.com/office/powerpoint/2012/main" userId="S-1-5-21-508312312-1151741734-922709458-55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ile chiaro 1 - Color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Stile chiaro 1 - Colore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Stile chiaro 3 - Colore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66" autoAdjust="0"/>
    <p:restoredTop sz="79930" autoAdjust="0"/>
  </p:normalViewPr>
  <p:slideViewPr>
    <p:cSldViewPr snapToGrid="0">
      <p:cViewPr varScale="1">
        <p:scale>
          <a:sx n="67" d="100"/>
          <a:sy n="67" d="100"/>
        </p:scale>
        <p:origin x="1128" y="67"/>
      </p:cViewPr>
      <p:guideLst/>
    </p:cSldViewPr>
  </p:slideViewPr>
  <p:notesTextViewPr>
    <p:cViewPr>
      <p:scale>
        <a:sx n="1" d="1"/>
        <a:sy n="1" d="1"/>
      </p:scale>
      <p:origin x="0" y="0"/>
    </p:cViewPr>
  </p:notesTextViewPr>
  <p:sorterViewPr>
    <p:cViewPr>
      <p:scale>
        <a:sx n="100" d="100"/>
        <a:sy n="100" d="100"/>
      </p:scale>
      <p:origin x="0" y="-419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248910-0E05-4B00-B775-37DDE97DD8CD}" type="doc">
      <dgm:prSet loTypeId="urn:microsoft.com/office/officeart/2005/8/layout/default" loCatId="list" qsTypeId="urn:microsoft.com/office/officeart/2005/8/quickstyle/3d4" qsCatId="3D" csTypeId="urn:microsoft.com/office/officeart/2005/8/colors/accent1_2" csCatId="accent1" phldr="1"/>
      <dgm:spPr/>
      <dgm:t>
        <a:bodyPr/>
        <a:lstStyle/>
        <a:p>
          <a:endParaRPr lang="it-IT"/>
        </a:p>
      </dgm:t>
    </dgm:pt>
    <dgm:pt modelId="{28BA3A40-0686-4385-83CB-9BE5AB5C1E7A}">
      <dgm:prSet phldrT="[Testo]" custT="1"/>
      <dgm:spPr>
        <a:solidFill>
          <a:schemeClr val="accent2">
            <a:lumMod val="20000"/>
            <a:lumOff val="80000"/>
          </a:schemeClr>
        </a:solidFill>
      </dgm:spPr>
      <dgm:t>
        <a:bodyPr/>
        <a:lstStyle/>
        <a:p>
          <a:r>
            <a:rPr lang="it-IT" sz="1800" b="1" dirty="0">
              <a:solidFill>
                <a:schemeClr val="tx1"/>
              </a:solidFill>
            </a:rPr>
            <a:t>Convenzionata</a:t>
          </a:r>
        </a:p>
      </dgm:t>
    </dgm:pt>
    <dgm:pt modelId="{8E5205AF-7A15-4412-822B-4CE477FB2A3B}" type="parTrans" cxnId="{99D72A14-3133-4AD9-8AA5-C80E5085601E}">
      <dgm:prSet/>
      <dgm:spPr/>
      <dgm:t>
        <a:bodyPr/>
        <a:lstStyle/>
        <a:p>
          <a:endParaRPr lang="it-IT" sz="1800" b="1">
            <a:solidFill>
              <a:schemeClr val="tx1"/>
            </a:solidFill>
          </a:endParaRPr>
        </a:p>
      </dgm:t>
    </dgm:pt>
    <dgm:pt modelId="{DF4BCE18-CC0C-4751-99C4-A97DBD3AD07D}" type="sibTrans" cxnId="{99D72A14-3133-4AD9-8AA5-C80E5085601E}">
      <dgm:prSet/>
      <dgm:spPr/>
      <dgm:t>
        <a:bodyPr/>
        <a:lstStyle/>
        <a:p>
          <a:endParaRPr lang="it-IT" sz="1800" b="1">
            <a:solidFill>
              <a:schemeClr val="tx1"/>
            </a:solidFill>
          </a:endParaRPr>
        </a:p>
      </dgm:t>
    </dgm:pt>
    <dgm:pt modelId="{8AA38A22-7CE2-46B8-B488-ACFDA2C7A99C}">
      <dgm:prSet phldrT="[Testo]" custT="1"/>
      <dgm:spPr>
        <a:solidFill>
          <a:schemeClr val="accent6">
            <a:lumMod val="20000"/>
            <a:lumOff val="80000"/>
          </a:schemeClr>
        </a:solidFill>
      </dgm:spPr>
      <dgm:t>
        <a:bodyPr/>
        <a:lstStyle/>
        <a:p>
          <a:r>
            <a:rPr lang="it-IT" sz="1800" b="1" dirty="0">
              <a:solidFill>
                <a:schemeClr val="tx1"/>
              </a:solidFill>
            </a:rPr>
            <a:t>Pubblico tradizionale</a:t>
          </a:r>
        </a:p>
      </dgm:t>
    </dgm:pt>
    <dgm:pt modelId="{2C65BE52-05FD-46BC-99BC-74BAA81D0BAA}" type="parTrans" cxnId="{109C8FB1-15D8-44EB-8A05-6E1AA3D1DDFE}">
      <dgm:prSet/>
      <dgm:spPr/>
      <dgm:t>
        <a:bodyPr/>
        <a:lstStyle/>
        <a:p>
          <a:endParaRPr lang="it-IT" sz="1800" b="1">
            <a:solidFill>
              <a:schemeClr val="tx1"/>
            </a:solidFill>
          </a:endParaRPr>
        </a:p>
      </dgm:t>
    </dgm:pt>
    <dgm:pt modelId="{644BEC20-9271-402D-A2D3-30B9300EDAA2}" type="sibTrans" cxnId="{109C8FB1-15D8-44EB-8A05-6E1AA3D1DDFE}">
      <dgm:prSet/>
      <dgm:spPr/>
      <dgm:t>
        <a:bodyPr/>
        <a:lstStyle/>
        <a:p>
          <a:endParaRPr lang="it-IT" sz="1800" b="1">
            <a:solidFill>
              <a:schemeClr val="tx1"/>
            </a:solidFill>
          </a:endParaRPr>
        </a:p>
      </dgm:t>
    </dgm:pt>
    <dgm:pt modelId="{FA15162B-22CC-4DB3-A622-0219D0BB566F}">
      <dgm:prSet phldrT="[Testo]" custT="1"/>
      <dgm:spPr/>
      <dgm:t>
        <a:bodyPr/>
        <a:lstStyle/>
        <a:p>
          <a:r>
            <a:rPr lang="it-IT" sz="1800" b="1" dirty="0">
              <a:solidFill>
                <a:schemeClr val="tx1"/>
              </a:solidFill>
            </a:rPr>
            <a:t>Privato-privato</a:t>
          </a:r>
        </a:p>
      </dgm:t>
    </dgm:pt>
    <dgm:pt modelId="{C1511623-4B53-4DDE-8E82-1C6144AC61FE}" type="parTrans" cxnId="{A7D4A317-734A-42C2-BEF7-415508DF8449}">
      <dgm:prSet/>
      <dgm:spPr/>
      <dgm:t>
        <a:bodyPr/>
        <a:lstStyle/>
        <a:p>
          <a:endParaRPr lang="it-IT" sz="1800" b="1">
            <a:solidFill>
              <a:schemeClr val="tx1"/>
            </a:solidFill>
          </a:endParaRPr>
        </a:p>
      </dgm:t>
    </dgm:pt>
    <dgm:pt modelId="{C87C7A4F-6B54-4214-8264-46CDECFD4B31}" type="sibTrans" cxnId="{A7D4A317-734A-42C2-BEF7-415508DF8449}">
      <dgm:prSet/>
      <dgm:spPr/>
      <dgm:t>
        <a:bodyPr/>
        <a:lstStyle/>
        <a:p>
          <a:endParaRPr lang="it-IT" sz="1800" b="1">
            <a:solidFill>
              <a:schemeClr val="tx1"/>
            </a:solidFill>
          </a:endParaRPr>
        </a:p>
      </dgm:t>
    </dgm:pt>
    <dgm:pt modelId="{ECA28F1C-32C2-423D-A9EC-88F90C88A878}">
      <dgm:prSet phldrT="[Testo]" custT="1"/>
      <dgm:spPr>
        <a:solidFill>
          <a:schemeClr val="accent1">
            <a:lumMod val="20000"/>
            <a:lumOff val="80000"/>
          </a:schemeClr>
        </a:solidFill>
      </dgm:spPr>
      <dgm:t>
        <a:bodyPr/>
        <a:lstStyle/>
        <a:p>
          <a:r>
            <a:rPr lang="it-IT" sz="1800" b="1" dirty="0">
              <a:solidFill>
                <a:schemeClr val="tx1"/>
              </a:solidFill>
            </a:rPr>
            <a:t>Pubblico-privato</a:t>
          </a:r>
        </a:p>
      </dgm:t>
    </dgm:pt>
    <dgm:pt modelId="{0C8B5FC8-1B1C-4C1D-958F-AC21D4D3B43D}" type="parTrans" cxnId="{42CE842F-9211-49C3-937F-0C87DCF93E7C}">
      <dgm:prSet/>
      <dgm:spPr/>
      <dgm:t>
        <a:bodyPr/>
        <a:lstStyle/>
        <a:p>
          <a:endParaRPr lang="it-IT" sz="1800" b="1">
            <a:solidFill>
              <a:schemeClr val="tx1"/>
            </a:solidFill>
          </a:endParaRPr>
        </a:p>
      </dgm:t>
    </dgm:pt>
    <dgm:pt modelId="{7875444C-164D-4C96-AF81-04CE5FB5485B}" type="sibTrans" cxnId="{42CE842F-9211-49C3-937F-0C87DCF93E7C}">
      <dgm:prSet/>
      <dgm:spPr/>
      <dgm:t>
        <a:bodyPr/>
        <a:lstStyle/>
        <a:p>
          <a:endParaRPr lang="it-IT" sz="1800" b="1">
            <a:solidFill>
              <a:schemeClr val="tx1"/>
            </a:solidFill>
          </a:endParaRPr>
        </a:p>
      </dgm:t>
    </dgm:pt>
    <dgm:pt modelId="{4C2FA858-615E-483D-9E52-B012E344D098}" type="pres">
      <dgm:prSet presAssocID="{6D248910-0E05-4B00-B775-37DDE97DD8CD}" presName="diagram" presStyleCnt="0">
        <dgm:presLayoutVars>
          <dgm:dir/>
          <dgm:resizeHandles val="exact"/>
        </dgm:presLayoutVars>
      </dgm:prSet>
      <dgm:spPr/>
    </dgm:pt>
    <dgm:pt modelId="{3A42F544-1A37-4E04-B876-9E70FA4D3068}" type="pres">
      <dgm:prSet presAssocID="{28BA3A40-0686-4385-83CB-9BE5AB5C1E7A}" presName="node" presStyleLbl="node1" presStyleIdx="0" presStyleCnt="4">
        <dgm:presLayoutVars>
          <dgm:bulletEnabled val="1"/>
        </dgm:presLayoutVars>
      </dgm:prSet>
      <dgm:spPr/>
    </dgm:pt>
    <dgm:pt modelId="{FDFB5CC0-03F0-42CF-88FD-6CDAA286D55D}" type="pres">
      <dgm:prSet presAssocID="{DF4BCE18-CC0C-4751-99C4-A97DBD3AD07D}" presName="sibTrans" presStyleCnt="0"/>
      <dgm:spPr/>
    </dgm:pt>
    <dgm:pt modelId="{89D5EC16-9114-4A77-AB05-0A24D485B959}" type="pres">
      <dgm:prSet presAssocID="{8AA38A22-7CE2-46B8-B488-ACFDA2C7A99C}" presName="node" presStyleLbl="node1" presStyleIdx="1" presStyleCnt="4">
        <dgm:presLayoutVars>
          <dgm:bulletEnabled val="1"/>
        </dgm:presLayoutVars>
      </dgm:prSet>
      <dgm:spPr/>
    </dgm:pt>
    <dgm:pt modelId="{FB53BFEF-2637-4B24-AD02-82AEBB0D8D9C}" type="pres">
      <dgm:prSet presAssocID="{644BEC20-9271-402D-A2D3-30B9300EDAA2}" presName="sibTrans" presStyleCnt="0"/>
      <dgm:spPr/>
    </dgm:pt>
    <dgm:pt modelId="{EDED2FF7-B70A-4BE7-B08D-E5557374DC43}" type="pres">
      <dgm:prSet presAssocID="{FA15162B-22CC-4DB3-A622-0219D0BB566F}" presName="node" presStyleLbl="node1" presStyleIdx="2" presStyleCnt="4" custLinFactNeighborX="-1621" custLinFactNeighborY="50793">
        <dgm:presLayoutVars>
          <dgm:bulletEnabled val="1"/>
        </dgm:presLayoutVars>
      </dgm:prSet>
      <dgm:spPr/>
    </dgm:pt>
    <dgm:pt modelId="{0FD74F70-2CA6-4DB9-BDE1-20FF6F5B8304}" type="pres">
      <dgm:prSet presAssocID="{C87C7A4F-6B54-4214-8264-46CDECFD4B31}" presName="sibTrans" presStyleCnt="0"/>
      <dgm:spPr/>
    </dgm:pt>
    <dgm:pt modelId="{97C57131-6FDC-45A5-884C-55DAFBF982DA}" type="pres">
      <dgm:prSet presAssocID="{ECA28F1C-32C2-423D-A9EC-88F90C88A878}" presName="node" presStyleLbl="node1" presStyleIdx="3" presStyleCnt="4" custLinFactNeighborX="97" custLinFactNeighborY="47010">
        <dgm:presLayoutVars>
          <dgm:bulletEnabled val="1"/>
        </dgm:presLayoutVars>
      </dgm:prSet>
      <dgm:spPr/>
    </dgm:pt>
  </dgm:ptLst>
  <dgm:cxnLst>
    <dgm:cxn modelId="{99D72A14-3133-4AD9-8AA5-C80E5085601E}" srcId="{6D248910-0E05-4B00-B775-37DDE97DD8CD}" destId="{28BA3A40-0686-4385-83CB-9BE5AB5C1E7A}" srcOrd="0" destOrd="0" parTransId="{8E5205AF-7A15-4412-822B-4CE477FB2A3B}" sibTransId="{DF4BCE18-CC0C-4751-99C4-A97DBD3AD07D}"/>
    <dgm:cxn modelId="{A7D4A317-734A-42C2-BEF7-415508DF8449}" srcId="{6D248910-0E05-4B00-B775-37DDE97DD8CD}" destId="{FA15162B-22CC-4DB3-A622-0219D0BB566F}" srcOrd="2" destOrd="0" parTransId="{C1511623-4B53-4DDE-8E82-1C6144AC61FE}" sibTransId="{C87C7A4F-6B54-4214-8264-46CDECFD4B31}"/>
    <dgm:cxn modelId="{42CE842F-9211-49C3-937F-0C87DCF93E7C}" srcId="{6D248910-0E05-4B00-B775-37DDE97DD8CD}" destId="{ECA28F1C-32C2-423D-A9EC-88F90C88A878}" srcOrd="3" destOrd="0" parTransId="{0C8B5FC8-1B1C-4C1D-958F-AC21D4D3B43D}" sibTransId="{7875444C-164D-4C96-AF81-04CE5FB5485B}"/>
    <dgm:cxn modelId="{D4E71D3E-104B-4CF8-B57A-4DACEAE25D03}" type="presOf" srcId="{8AA38A22-7CE2-46B8-B488-ACFDA2C7A99C}" destId="{89D5EC16-9114-4A77-AB05-0A24D485B959}" srcOrd="0" destOrd="0" presId="urn:microsoft.com/office/officeart/2005/8/layout/default"/>
    <dgm:cxn modelId="{B2962F72-D42C-46E1-AF40-F261813FD713}" type="presOf" srcId="{28BA3A40-0686-4385-83CB-9BE5AB5C1E7A}" destId="{3A42F544-1A37-4E04-B876-9E70FA4D3068}" srcOrd="0" destOrd="0" presId="urn:microsoft.com/office/officeart/2005/8/layout/default"/>
    <dgm:cxn modelId="{AB68EC75-202A-4FB1-AB4F-625A8DC1667A}" type="presOf" srcId="{ECA28F1C-32C2-423D-A9EC-88F90C88A878}" destId="{97C57131-6FDC-45A5-884C-55DAFBF982DA}" srcOrd="0" destOrd="0" presId="urn:microsoft.com/office/officeart/2005/8/layout/default"/>
    <dgm:cxn modelId="{DD0D259E-5741-4ED2-B1C4-6715FB9F2304}" type="presOf" srcId="{6D248910-0E05-4B00-B775-37DDE97DD8CD}" destId="{4C2FA858-615E-483D-9E52-B012E344D098}" srcOrd="0" destOrd="0" presId="urn:microsoft.com/office/officeart/2005/8/layout/default"/>
    <dgm:cxn modelId="{109C8FB1-15D8-44EB-8A05-6E1AA3D1DDFE}" srcId="{6D248910-0E05-4B00-B775-37DDE97DD8CD}" destId="{8AA38A22-7CE2-46B8-B488-ACFDA2C7A99C}" srcOrd="1" destOrd="0" parTransId="{2C65BE52-05FD-46BC-99BC-74BAA81D0BAA}" sibTransId="{644BEC20-9271-402D-A2D3-30B9300EDAA2}"/>
    <dgm:cxn modelId="{F7BFADD0-2C78-4068-B5B0-22909D7A0B7C}" type="presOf" srcId="{FA15162B-22CC-4DB3-A622-0219D0BB566F}" destId="{EDED2FF7-B70A-4BE7-B08D-E5557374DC43}" srcOrd="0" destOrd="0" presId="urn:microsoft.com/office/officeart/2005/8/layout/default"/>
    <dgm:cxn modelId="{EAC384B8-5555-4808-84B1-004D12ED8D5D}" type="presParOf" srcId="{4C2FA858-615E-483D-9E52-B012E344D098}" destId="{3A42F544-1A37-4E04-B876-9E70FA4D3068}" srcOrd="0" destOrd="0" presId="urn:microsoft.com/office/officeart/2005/8/layout/default"/>
    <dgm:cxn modelId="{B80398B5-E3EC-4013-BEFD-52FAA3EF1E1B}" type="presParOf" srcId="{4C2FA858-615E-483D-9E52-B012E344D098}" destId="{FDFB5CC0-03F0-42CF-88FD-6CDAA286D55D}" srcOrd="1" destOrd="0" presId="urn:microsoft.com/office/officeart/2005/8/layout/default"/>
    <dgm:cxn modelId="{38366B62-4D32-4D70-87E2-3A37944B71B4}" type="presParOf" srcId="{4C2FA858-615E-483D-9E52-B012E344D098}" destId="{89D5EC16-9114-4A77-AB05-0A24D485B959}" srcOrd="2" destOrd="0" presId="urn:microsoft.com/office/officeart/2005/8/layout/default"/>
    <dgm:cxn modelId="{E729C294-1B3D-42FC-80D7-62A72A0A4701}" type="presParOf" srcId="{4C2FA858-615E-483D-9E52-B012E344D098}" destId="{FB53BFEF-2637-4B24-AD02-82AEBB0D8D9C}" srcOrd="3" destOrd="0" presId="urn:microsoft.com/office/officeart/2005/8/layout/default"/>
    <dgm:cxn modelId="{399D45AA-B240-453B-AE7E-9A0638BF4BCB}" type="presParOf" srcId="{4C2FA858-615E-483D-9E52-B012E344D098}" destId="{EDED2FF7-B70A-4BE7-B08D-E5557374DC43}" srcOrd="4" destOrd="0" presId="urn:microsoft.com/office/officeart/2005/8/layout/default"/>
    <dgm:cxn modelId="{DA16D9C5-5CDA-41CE-A484-E01575906C75}" type="presParOf" srcId="{4C2FA858-615E-483D-9E52-B012E344D098}" destId="{0FD74F70-2CA6-4DB9-BDE1-20FF6F5B8304}" srcOrd="5" destOrd="0" presId="urn:microsoft.com/office/officeart/2005/8/layout/default"/>
    <dgm:cxn modelId="{1FD98A17-DD81-423C-893A-11E7F435443F}" type="presParOf" srcId="{4C2FA858-615E-483D-9E52-B012E344D098}" destId="{97C57131-6FDC-45A5-884C-55DAFBF982DA}"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7322F3-8DE1-46F6-BFA8-959AF506740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2115FBA-5858-40C2-AF2F-9FBEAEFB2547}">
      <dgm:prSet/>
      <dgm:spPr/>
      <dgm:t>
        <a:bodyPr/>
        <a:lstStyle/>
        <a:p>
          <a:r>
            <a:rPr lang="it-IT"/>
            <a:t>Fotografia di fine 2021, raccolta dati in corso 2022</a:t>
          </a:r>
          <a:endParaRPr lang="en-US"/>
        </a:p>
      </dgm:t>
    </dgm:pt>
    <dgm:pt modelId="{84CB662F-1C06-4036-BF2B-AC253DB3A676}" type="parTrans" cxnId="{E627BAEF-6014-4823-993C-72CA1E3D0174}">
      <dgm:prSet/>
      <dgm:spPr/>
      <dgm:t>
        <a:bodyPr/>
        <a:lstStyle/>
        <a:p>
          <a:endParaRPr lang="en-US"/>
        </a:p>
      </dgm:t>
    </dgm:pt>
    <dgm:pt modelId="{DF42EB49-D728-461B-B8D9-6EBC88C9C275}" type="sibTrans" cxnId="{E627BAEF-6014-4823-993C-72CA1E3D0174}">
      <dgm:prSet/>
      <dgm:spPr/>
      <dgm:t>
        <a:bodyPr/>
        <a:lstStyle/>
        <a:p>
          <a:endParaRPr lang="en-US"/>
        </a:p>
      </dgm:t>
    </dgm:pt>
    <dgm:pt modelId="{7AC995C6-C6B9-488C-91B4-16CDAF8D6A49}">
      <dgm:prSet/>
      <dgm:spPr/>
      <dgm:t>
        <a:bodyPr/>
        <a:lstStyle/>
        <a:p>
          <a:r>
            <a:rPr lang="it-IT"/>
            <a:t>Focus su infermieri e medici di struttura, ma anche il personale sociale sta vivendo una crisi</a:t>
          </a:r>
          <a:endParaRPr lang="en-US"/>
        </a:p>
      </dgm:t>
    </dgm:pt>
    <dgm:pt modelId="{528375A7-9092-4AF1-A1B1-728F6DD87EFE}" type="parTrans" cxnId="{8C61F373-5181-484C-812D-99A94FBA9D2E}">
      <dgm:prSet/>
      <dgm:spPr/>
      <dgm:t>
        <a:bodyPr/>
        <a:lstStyle/>
        <a:p>
          <a:endParaRPr lang="en-US"/>
        </a:p>
      </dgm:t>
    </dgm:pt>
    <dgm:pt modelId="{FC7297DF-7050-4526-8876-FA7ECA3A8858}" type="sibTrans" cxnId="{8C61F373-5181-484C-812D-99A94FBA9D2E}">
      <dgm:prSet/>
      <dgm:spPr/>
      <dgm:t>
        <a:bodyPr/>
        <a:lstStyle/>
        <a:p>
          <a:endParaRPr lang="en-US"/>
        </a:p>
      </dgm:t>
    </dgm:pt>
    <dgm:pt modelId="{97AF796D-90A4-4439-8F98-9F773D8EF49F}">
      <dgm:prSet/>
      <dgm:spPr/>
      <dgm:t>
        <a:bodyPr/>
        <a:lstStyle/>
        <a:p>
          <a:r>
            <a:rPr lang="it-IT" dirty="0"/>
            <a:t>La crisi del personale si sovrappone e si confonde con la crisi del settore</a:t>
          </a:r>
          <a:endParaRPr lang="en-US" dirty="0"/>
        </a:p>
      </dgm:t>
    </dgm:pt>
    <dgm:pt modelId="{55CA6D33-EEEC-4B03-919C-3175D711C976}" type="parTrans" cxnId="{FFD869CF-6D3F-4D03-BB55-004F9A83C154}">
      <dgm:prSet/>
      <dgm:spPr/>
      <dgm:t>
        <a:bodyPr/>
        <a:lstStyle/>
        <a:p>
          <a:endParaRPr lang="en-US"/>
        </a:p>
      </dgm:t>
    </dgm:pt>
    <dgm:pt modelId="{0787AEA6-03A9-4849-ABA0-B2C791CF77B4}" type="sibTrans" cxnId="{FFD869CF-6D3F-4D03-BB55-004F9A83C154}">
      <dgm:prSet/>
      <dgm:spPr/>
      <dgm:t>
        <a:bodyPr/>
        <a:lstStyle/>
        <a:p>
          <a:endParaRPr lang="en-US"/>
        </a:p>
      </dgm:t>
    </dgm:pt>
    <dgm:pt modelId="{205D2A5F-F1F9-4DB2-B803-2CFEBA443416}">
      <dgm:prSet/>
      <dgm:spPr/>
      <dgm:t>
        <a:bodyPr/>
        <a:lstStyle/>
        <a:p>
          <a:r>
            <a:rPr lang="it-IT"/>
            <a:t>Settore in cui gli standard regionali (in assenza di framework nazionali) sono determinanti</a:t>
          </a:r>
          <a:endParaRPr lang="en-US"/>
        </a:p>
      </dgm:t>
    </dgm:pt>
    <dgm:pt modelId="{0FC69139-7C95-44F7-845B-6191FDE092CA}" type="parTrans" cxnId="{C70FC0E5-CBF7-41AE-B786-D3C8721F5BD5}">
      <dgm:prSet/>
      <dgm:spPr/>
      <dgm:t>
        <a:bodyPr/>
        <a:lstStyle/>
        <a:p>
          <a:endParaRPr lang="en-US"/>
        </a:p>
      </dgm:t>
    </dgm:pt>
    <dgm:pt modelId="{4B8AB061-9948-4FF6-968D-4719463A44DE}" type="sibTrans" cxnId="{C70FC0E5-CBF7-41AE-B786-D3C8721F5BD5}">
      <dgm:prSet/>
      <dgm:spPr/>
      <dgm:t>
        <a:bodyPr/>
        <a:lstStyle/>
        <a:p>
          <a:endParaRPr lang="en-US"/>
        </a:p>
      </dgm:t>
    </dgm:pt>
    <dgm:pt modelId="{DBC6A477-A0D4-4FD1-8BFC-414FB3EAF3DD}" type="pres">
      <dgm:prSet presAssocID="{287322F3-8DE1-46F6-BFA8-959AF5067400}" presName="vert0" presStyleCnt="0">
        <dgm:presLayoutVars>
          <dgm:dir/>
          <dgm:animOne val="branch"/>
          <dgm:animLvl val="lvl"/>
        </dgm:presLayoutVars>
      </dgm:prSet>
      <dgm:spPr/>
    </dgm:pt>
    <dgm:pt modelId="{97F1C3ED-0819-4F2A-8570-46C8CBC1FC16}" type="pres">
      <dgm:prSet presAssocID="{02115FBA-5858-40C2-AF2F-9FBEAEFB2547}" presName="thickLine" presStyleLbl="alignNode1" presStyleIdx="0" presStyleCnt="4"/>
      <dgm:spPr/>
    </dgm:pt>
    <dgm:pt modelId="{45D38A94-9F3A-4C8F-B1A7-14822A285E10}" type="pres">
      <dgm:prSet presAssocID="{02115FBA-5858-40C2-AF2F-9FBEAEFB2547}" presName="horz1" presStyleCnt="0"/>
      <dgm:spPr/>
    </dgm:pt>
    <dgm:pt modelId="{FF89E805-BA4D-45F9-8F68-F7316139E4AF}" type="pres">
      <dgm:prSet presAssocID="{02115FBA-5858-40C2-AF2F-9FBEAEFB2547}" presName="tx1" presStyleLbl="revTx" presStyleIdx="0" presStyleCnt="4"/>
      <dgm:spPr/>
    </dgm:pt>
    <dgm:pt modelId="{2C363D0E-3277-4B2D-97A5-EE8055FFF314}" type="pres">
      <dgm:prSet presAssocID="{02115FBA-5858-40C2-AF2F-9FBEAEFB2547}" presName="vert1" presStyleCnt="0"/>
      <dgm:spPr/>
    </dgm:pt>
    <dgm:pt modelId="{7DC039FE-2ED9-4E81-8D9F-F0D3988E3712}" type="pres">
      <dgm:prSet presAssocID="{7AC995C6-C6B9-488C-91B4-16CDAF8D6A49}" presName="thickLine" presStyleLbl="alignNode1" presStyleIdx="1" presStyleCnt="4"/>
      <dgm:spPr/>
    </dgm:pt>
    <dgm:pt modelId="{8C226DE6-E5BF-42C1-A57B-C1587C404B73}" type="pres">
      <dgm:prSet presAssocID="{7AC995C6-C6B9-488C-91B4-16CDAF8D6A49}" presName="horz1" presStyleCnt="0"/>
      <dgm:spPr/>
    </dgm:pt>
    <dgm:pt modelId="{76877B1E-1F6C-45CC-B274-CF2F61729983}" type="pres">
      <dgm:prSet presAssocID="{7AC995C6-C6B9-488C-91B4-16CDAF8D6A49}" presName="tx1" presStyleLbl="revTx" presStyleIdx="1" presStyleCnt="4"/>
      <dgm:spPr/>
    </dgm:pt>
    <dgm:pt modelId="{FE3E860F-4EA6-4FD2-85DD-B9DC5044C4A9}" type="pres">
      <dgm:prSet presAssocID="{7AC995C6-C6B9-488C-91B4-16CDAF8D6A49}" presName="vert1" presStyleCnt="0"/>
      <dgm:spPr/>
    </dgm:pt>
    <dgm:pt modelId="{2F6E5F72-A268-4B69-A491-DB9A9DB3FFCD}" type="pres">
      <dgm:prSet presAssocID="{97AF796D-90A4-4439-8F98-9F773D8EF49F}" presName="thickLine" presStyleLbl="alignNode1" presStyleIdx="2" presStyleCnt="4"/>
      <dgm:spPr/>
    </dgm:pt>
    <dgm:pt modelId="{02CC79CA-A0F1-4581-B638-860A1665AFEB}" type="pres">
      <dgm:prSet presAssocID="{97AF796D-90A4-4439-8F98-9F773D8EF49F}" presName="horz1" presStyleCnt="0"/>
      <dgm:spPr/>
    </dgm:pt>
    <dgm:pt modelId="{8A417304-58E8-4D30-8515-A52F737F3420}" type="pres">
      <dgm:prSet presAssocID="{97AF796D-90A4-4439-8F98-9F773D8EF49F}" presName="tx1" presStyleLbl="revTx" presStyleIdx="2" presStyleCnt="4"/>
      <dgm:spPr/>
    </dgm:pt>
    <dgm:pt modelId="{A1E6559E-00BB-45DF-B81E-C41E835B0F75}" type="pres">
      <dgm:prSet presAssocID="{97AF796D-90A4-4439-8F98-9F773D8EF49F}" presName="vert1" presStyleCnt="0"/>
      <dgm:spPr/>
    </dgm:pt>
    <dgm:pt modelId="{2DEE9FB9-E5AF-49CE-817E-180327A1E7A0}" type="pres">
      <dgm:prSet presAssocID="{205D2A5F-F1F9-4DB2-B803-2CFEBA443416}" presName="thickLine" presStyleLbl="alignNode1" presStyleIdx="3" presStyleCnt="4"/>
      <dgm:spPr/>
    </dgm:pt>
    <dgm:pt modelId="{0C41625C-1DA9-4BC6-8321-5FC5EE6583C8}" type="pres">
      <dgm:prSet presAssocID="{205D2A5F-F1F9-4DB2-B803-2CFEBA443416}" presName="horz1" presStyleCnt="0"/>
      <dgm:spPr/>
    </dgm:pt>
    <dgm:pt modelId="{4553785F-6E23-44D4-BA4E-E064552C4727}" type="pres">
      <dgm:prSet presAssocID="{205D2A5F-F1F9-4DB2-B803-2CFEBA443416}" presName="tx1" presStyleLbl="revTx" presStyleIdx="3" presStyleCnt="4"/>
      <dgm:spPr/>
    </dgm:pt>
    <dgm:pt modelId="{97B2AB7D-6DE1-4C2E-82A5-42C53EBDC5FD}" type="pres">
      <dgm:prSet presAssocID="{205D2A5F-F1F9-4DB2-B803-2CFEBA443416}" presName="vert1" presStyleCnt="0"/>
      <dgm:spPr/>
    </dgm:pt>
  </dgm:ptLst>
  <dgm:cxnLst>
    <dgm:cxn modelId="{1C635805-D117-42A6-BE24-A3BCB8F205F9}" type="presOf" srcId="{205D2A5F-F1F9-4DB2-B803-2CFEBA443416}" destId="{4553785F-6E23-44D4-BA4E-E064552C4727}" srcOrd="0" destOrd="0" presId="urn:microsoft.com/office/officeart/2008/layout/LinedList"/>
    <dgm:cxn modelId="{9EFDCD41-A7B7-4CE9-BC1A-71D0624AB239}" type="presOf" srcId="{287322F3-8DE1-46F6-BFA8-959AF5067400}" destId="{DBC6A477-A0D4-4FD1-8BFC-414FB3EAF3DD}" srcOrd="0" destOrd="0" presId="urn:microsoft.com/office/officeart/2008/layout/LinedList"/>
    <dgm:cxn modelId="{FBF37A42-405D-48B3-8E6E-D52DE3097F19}" type="presOf" srcId="{97AF796D-90A4-4439-8F98-9F773D8EF49F}" destId="{8A417304-58E8-4D30-8515-A52F737F3420}" srcOrd="0" destOrd="0" presId="urn:microsoft.com/office/officeart/2008/layout/LinedList"/>
    <dgm:cxn modelId="{B83A5145-433E-4B61-8CF6-8E4E0A6BE252}" type="presOf" srcId="{7AC995C6-C6B9-488C-91B4-16CDAF8D6A49}" destId="{76877B1E-1F6C-45CC-B274-CF2F61729983}" srcOrd="0" destOrd="0" presId="urn:microsoft.com/office/officeart/2008/layout/LinedList"/>
    <dgm:cxn modelId="{8C61F373-5181-484C-812D-99A94FBA9D2E}" srcId="{287322F3-8DE1-46F6-BFA8-959AF5067400}" destId="{7AC995C6-C6B9-488C-91B4-16CDAF8D6A49}" srcOrd="1" destOrd="0" parTransId="{528375A7-9092-4AF1-A1B1-728F6DD87EFE}" sibTransId="{FC7297DF-7050-4526-8876-FA7ECA3A8858}"/>
    <dgm:cxn modelId="{4567F194-CDCD-4682-A606-D4A5EB60B81E}" type="presOf" srcId="{02115FBA-5858-40C2-AF2F-9FBEAEFB2547}" destId="{FF89E805-BA4D-45F9-8F68-F7316139E4AF}" srcOrd="0" destOrd="0" presId="urn:microsoft.com/office/officeart/2008/layout/LinedList"/>
    <dgm:cxn modelId="{FFD869CF-6D3F-4D03-BB55-004F9A83C154}" srcId="{287322F3-8DE1-46F6-BFA8-959AF5067400}" destId="{97AF796D-90A4-4439-8F98-9F773D8EF49F}" srcOrd="2" destOrd="0" parTransId="{55CA6D33-EEEC-4B03-919C-3175D711C976}" sibTransId="{0787AEA6-03A9-4849-ABA0-B2C791CF77B4}"/>
    <dgm:cxn modelId="{C70FC0E5-CBF7-41AE-B786-D3C8721F5BD5}" srcId="{287322F3-8DE1-46F6-BFA8-959AF5067400}" destId="{205D2A5F-F1F9-4DB2-B803-2CFEBA443416}" srcOrd="3" destOrd="0" parTransId="{0FC69139-7C95-44F7-845B-6191FDE092CA}" sibTransId="{4B8AB061-9948-4FF6-968D-4719463A44DE}"/>
    <dgm:cxn modelId="{E627BAEF-6014-4823-993C-72CA1E3D0174}" srcId="{287322F3-8DE1-46F6-BFA8-959AF5067400}" destId="{02115FBA-5858-40C2-AF2F-9FBEAEFB2547}" srcOrd="0" destOrd="0" parTransId="{84CB662F-1C06-4036-BF2B-AC253DB3A676}" sibTransId="{DF42EB49-D728-461B-B8D9-6EBC88C9C275}"/>
    <dgm:cxn modelId="{822DA306-2306-4F3D-B900-50BF732BBF6E}" type="presParOf" srcId="{DBC6A477-A0D4-4FD1-8BFC-414FB3EAF3DD}" destId="{97F1C3ED-0819-4F2A-8570-46C8CBC1FC16}" srcOrd="0" destOrd="0" presId="urn:microsoft.com/office/officeart/2008/layout/LinedList"/>
    <dgm:cxn modelId="{CD6E79E1-7199-434C-BB3C-15A0538B2DFD}" type="presParOf" srcId="{DBC6A477-A0D4-4FD1-8BFC-414FB3EAF3DD}" destId="{45D38A94-9F3A-4C8F-B1A7-14822A285E10}" srcOrd="1" destOrd="0" presId="urn:microsoft.com/office/officeart/2008/layout/LinedList"/>
    <dgm:cxn modelId="{AB7A564D-1A8C-495C-9580-0ED9EA11B8CC}" type="presParOf" srcId="{45D38A94-9F3A-4C8F-B1A7-14822A285E10}" destId="{FF89E805-BA4D-45F9-8F68-F7316139E4AF}" srcOrd="0" destOrd="0" presId="urn:microsoft.com/office/officeart/2008/layout/LinedList"/>
    <dgm:cxn modelId="{F9CEDA80-0308-4C77-97DE-8D59EF1C640D}" type="presParOf" srcId="{45D38A94-9F3A-4C8F-B1A7-14822A285E10}" destId="{2C363D0E-3277-4B2D-97A5-EE8055FFF314}" srcOrd="1" destOrd="0" presId="urn:microsoft.com/office/officeart/2008/layout/LinedList"/>
    <dgm:cxn modelId="{B49EEB59-04F9-4A82-9531-0D6A897455DE}" type="presParOf" srcId="{DBC6A477-A0D4-4FD1-8BFC-414FB3EAF3DD}" destId="{7DC039FE-2ED9-4E81-8D9F-F0D3988E3712}" srcOrd="2" destOrd="0" presId="urn:microsoft.com/office/officeart/2008/layout/LinedList"/>
    <dgm:cxn modelId="{7AAC8950-A669-4078-B1A2-FCDB0648BB82}" type="presParOf" srcId="{DBC6A477-A0D4-4FD1-8BFC-414FB3EAF3DD}" destId="{8C226DE6-E5BF-42C1-A57B-C1587C404B73}" srcOrd="3" destOrd="0" presId="urn:microsoft.com/office/officeart/2008/layout/LinedList"/>
    <dgm:cxn modelId="{C6793850-A3B4-4573-8A52-CFF219DAE068}" type="presParOf" srcId="{8C226DE6-E5BF-42C1-A57B-C1587C404B73}" destId="{76877B1E-1F6C-45CC-B274-CF2F61729983}" srcOrd="0" destOrd="0" presId="urn:microsoft.com/office/officeart/2008/layout/LinedList"/>
    <dgm:cxn modelId="{37201477-1708-40CB-AC2C-08F8C9290C02}" type="presParOf" srcId="{8C226DE6-E5BF-42C1-A57B-C1587C404B73}" destId="{FE3E860F-4EA6-4FD2-85DD-B9DC5044C4A9}" srcOrd="1" destOrd="0" presId="urn:microsoft.com/office/officeart/2008/layout/LinedList"/>
    <dgm:cxn modelId="{7918C2DF-4D74-459F-BE14-B4F15DA14760}" type="presParOf" srcId="{DBC6A477-A0D4-4FD1-8BFC-414FB3EAF3DD}" destId="{2F6E5F72-A268-4B69-A491-DB9A9DB3FFCD}" srcOrd="4" destOrd="0" presId="urn:microsoft.com/office/officeart/2008/layout/LinedList"/>
    <dgm:cxn modelId="{6025F704-57F6-4480-87ED-DFF42ECBB51C}" type="presParOf" srcId="{DBC6A477-A0D4-4FD1-8BFC-414FB3EAF3DD}" destId="{02CC79CA-A0F1-4581-B638-860A1665AFEB}" srcOrd="5" destOrd="0" presId="urn:microsoft.com/office/officeart/2008/layout/LinedList"/>
    <dgm:cxn modelId="{20580715-D73A-4217-8D24-FB1F8496CC74}" type="presParOf" srcId="{02CC79CA-A0F1-4581-B638-860A1665AFEB}" destId="{8A417304-58E8-4D30-8515-A52F737F3420}" srcOrd="0" destOrd="0" presId="urn:microsoft.com/office/officeart/2008/layout/LinedList"/>
    <dgm:cxn modelId="{35B65606-4906-4B15-8A66-D5F4666A4037}" type="presParOf" srcId="{02CC79CA-A0F1-4581-B638-860A1665AFEB}" destId="{A1E6559E-00BB-45DF-B81E-C41E835B0F75}" srcOrd="1" destOrd="0" presId="urn:microsoft.com/office/officeart/2008/layout/LinedList"/>
    <dgm:cxn modelId="{1CD1CC67-106E-4C46-9FE8-C69F1F0B0597}" type="presParOf" srcId="{DBC6A477-A0D4-4FD1-8BFC-414FB3EAF3DD}" destId="{2DEE9FB9-E5AF-49CE-817E-180327A1E7A0}" srcOrd="6" destOrd="0" presId="urn:microsoft.com/office/officeart/2008/layout/LinedList"/>
    <dgm:cxn modelId="{0C9B0569-AEB3-4A3A-BAE7-F5D8AE91AEEC}" type="presParOf" srcId="{DBC6A477-A0D4-4FD1-8BFC-414FB3EAF3DD}" destId="{0C41625C-1DA9-4BC6-8321-5FC5EE6583C8}" srcOrd="7" destOrd="0" presId="urn:microsoft.com/office/officeart/2008/layout/LinedList"/>
    <dgm:cxn modelId="{1C03625A-4475-457C-906C-541E14C37B0A}" type="presParOf" srcId="{0C41625C-1DA9-4BC6-8321-5FC5EE6583C8}" destId="{4553785F-6E23-44D4-BA4E-E064552C4727}" srcOrd="0" destOrd="0" presId="urn:microsoft.com/office/officeart/2008/layout/LinedList"/>
    <dgm:cxn modelId="{26F2344F-A307-4554-9B39-55F4A8BB032B}" type="presParOf" srcId="{0C41625C-1DA9-4BC6-8321-5FC5EE6583C8}" destId="{97B2AB7D-6DE1-4C2E-82A5-42C53EBDC5F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4F43E8-328F-4E35-BC86-2CF1D427946F}"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FBFA2BC3-9F46-4DD3-BF8B-62FCA7A049CE}">
      <dgm:prSet/>
      <dgm:spPr/>
      <dgm:t>
        <a:bodyPr/>
        <a:lstStyle/>
        <a:p>
          <a:r>
            <a:rPr lang="it-IT"/>
            <a:t>Carenza strutturale del personale (scarsa disponibilità nel mercato) - 95%</a:t>
          </a:r>
          <a:endParaRPr lang="en-US"/>
        </a:p>
      </dgm:t>
    </dgm:pt>
    <dgm:pt modelId="{E052194D-2477-485E-AB4A-B87757DCB8A9}" type="parTrans" cxnId="{679AA840-D57A-48C6-B004-438AAC61DB71}">
      <dgm:prSet/>
      <dgm:spPr/>
      <dgm:t>
        <a:bodyPr/>
        <a:lstStyle/>
        <a:p>
          <a:endParaRPr lang="en-US"/>
        </a:p>
      </dgm:t>
    </dgm:pt>
    <dgm:pt modelId="{B5595C92-B2B3-4F56-B394-AE82C7A15361}" type="sibTrans" cxnId="{679AA840-D57A-48C6-B004-438AAC61DB71}">
      <dgm:prSet/>
      <dgm:spPr/>
      <dgm:t>
        <a:bodyPr/>
        <a:lstStyle/>
        <a:p>
          <a:endParaRPr lang="en-US"/>
        </a:p>
      </dgm:t>
    </dgm:pt>
    <dgm:pt modelId="{809BAC15-5055-4D53-8579-D4979A406CCE}">
      <dgm:prSet/>
      <dgm:spPr/>
      <dgm:t>
        <a:bodyPr/>
        <a:lstStyle/>
        <a:p>
          <a:r>
            <a:rPr lang="it-IT"/>
            <a:t>Scarsa motivazione del personale legato alla retribuzione e condizioni contrattuali  - 56%</a:t>
          </a:r>
          <a:endParaRPr lang="en-US"/>
        </a:p>
      </dgm:t>
    </dgm:pt>
    <dgm:pt modelId="{E0F7B27A-FDBC-49C5-9694-CA0B76E72A57}" type="parTrans" cxnId="{1B1CA8CA-4785-47C5-8D3D-317E7DCAE0E5}">
      <dgm:prSet/>
      <dgm:spPr/>
      <dgm:t>
        <a:bodyPr/>
        <a:lstStyle/>
        <a:p>
          <a:endParaRPr lang="en-US"/>
        </a:p>
      </dgm:t>
    </dgm:pt>
    <dgm:pt modelId="{EA886B02-0905-46F4-B377-3A1C27F172CA}" type="sibTrans" cxnId="{1B1CA8CA-4785-47C5-8D3D-317E7DCAE0E5}">
      <dgm:prSet/>
      <dgm:spPr/>
      <dgm:t>
        <a:bodyPr/>
        <a:lstStyle/>
        <a:p>
          <a:endParaRPr lang="en-US"/>
        </a:p>
      </dgm:t>
    </dgm:pt>
    <dgm:pt modelId="{7179435C-BEB2-452D-BF36-03D95F802FFA}">
      <dgm:prSet/>
      <dgm:spPr/>
      <dgm:t>
        <a:bodyPr/>
        <a:lstStyle/>
        <a:p>
          <a:r>
            <a:rPr lang="it-IT"/>
            <a:t>Burn out del personale assistenziale – 38%</a:t>
          </a:r>
          <a:endParaRPr lang="en-US"/>
        </a:p>
      </dgm:t>
    </dgm:pt>
    <dgm:pt modelId="{DB18A492-D6CD-433E-A298-450B7B125057}" type="parTrans" cxnId="{1A3845B7-C402-4BF5-A745-EDC1F67DEA08}">
      <dgm:prSet/>
      <dgm:spPr/>
      <dgm:t>
        <a:bodyPr/>
        <a:lstStyle/>
        <a:p>
          <a:endParaRPr lang="en-US"/>
        </a:p>
      </dgm:t>
    </dgm:pt>
    <dgm:pt modelId="{C8C91D7D-2DDC-4FDE-A548-BB1AABCB22E3}" type="sibTrans" cxnId="{1A3845B7-C402-4BF5-A745-EDC1F67DEA08}">
      <dgm:prSet/>
      <dgm:spPr/>
      <dgm:t>
        <a:bodyPr/>
        <a:lstStyle/>
        <a:p>
          <a:endParaRPr lang="en-US"/>
        </a:p>
      </dgm:t>
    </dgm:pt>
    <dgm:pt modelId="{4729ED9C-8C36-4272-B584-1AEB0A9E9B58}">
      <dgm:prSet/>
      <dgm:spPr/>
      <dgm:t>
        <a:bodyPr/>
        <a:lstStyle/>
        <a:p>
          <a:r>
            <a:rPr lang="it-IT"/>
            <a:t>Pensionamenti – 25%</a:t>
          </a:r>
          <a:endParaRPr lang="en-US"/>
        </a:p>
      </dgm:t>
    </dgm:pt>
    <dgm:pt modelId="{BBEEF429-1044-4C97-8941-D4DBBB9803ED}" type="parTrans" cxnId="{A776AB51-6156-4F29-883E-B2CE850086C9}">
      <dgm:prSet/>
      <dgm:spPr/>
      <dgm:t>
        <a:bodyPr/>
        <a:lstStyle/>
        <a:p>
          <a:endParaRPr lang="en-US"/>
        </a:p>
      </dgm:t>
    </dgm:pt>
    <dgm:pt modelId="{39A8FDB7-6D6F-46D9-A09A-BEF3AC686985}" type="sibTrans" cxnId="{A776AB51-6156-4F29-883E-B2CE850086C9}">
      <dgm:prSet/>
      <dgm:spPr/>
      <dgm:t>
        <a:bodyPr/>
        <a:lstStyle/>
        <a:p>
          <a:endParaRPr lang="en-US"/>
        </a:p>
      </dgm:t>
    </dgm:pt>
    <dgm:pt modelId="{E99D7178-B25D-42EB-B5AC-4EB8BD25663C}">
      <dgm:prSet/>
      <dgm:spPr/>
      <dgm:t>
        <a:bodyPr/>
        <a:lstStyle/>
        <a:p>
          <a:r>
            <a:rPr lang="it-IT"/>
            <a:t>Licenziamenti inattesi – 25%</a:t>
          </a:r>
          <a:endParaRPr lang="en-US"/>
        </a:p>
      </dgm:t>
    </dgm:pt>
    <dgm:pt modelId="{9FAD99F9-6510-46EF-A4AE-FB88B06BB359}" type="parTrans" cxnId="{42041873-D53E-4B81-A645-A6728011EA4E}">
      <dgm:prSet/>
      <dgm:spPr/>
      <dgm:t>
        <a:bodyPr/>
        <a:lstStyle/>
        <a:p>
          <a:endParaRPr lang="en-US"/>
        </a:p>
      </dgm:t>
    </dgm:pt>
    <dgm:pt modelId="{5350EBEF-6B66-4861-BE80-C5E32CAF7683}" type="sibTrans" cxnId="{42041873-D53E-4B81-A645-A6728011EA4E}">
      <dgm:prSet/>
      <dgm:spPr/>
      <dgm:t>
        <a:bodyPr/>
        <a:lstStyle/>
        <a:p>
          <a:endParaRPr lang="en-US"/>
        </a:p>
      </dgm:t>
    </dgm:pt>
    <dgm:pt modelId="{82D1ED51-244F-4040-BB3B-469E003F92C4}">
      <dgm:prSet/>
      <dgm:spPr/>
      <dgm:t>
        <a:bodyPr/>
        <a:lstStyle/>
        <a:p>
          <a:r>
            <a:rPr lang="it-IT"/>
            <a:t>Scarso senso di appartenenza all’organizzazione in cui operano – 19%</a:t>
          </a:r>
          <a:endParaRPr lang="en-US"/>
        </a:p>
      </dgm:t>
    </dgm:pt>
    <dgm:pt modelId="{E42ECE72-4288-433A-8088-A810119E8EEA}" type="parTrans" cxnId="{2BBF3990-75DF-4F42-AA4F-BD0DE56553B6}">
      <dgm:prSet/>
      <dgm:spPr/>
      <dgm:t>
        <a:bodyPr/>
        <a:lstStyle/>
        <a:p>
          <a:endParaRPr lang="en-US"/>
        </a:p>
      </dgm:t>
    </dgm:pt>
    <dgm:pt modelId="{8ED577EE-15F9-4E5F-AC06-2173138803C0}" type="sibTrans" cxnId="{2BBF3990-75DF-4F42-AA4F-BD0DE56553B6}">
      <dgm:prSet/>
      <dgm:spPr/>
      <dgm:t>
        <a:bodyPr/>
        <a:lstStyle/>
        <a:p>
          <a:endParaRPr lang="en-US"/>
        </a:p>
      </dgm:t>
    </dgm:pt>
    <dgm:pt modelId="{113CF1F6-E1F0-433F-A306-3783AA719B0B}">
      <dgm:prSet/>
      <dgm:spPr/>
      <dgm:t>
        <a:bodyPr/>
        <a:lstStyle/>
        <a:p>
          <a:r>
            <a:rPr lang="it-IT"/>
            <a:t>Scarsa preparazione del personale in entrata e scarso aggiornamento delle competenze – 19%</a:t>
          </a:r>
          <a:endParaRPr lang="en-US"/>
        </a:p>
      </dgm:t>
    </dgm:pt>
    <dgm:pt modelId="{39B2479F-D2C6-4917-87B0-B53D3C410909}" type="parTrans" cxnId="{87683DD7-8348-41B2-9821-288C9E5653AD}">
      <dgm:prSet/>
      <dgm:spPr/>
      <dgm:t>
        <a:bodyPr/>
        <a:lstStyle/>
        <a:p>
          <a:endParaRPr lang="en-US"/>
        </a:p>
      </dgm:t>
    </dgm:pt>
    <dgm:pt modelId="{C79282F6-110D-40C9-B711-48BAF126A9F1}" type="sibTrans" cxnId="{87683DD7-8348-41B2-9821-288C9E5653AD}">
      <dgm:prSet/>
      <dgm:spPr/>
      <dgm:t>
        <a:bodyPr/>
        <a:lstStyle/>
        <a:p>
          <a:endParaRPr lang="en-US"/>
        </a:p>
      </dgm:t>
    </dgm:pt>
    <dgm:pt modelId="{793AA854-C1B2-4901-9392-F040D06534B4}">
      <dgm:prSet/>
      <dgm:spPr/>
      <dgm:t>
        <a:bodyPr/>
        <a:lstStyle/>
        <a:p>
          <a:r>
            <a:rPr lang="it-IT"/>
            <a:t>Scarsa motivazione del personale rispetto alle mansioni svolte – 13%</a:t>
          </a:r>
          <a:endParaRPr lang="en-US"/>
        </a:p>
      </dgm:t>
    </dgm:pt>
    <dgm:pt modelId="{716F948C-8B90-4B4A-A75D-7504E14B2589}" type="parTrans" cxnId="{76B42674-6392-4553-800F-E3A0DA9A2AC6}">
      <dgm:prSet/>
      <dgm:spPr/>
      <dgm:t>
        <a:bodyPr/>
        <a:lstStyle/>
        <a:p>
          <a:endParaRPr lang="en-US"/>
        </a:p>
      </dgm:t>
    </dgm:pt>
    <dgm:pt modelId="{6CE0EDF6-B857-4D02-8E34-0A589EA6D43A}" type="sibTrans" cxnId="{76B42674-6392-4553-800F-E3A0DA9A2AC6}">
      <dgm:prSet/>
      <dgm:spPr/>
      <dgm:t>
        <a:bodyPr/>
        <a:lstStyle/>
        <a:p>
          <a:endParaRPr lang="en-US"/>
        </a:p>
      </dgm:t>
    </dgm:pt>
    <dgm:pt modelId="{C7DC59F2-6FCA-4930-B13C-4C08AE32D869}" type="pres">
      <dgm:prSet presAssocID="{EA4F43E8-328F-4E35-BC86-2CF1D427946F}" presName="diagram" presStyleCnt="0">
        <dgm:presLayoutVars>
          <dgm:dir/>
          <dgm:resizeHandles val="exact"/>
        </dgm:presLayoutVars>
      </dgm:prSet>
      <dgm:spPr/>
    </dgm:pt>
    <dgm:pt modelId="{A7E870D6-A4E8-4BB7-93E6-6F9A58B65105}" type="pres">
      <dgm:prSet presAssocID="{FBFA2BC3-9F46-4DD3-BF8B-62FCA7A049CE}" presName="node" presStyleLbl="node1" presStyleIdx="0" presStyleCnt="8">
        <dgm:presLayoutVars>
          <dgm:bulletEnabled val="1"/>
        </dgm:presLayoutVars>
      </dgm:prSet>
      <dgm:spPr/>
    </dgm:pt>
    <dgm:pt modelId="{0DEB72D3-771C-444F-8417-C2B07FCDE680}" type="pres">
      <dgm:prSet presAssocID="{B5595C92-B2B3-4F56-B394-AE82C7A15361}" presName="sibTrans" presStyleCnt="0"/>
      <dgm:spPr/>
    </dgm:pt>
    <dgm:pt modelId="{24F2D4F7-18A7-4666-8139-ED2EDF26B20C}" type="pres">
      <dgm:prSet presAssocID="{809BAC15-5055-4D53-8579-D4979A406CCE}" presName="node" presStyleLbl="node1" presStyleIdx="1" presStyleCnt="8">
        <dgm:presLayoutVars>
          <dgm:bulletEnabled val="1"/>
        </dgm:presLayoutVars>
      </dgm:prSet>
      <dgm:spPr/>
    </dgm:pt>
    <dgm:pt modelId="{DCACB436-0404-403B-B2A9-932A3D4DE60F}" type="pres">
      <dgm:prSet presAssocID="{EA886B02-0905-46F4-B377-3A1C27F172CA}" presName="sibTrans" presStyleCnt="0"/>
      <dgm:spPr/>
    </dgm:pt>
    <dgm:pt modelId="{DE4FD997-6C75-406E-9C34-FC88D5A8E1A2}" type="pres">
      <dgm:prSet presAssocID="{7179435C-BEB2-452D-BF36-03D95F802FFA}" presName="node" presStyleLbl="node1" presStyleIdx="2" presStyleCnt="8">
        <dgm:presLayoutVars>
          <dgm:bulletEnabled val="1"/>
        </dgm:presLayoutVars>
      </dgm:prSet>
      <dgm:spPr/>
    </dgm:pt>
    <dgm:pt modelId="{487CE42D-74ED-4E7D-92EF-8DC7AC0DBD9B}" type="pres">
      <dgm:prSet presAssocID="{C8C91D7D-2DDC-4FDE-A548-BB1AABCB22E3}" presName="sibTrans" presStyleCnt="0"/>
      <dgm:spPr/>
    </dgm:pt>
    <dgm:pt modelId="{A82D3F36-5B75-44E3-900C-032309195B78}" type="pres">
      <dgm:prSet presAssocID="{4729ED9C-8C36-4272-B584-1AEB0A9E9B58}" presName="node" presStyleLbl="node1" presStyleIdx="3" presStyleCnt="8">
        <dgm:presLayoutVars>
          <dgm:bulletEnabled val="1"/>
        </dgm:presLayoutVars>
      </dgm:prSet>
      <dgm:spPr/>
    </dgm:pt>
    <dgm:pt modelId="{7735549D-4922-4770-A2A8-8F7273D1F61D}" type="pres">
      <dgm:prSet presAssocID="{39A8FDB7-6D6F-46D9-A09A-BEF3AC686985}" presName="sibTrans" presStyleCnt="0"/>
      <dgm:spPr/>
    </dgm:pt>
    <dgm:pt modelId="{CB52C3A8-F92A-4BD1-A22F-0C8781BB982E}" type="pres">
      <dgm:prSet presAssocID="{E99D7178-B25D-42EB-B5AC-4EB8BD25663C}" presName="node" presStyleLbl="node1" presStyleIdx="4" presStyleCnt="8">
        <dgm:presLayoutVars>
          <dgm:bulletEnabled val="1"/>
        </dgm:presLayoutVars>
      </dgm:prSet>
      <dgm:spPr/>
    </dgm:pt>
    <dgm:pt modelId="{E4602E7E-7C7F-4DF8-8339-9F6F600A7F48}" type="pres">
      <dgm:prSet presAssocID="{5350EBEF-6B66-4861-BE80-C5E32CAF7683}" presName="sibTrans" presStyleCnt="0"/>
      <dgm:spPr/>
    </dgm:pt>
    <dgm:pt modelId="{427EB844-74F4-4F88-B09D-815313FD626A}" type="pres">
      <dgm:prSet presAssocID="{82D1ED51-244F-4040-BB3B-469E003F92C4}" presName="node" presStyleLbl="node1" presStyleIdx="5" presStyleCnt="8">
        <dgm:presLayoutVars>
          <dgm:bulletEnabled val="1"/>
        </dgm:presLayoutVars>
      </dgm:prSet>
      <dgm:spPr/>
    </dgm:pt>
    <dgm:pt modelId="{42C3344C-E4E3-4FAF-9BE3-BCA4C40D3A80}" type="pres">
      <dgm:prSet presAssocID="{8ED577EE-15F9-4E5F-AC06-2173138803C0}" presName="sibTrans" presStyleCnt="0"/>
      <dgm:spPr/>
    </dgm:pt>
    <dgm:pt modelId="{B129A200-55C5-450D-A4E0-8CC68E76FFCD}" type="pres">
      <dgm:prSet presAssocID="{113CF1F6-E1F0-433F-A306-3783AA719B0B}" presName="node" presStyleLbl="node1" presStyleIdx="6" presStyleCnt="8">
        <dgm:presLayoutVars>
          <dgm:bulletEnabled val="1"/>
        </dgm:presLayoutVars>
      </dgm:prSet>
      <dgm:spPr/>
    </dgm:pt>
    <dgm:pt modelId="{CE6912D4-605B-4A10-BEEC-4030C80F1C28}" type="pres">
      <dgm:prSet presAssocID="{C79282F6-110D-40C9-B711-48BAF126A9F1}" presName="sibTrans" presStyleCnt="0"/>
      <dgm:spPr/>
    </dgm:pt>
    <dgm:pt modelId="{41B5903D-25B5-449E-8A35-786E141968A0}" type="pres">
      <dgm:prSet presAssocID="{793AA854-C1B2-4901-9392-F040D06534B4}" presName="node" presStyleLbl="node1" presStyleIdx="7" presStyleCnt="8">
        <dgm:presLayoutVars>
          <dgm:bulletEnabled val="1"/>
        </dgm:presLayoutVars>
      </dgm:prSet>
      <dgm:spPr/>
    </dgm:pt>
  </dgm:ptLst>
  <dgm:cxnLst>
    <dgm:cxn modelId="{53A7DF3B-1CD8-457B-AEB4-8F065C98E254}" type="presOf" srcId="{EA4F43E8-328F-4E35-BC86-2CF1D427946F}" destId="{C7DC59F2-6FCA-4930-B13C-4C08AE32D869}" srcOrd="0" destOrd="0" presId="urn:microsoft.com/office/officeart/2005/8/layout/default"/>
    <dgm:cxn modelId="{679AA840-D57A-48C6-B004-438AAC61DB71}" srcId="{EA4F43E8-328F-4E35-BC86-2CF1D427946F}" destId="{FBFA2BC3-9F46-4DD3-BF8B-62FCA7A049CE}" srcOrd="0" destOrd="0" parTransId="{E052194D-2477-485E-AB4A-B87757DCB8A9}" sibTransId="{B5595C92-B2B3-4F56-B394-AE82C7A15361}"/>
    <dgm:cxn modelId="{A776AB51-6156-4F29-883E-B2CE850086C9}" srcId="{EA4F43E8-328F-4E35-BC86-2CF1D427946F}" destId="{4729ED9C-8C36-4272-B584-1AEB0A9E9B58}" srcOrd="3" destOrd="0" parTransId="{BBEEF429-1044-4C97-8941-D4DBBB9803ED}" sibTransId="{39A8FDB7-6D6F-46D9-A09A-BEF3AC686985}"/>
    <dgm:cxn modelId="{42041873-D53E-4B81-A645-A6728011EA4E}" srcId="{EA4F43E8-328F-4E35-BC86-2CF1D427946F}" destId="{E99D7178-B25D-42EB-B5AC-4EB8BD25663C}" srcOrd="4" destOrd="0" parTransId="{9FAD99F9-6510-46EF-A4AE-FB88B06BB359}" sibTransId="{5350EBEF-6B66-4861-BE80-C5E32CAF7683}"/>
    <dgm:cxn modelId="{76B42674-6392-4553-800F-E3A0DA9A2AC6}" srcId="{EA4F43E8-328F-4E35-BC86-2CF1D427946F}" destId="{793AA854-C1B2-4901-9392-F040D06534B4}" srcOrd="7" destOrd="0" parTransId="{716F948C-8B90-4B4A-A75D-7504E14B2589}" sibTransId="{6CE0EDF6-B857-4D02-8E34-0A589EA6D43A}"/>
    <dgm:cxn modelId="{0D0EE88D-EADA-41F6-A884-2F5FA0794089}" type="presOf" srcId="{FBFA2BC3-9F46-4DD3-BF8B-62FCA7A049CE}" destId="{A7E870D6-A4E8-4BB7-93E6-6F9A58B65105}" srcOrd="0" destOrd="0" presId="urn:microsoft.com/office/officeart/2005/8/layout/default"/>
    <dgm:cxn modelId="{2BBF3990-75DF-4F42-AA4F-BD0DE56553B6}" srcId="{EA4F43E8-328F-4E35-BC86-2CF1D427946F}" destId="{82D1ED51-244F-4040-BB3B-469E003F92C4}" srcOrd="5" destOrd="0" parTransId="{E42ECE72-4288-433A-8088-A810119E8EEA}" sibTransId="{8ED577EE-15F9-4E5F-AC06-2173138803C0}"/>
    <dgm:cxn modelId="{96C85690-E6E7-4ABD-8752-497F45272246}" type="presOf" srcId="{4729ED9C-8C36-4272-B584-1AEB0A9E9B58}" destId="{A82D3F36-5B75-44E3-900C-032309195B78}" srcOrd="0" destOrd="0" presId="urn:microsoft.com/office/officeart/2005/8/layout/default"/>
    <dgm:cxn modelId="{EA9C83A1-909D-4E9C-B866-D725949B0821}" type="presOf" srcId="{7179435C-BEB2-452D-BF36-03D95F802FFA}" destId="{DE4FD997-6C75-406E-9C34-FC88D5A8E1A2}" srcOrd="0" destOrd="0" presId="urn:microsoft.com/office/officeart/2005/8/layout/default"/>
    <dgm:cxn modelId="{1A3845B7-C402-4BF5-A745-EDC1F67DEA08}" srcId="{EA4F43E8-328F-4E35-BC86-2CF1D427946F}" destId="{7179435C-BEB2-452D-BF36-03D95F802FFA}" srcOrd="2" destOrd="0" parTransId="{DB18A492-D6CD-433E-A298-450B7B125057}" sibTransId="{C8C91D7D-2DDC-4FDE-A548-BB1AABCB22E3}"/>
    <dgm:cxn modelId="{464DADBB-0EBF-4A28-9D95-92E4C80E3A03}" type="presOf" srcId="{809BAC15-5055-4D53-8579-D4979A406CCE}" destId="{24F2D4F7-18A7-4666-8139-ED2EDF26B20C}" srcOrd="0" destOrd="0" presId="urn:microsoft.com/office/officeart/2005/8/layout/default"/>
    <dgm:cxn modelId="{128952C4-174F-4B5B-A618-AA7693AEBCBE}" type="presOf" srcId="{793AA854-C1B2-4901-9392-F040D06534B4}" destId="{41B5903D-25B5-449E-8A35-786E141968A0}" srcOrd="0" destOrd="0" presId="urn:microsoft.com/office/officeart/2005/8/layout/default"/>
    <dgm:cxn modelId="{1B1CA8CA-4785-47C5-8D3D-317E7DCAE0E5}" srcId="{EA4F43E8-328F-4E35-BC86-2CF1D427946F}" destId="{809BAC15-5055-4D53-8579-D4979A406CCE}" srcOrd="1" destOrd="0" parTransId="{E0F7B27A-FDBC-49C5-9694-CA0B76E72A57}" sibTransId="{EA886B02-0905-46F4-B377-3A1C27F172CA}"/>
    <dgm:cxn modelId="{501D6BCB-0AAA-4198-B238-0A27129749A4}" type="presOf" srcId="{E99D7178-B25D-42EB-B5AC-4EB8BD25663C}" destId="{CB52C3A8-F92A-4BD1-A22F-0C8781BB982E}" srcOrd="0" destOrd="0" presId="urn:microsoft.com/office/officeart/2005/8/layout/default"/>
    <dgm:cxn modelId="{87683DD7-8348-41B2-9821-288C9E5653AD}" srcId="{EA4F43E8-328F-4E35-BC86-2CF1D427946F}" destId="{113CF1F6-E1F0-433F-A306-3783AA719B0B}" srcOrd="6" destOrd="0" parTransId="{39B2479F-D2C6-4917-87B0-B53D3C410909}" sibTransId="{C79282F6-110D-40C9-B711-48BAF126A9F1}"/>
    <dgm:cxn modelId="{9F7F5FD7-5C31-4BD1-9B5E-F60DBD45351D}" type="presOf" srcId="{82D1ED51-244F-4040-BB3B-469E003F92C4}" destId="{427EB844-74F4-4F88-B09D-815313FD626A}" srcOrd="0" destOrd="0" presId="urn:microsoft.com/office/officeart/2005/8/layout/default"/>
    <dgm:cxn modelId="{764727F4-0FBC-4EDC-87D4-2F6A62830B70}" type="presOf" srcId="{113CF1F6-E1F0-433F-A306-3783AA719B0B}" destId="{B129A200-55C5-450D-A4E0-8CC68E76FFCD}" srcOrd="0" destOrd="0" presId="urn:microsoft.com/office/officeart/2005/8/layout/default"/>
    <dgm:cxn modelId="{98CB7876-E075-4EF1-9CCB-450305594EA1}" type="presParOf" srcId="{C7DC59F2-6FCA-4930-B13C-4C08AE32D869}" destId="{A7E870D6-A4E8-4BB7-93E6-6F9A58B65105}" srcOrd="0" destOrd="0" presId="urn:microsoft.com/office/officeart/2005/8/layout/default"/>
    <dgm:cxn modelId="{E3EE9956-A5D9-4042-BF3D-0C8BE11D5301}" type="presParOf" srcId="{C7DC59F2-6FCA-4930-B13C-4C08AE32D869}" destId="{0DEB72D3-771C-444F-8417-C2B07FCDE680}" srcOrd="1" destOrd="0" presId="urn:microsoft.com/office/officeart/2005/8/layout/default"/>
    <dgm:cxn modelId="{C949C8C6-7EEC-45F7-9F04-48F120C1AAA9}" type="presParOf" srcId="{C7DC59F2-6FCA-4930-B13C-4C08AE32D869}" destId="{24F2D4F7-18A7-4666-8139-ED2EDF26B20C}" srcOrd="2" destOrd="0" presId="urn:microsoft.com/office/officeart/2005/8/layout/default"/>
    <dgm:cxn modelId="{AE5ED872-952E-4434-A0A0-3FB051BE8E8A}" type="presParOf" srcId="{C7DC59F2-6FCA-4930-B13C-4C08AE32D869}" destId="{DCACB436-0404-403B-B2A9-932A3D4DE60F}" srcOrd="3" destOrd="0" presId="urn:microsoft.com/office/officeart/2005/8/layout/default"/>
    <dgm:cxn modelId="{FE18E113-CC4C-40F6-B9E3-CFC7601828B8}" type="presParOf" srcId="{C7DC59F2-6FCA-4930-B13C-4C08AE32D869}" destId="{DE4FD997-6C75-406E-9C34-FC88D5A8E1A2}" srcOrd="4" destOrd="0" presId="urn:microsoft.com/office/officeart/2005/8/layout/default"/>
    <dgm:cxn modelId="{CCA35A98-426F-4EF3-84FD-549C29D0FFB0}" type="presParOf" srcId="{C7DC59F2-6FCA-4930-B13C-4C08AE32D869}" destId="{487CE42D-74ED-4E7D-92EF-8DC7AC0DBD9B}" srcOrd="5" destOrd="0" presId="urn:microsoft.com/office/officeart/2005/8/layout/default"/>
    <dgm:cxn modelId="{6DD08D30-A2F1-47B5-B7CF-8555A812ECDA}" type="presParOf" srcId="{C7DC59F2-6FCA-4930-B13C-4C08AE32D869}" destId="{A82D3F36-5B75-44E3-900C-032309195B78}" srcOrd="6" destOrd="0" presId="urn:microsoft.com/office/officeart/2005/8/layout/default"/>
    <dgm:cxn modelId="{F5326153-33E0-4DFF-A35F-87A066B561D8}" type="presParOf" srcId="{C7DC59F2-6FCA-4930-B13C-4C08AE32D869}" destId="{7735549D-4922-4770-A2A8-8F7273D1F61D}" srcOrd="7" destOrd="0" presId="urn:microsoft.com/office/officeart/2005/8/layout/default"/>
    <dgm:cxn modelId="{E96FEDB0-44C7-41B5-A2D8-B970583FA2A0}" type="presParOf" srcId="{C7DC59F2-6FCA-4930-B13C-4C08AE32D869}" destId="{CB52C3A8-F92A-4BD1-A22F-0C8781BB982E}" srcOrd="8" destOrd="0" presId="urn:microsoft.com/office/officeart/2005/8/layout/default"/>
    <dgm:cxn modelId="{9C0EDBC9-67D0-4729-AE9F-FF92D22F308D}" type="presParOf" srcId="{C7DC59F2-6FCA-4930-B13C-4C08AE32D869}" destId="{E4602E7E-7C7F-4DF8-8339-9F6F600A7F48}" srcOrd="9" destOrd="0" presId="urn:microsoft.com/office/officeart/2005/8/layout/default"/>
    <dgm:cxn modelId="{8D6637DD-8D15-42DE-93D6-5A156DFB5997}" type="presParOf" srcId="{C7DC59F2-6FCA-4930-B13C-4C08AE32D869}" destId="{427EB844-74F4-4F88-B09D-815313FD626A}" srcOrd="10" destOrd="0" presId="urn:microsoft.com/office/officeart/2005/8/layout/default"/>
    <dgm:cxn modelId="{FEDE5F15-631C-4D3C-BF05-DC56822EFE90}" type="presParOf" srcId="{C7DC59F2-6FCA-4930-B13C-4C08AE32D869}" destId="{42C3344C-E4E3-4FAF-9BE3-BCA4C40D3A80}" srcOrd="11" destOrd="0" presId="urn:microsoft.com/office/officeart/2005/8/layout/default"/>
    <dgm:cxn modelId="{7CEC1347-74A8-4021-8FC9-DF1E196A18DD}" type="presParOf" srcId="{C7DC59F2-6FCA-4930-B13C-4C08AE32D869}" destId="{B129A200-55C5-450D-A4E0-8CC68E76FFCD}" srcOrd="12" destOrd="0" presId="urn:microsoft.com/office/officeart/2005/8/layout/default"/>
    <dgm:cxn modelId="{E4D6645B-721F-4F21-A7EE-7B2BD4B3D84C}" type="presParOf" srcId="{C7DC59F2-6FCA-4930-B13C-4C08AE32D869}" destId="{CE6912D4-605B-4A10-BEEC-4030C80F1C28}" srcOrd="13" destOrd="0" presId="urn:microsoft.com/office/officeart/2005/8/layout/default"/>
    <dgm:cxn modelId="{78EB8D54-C5E2-44C3-B591-5440A5FC8A6C}" type="presParOf" srcId="{C7DC59F2-6FCA-4930-B13C-4C08AE32D869}" destId="{41B5903D-25B5-449E-8A35-786E141968A0}"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40356C-3118-47E5-9733-AB0AA93AD7E8}" type="doc">
      <dgm:prSet loTypeId="urn:microsoft.com/office/officeart/2005/8/layout/default" loCatId="list" qsTypeId="urn:microsoft.com/office/officeart/2005/8/quickstyle/simple1" qsCatId="simple" csTypeId="urn:microsoft.com/office/officeart/2005/8/colors/accent0_3" csCatId="mainScheme"/>
      <dgm:spPr/>
      <dgm:t>
        <a:bodyPr/>
        <a:lstStyle/>
        <a:p>
          <a:endParaRPr lang="en-US"/>
        </a:p>
      </dgm:t>
    </dgm:pt>
    <dgm:pt modelId="{68DAC28C-99E6-4702-B01A-ED252647E70C}">
      <dgm:prSet/>
      <dgm:spPr/>
      <dgm:t>
        <a:bodyPr/>
        <a:lstStyle/>
        <a:p>
          <a:r>
            <a:rPr lang="it-IT"/>
            <a:t>Attivazione di corsi</a:t>
          </a:r>
          <a:endParaRPr lang="en-US"/>
        </a:p>
      </dgm:t>
    </dgm:pt>
    <dgm:pt modelId="{DB5D98DF-941F-4B31-BA8E-86A0A6FB4FD5}" type="parTrans" cxnId="{CC9D60DE-7C91-468C-8F5F-5053E52C5752}">
      <dgm:prSet/>
      <dgm:spPr/>
      <dgm:t>
        <a:bodyPr/>
        <a:lstStyle/>
        <a:p>
          <a:endParaRPr lang="en-US"/>
        </a:p>
      </dgm:t>
    </dgm:pt>
    <dgm:pt modelId="{0C8342D7-23EF-4B00-B0E0-F173C49479DD}" type="sibTrans" cxnId="{CC9D60DE-7C91-468C-8F5F-5053E52C5752}">
      <dgm:prSet/>
      <dgm:spPr/>
      <dgm:t>
        <a:bodyPr/>
        <a:lstStyle/>
        <a:p>
          <a:endParaRPr lang="en-US"/>
        </a:p>
      </dgm:t>
    </dgm:pt>
    <dgm:pt modelId="{09EF52C9-6742-461F-92CA-9DA76B6A0B33}">
      <dgm:prSet/>
      <dgm:spPr/>
      <dgm:t>
        <a:bodyPr/>
        <a:lstStyle/>
        <a:p>
          <a:r>
            <a:rPr lang="it-IT"/>
            <a:t>Collaborazione con enti formativi</a:t>
          </a:r>
          <a:endParaRPr lang="en-US"/>
        </a:p>
      </dgm:t>
    </dgm:pt>
    <dgm:pt modelId="{3D8D8BEF-D4C2-4208-BB93-BC6894281E35}" type="parTrans" cxnId="{74B93557-1498-4D7E-A240-1791143A1B8D}">
      <dgm:prSet/>
      <dgm:spPr/>
      <dgm:t>
        <a:bodyPr/>
        <a:lstStyle/>
        <a:p>
          <a:endParaRPr lang="en-US"/>
        </a:p>
      </dgm:t>
    </dgm:pt>
    <dgm:pt modelId="{EE49B7D2-EC8F-4F9E-81C8-0B840F640302}" type="sibTrans" cxnId="{74B93557-1498-4D7E-A240-1791143A1B8D}">
      <dgm:prSet/>
      <dgm:spPr/>
      <dgm:t>
        <a:bodyPr/>
        <a:lstStyle/>
        <a:p>
          <a:endParaRPr lang="en-US"/>
        </a:p>
      </dgm:t>
    </dgm:pt>
    <dgm:pt modelId="{B3265856-8A4C-4E58-805E-50FA3FFCDFA1}">
      <dgm:prSet/>
      <dgm:spPr/>
      <dgm:t>
        <a:bodyPr/>
        <a:lstStyle/>
        <a:p>
          <a:r>
            <a:rPr lang="it-IT"/>
            <a:t>Lavoro su attrattività dell’azienda</a:t>
          </a:r>
          <a:endParaRPr lang="en-US"/>
        </a:p>
      </dgm:t>
    </dgm:pt>
    <dgm:pt modelId="{C352E304-6A15-4F6D-95B5-D38F2D6F6E38}" type="parTrans" cxnId="{9E5C2C40-D030-400F-8EB3-0BDCE6636758}">
      <dgm:prSet/>
      <dgm:spPr/>
      <dgm:t>
        <a:bodyPr/>
        <a:lstStyle/>
        <a:p>
          <a:endParaRPr lang="en-US"/>
        </a:p>
      </dgm:t>
    </dgm:pt>
    <dgm:pt modelId="{8575F30A-7FD7-49B9-A242-66814B147DFB}" type="sibTrans" cxnId="{9E5C2C40-D030-400F-8EB3-0BDCE6636758}">
      <dgm:prSet/>
      <dgm:spPr/>
      <dgm:t>
        <a:bodyPr/>
        <a:lstStyle/>
        <a:p>
          <a:endParaRPr lang="en-US"/>
        </a:p>
      </dgm:t>
    </dgm:pt>
    <dgm:pt modelId="{18670AD9-615B-4CDD-8A91-58641B92859F}">
      <dgm:prSet/>
      <dgm:spPr/>
      <dgm:t>
        <a:bodyPr/>
        <a:lstStyle/>
        <a:p>
          <a:r>
            <a:rPr lang="it-IT"/>
            <a:t>Attivazione di agenzie per assenze contingenti</a:t>
          </a:r>
          <a:endParaRPr lang="en-US"/>
        </a:p>
      </dgm:t>
    </dgm:pt>
    <dgm:pt modelId="{819302A7-2A2B-4551-A278-C7EECE3AFB53}" type="parTrans" cxnId="{FAB8DE46-7435-4A44-8231-DA938F84C0B3}">
      <dgm:prSet/>
      <dgm:spPr/>
      <dgm:t>
        <a:bodyPr/>
        <a:lstStyle/>
        <a:p>
          <a:endParaRPr lang="en-US"/>
        </a:p>
      </dgm:t>
    </dgm:pt>
    <dgm:pt modelId="{358664A3-C745-46EB-A47B-D86749DD249E}" type="sibTrans" cxnId="{FAB8DE46-7435-4A44-8231-DA938F84C0B3}">
      <dgm:prSet/>
      <dgm:spPr/>
      <dgm:t>
        <a:bodyPr/>
        <a:lstStyle/>
        <a:p>
          <a:endParaRPr lang="en-US"/>
        </a:p>
      </dgm:t>
    </dgm:pt>
    <dgm:pt modelId="{4CDFBC14-7C3E-49D8-AE6F-4ED3935797D9}">
      <dgm:prSet/>
      <dgm:spPr/>
      <dgm:t>
        <a:bodyPr/>
        <a:lstStyle/>
        <a:p>
          <a:r>
            <a:rPr lang="it-IT"/>
            <a:t>Incentivi economici</a:t>
          </a:r>
          <a:endParaRPr lang="en-US"/>
        </a:p>
      </dgm:t>
    </dgm:pt>
    <dgm:pt modelId="{2761A193-F17D-49CD-8EBB-E23047FC81AE}" type="parTrans" cxnId="{A3BED231-054D-4D32-8416-22DE9991892A}">
      <dgm:prSet/>
      <dgm:spPr/>
      <dgm:t>
        <a:bodyPr/>
        <a:lstStyle/>
        <a:p>
          <a:endParaRPr lang="en-US"/>
        </a:p>
      </dgm:t>
    </dgm:pt>
    <dgm:pt modelId="{E952422A-7C12-4B31-A143-74DA9530974D}" type="sibTrans" cxnId="{A3BED231-054D-4D32-8416-22DE9991892A}">
      <dgm:prSet/>
      <dgm:spPr/>
      <dgm:t>
        <a:bodyPr/>
        <a:lstStyle/>
        <a:p>
          <a:endParaRPr lang="en-US"/>
        </a:p>
      </dgm:t>
    </dgm:pt>
    <dgm:pt modelId="{F6F5A79A-A37C-4C7F-AF7B-49CB59930C3F}">
      <dgm:prSet/>
      <dgm:spPr/>
      <dgm:t>
        <a:bodyPr/>
        <a:lstStyle/>
        <a:p>
          <a:r>
            <a:rPr lang="it-IT"/>
            <a:t>Mercato estero</a:t>
          </a:r>
          <a:endParaRPr lang="en-US"/>
        </a:p>
      </dgm:t>
    </dgm:pt>
    <dgm:pt modelId="{484A278D-D320-4333-8EED-FB6C4F74F5F9}" type="parTrans" cxnId="{FC009A49-B1C8-4A88-8E99-4250F9B209DB}">
      <dgm:prSet/>
      <dgm:spPr/>
      <dgm:t>
        <a:bodyPr/>
        <a:lstStyle/>
        <a:p>
          <a:endParaRPr lang="en-US"/>
        </a:p>
      </dgm:t>
    </dgm:pt>
    <dgm:pt modelId="{1914F9D4-E99E-4CB7-B3C4-2021EDDA129E}" type="sibTrans" cxnId="{FC009A49-B1C8-4A88-8E99-4250F9B209DB}">
      <dgm:prSet/>
      <dgm:spPr/>
      <dgm:t>
        <a:bodyPr/>
        <a:lstStyle/>
        <a:p>
          <a:endParaRPr lang="en-US"/>
        </a:p>
      </dgm:t>
    </dgm:pt>
    <dgm:pt modelId="{C6C0CA63-C0F3-4FAF-9226-942FE89DBFE3}" type="pres">
      <dgm:prSet presAssocID="{AA40356C-3118-47E5-9733-AB0AA93AD7E8}" presName="diagram" presStyleCnt="0">
        <dgm:presLayoutVars>
          <dgm:dir/>
          <dgm:resizeHandles val="exact"/>
        </dgm:presLayoutVars>
      </dgm:prSet>
      <dgm:spPr/>
    </dgm:pt>
    <dgm:pt modelId="{98832AB1-E43F-454B-A20D-98541AC4E74A}" type="pres">
      <dgm:prSet presAssocID="{68DAC28C-99E6-4702-B01A-ED252647E70C}" presName="node" presStyleLbl="node1" presStyleIdx="0" presStyleCnt="6">
        <dgm:presLayoutVars>
          <dgm:bulletEnabled val="1"/>
        </dgm:presLayoutVars>
      </dgm:prSet>
      <dgm:spPr/>
    </dgm:pt>
    <dgm:pt modelId="{E2F504C7-1EC0-4220-A0DA-4A95AF09B2F4}" type="pres">
      <dgm:prSet presAssocID="{0C8342D7-23EF-4B00-B0E0-F173C49479DD}" presName="sibTrans" presStyleCnt="0"/>
      <dgm:spPr/>
    </dgm:pt>
    <dgm:pt modelId="{2540A17C-FA5C-4E1E-A2D4-B41A04EE2363}" type="pres">
      <dgm:prSet presAssocID="{09EF52C9-6742-461F-92CA-9DA76B6A0B33}" presName="node" presStyleLbl="node1" presStyleIdx="1" presStyleCnt="6">
        <dgm:presLayoutVars>
          <dgm:bulletEnabled val="1"/>
        </dgm:presLayoutVars>
      </dgm:prSet>
      <dgm:spPr/>
    </dgm:pt>
    <dgm:pt modelId="{CD048AF6-F47C-4053-A2EC-613D5FEB1634}" type="pres">
      <dgm:prSet presAssocID="{EE49B7D2-EC8F-4F9E-81C8-0B840F640302}" presName="sibTrans" presStyleCnt="0"/>
      <dgm:spPr/>
    </dgm:pt>
    <dgm:pt modelId="{3C14A82C-F00C-4EEB-8A3A-6AF59C8E8840}" type="pres">
      <dgm:prSet presAssocID="{B3265856-8A4C-4E58-805E-50FA3FFCDFA1}" presName="node" presStyleLbl="node1" presStyleIdx="2" presStyleCnt="6">
        <dgm:presLayoutVars>
          <dgm:bulletEnabled val="1"/>
        </dgm:presLayoutVars>
      </dgm:prSet>
      <dgm:spPr/>
    </dgm:pt>
    <dgm:pt modelId="{6C80E9B9-EEA6-468A-A24F-06A2C3BADB6B}" type="pres">
      <dgm:prSet presAssocID="{8575F30A-7FD7-49B9-A242-66814B147DFB}" presName="sibTrans" presStyleCnt="0"/>
      <dgm:spPr/>
    </dgm:pt>
    <dgm:pt modelId="{BA6D5E7A-1449-42B6-94BE-C2555502B5DC}" type="pres">
      <dgm:prSet presAssocID="{18670AD9-615B-4CDD-8A91-58641B92859F}" presName="node" presStyleLbl="node1" presStyleIdx="3" presStyleCnt="6">
        <dgm:presLayoutVars>
          <dgm:bulletEnabled val="1"/>
        </dgm:presLayoutVars>
      </dgm:prSet>
      <dgm:spPr/>
    </dgm:pt>
    <dgm:pt modelId="{91FFA120-EFDB-4C4D-88D5-C928FA66DD13}" type="pres">
      <dgm:prSet presAssocID="{358664A3-C745-46EB-A47B-D86749DD249E}" presName="sibTrans" presStyleCnt="0"/>
      <dgm:spPr/>
    </dgm:pt>
    <dgm:pt modelId="{8AF23E50-A709-4BB5-B497-1E55C04CD903}" type="pres">
      <dgm:prSet presAssocID="{4CDFBC14-7C3E-49D8-AE6F-4ED3935797D9}" presName="node" presStyleLbl="node1" presStyleIdx="4" presStyleCnt="6">
        <dgm:presLayoutVars>
          <dgm:bulletEnabled val="1"/>
        </dgm:presLayoutVars>
      </dgm:prSet>
      <dgm:spPr/>
    </dgm:pt>
    <dgm:pt modelId="{52A2B2CE-5708-4A58-BDFA-DAF39DEA4F10}" type="pres">
      <dgm:prSet presAssocID="{E952422A-7C12-4B31-A143-74DA9530974D}" presName="sibTrans" presStyleCnt="0"/>
      <dgm:spPr/>
    </dgm:pt>
    <dgm:pt modelId="{67A4D89C-213B-4226-A297-4796590BC239}" type="pres">
      <dgm:prSet presAssocID="{F6F5A79A-A37C-4C7F-AF7B-49CB59930C3F}" presName="node" presStyleLbl="node1" presStyleIdx="5" presStyleCnt="6">
        <dgm:presLayoutVars>
          <dgm:bulletEnabled val="1"/>
        </dgm:presLayoutVars>
      </dgm:prSet>
      <dgm:spPr/>
    </dgm:pt>
  </dgm:ptLst>
  <dgm:cxnLst>
    <dgm:cxn modelId="{28BE1900-B660-4A59-913F-405BC82E34D9}" type="presOf" srcId="{AA40356C-3118-47E5-9733-AB0AA93AD7E8}" destId="{C6C0CA63-C0F3-4FAF-9226-942FE89DBFE3}" srcOrd="0" destOrd="0" presId="urn:microsoft.com/office/officeart/2005/8/layout/default"/>
    <dgm:cxn modelId="{F56E5B02-1AA2-4094-ABDA-E8F058040909}" type="presOf" srcId="{09EF52C9-6742-461F-92CA-9DA76B6A0B33}" destId="{2540A17C-FA5C-4E1E-A2D4-B41A04EE2363}" srcOrd="0" destOrd="0" presId="urn:microsoft.com/office/officeart/2005/8/layout/default"/>
    <dgm:cxn modelId="{FD15C12E-FB96-4079-B1F2-698E95FC5778}" type="presOf" srcId="{18670AD9-615B-4CDD-8A91-58641B92859F}" destId="{BA6D5E7A-1449-42B6-94BE-C2555502B5DC}" srcOrd="0" destOrd="0" presId="urn:microsoft.com/office/officeart/2005/8/layout/default"/>
    <dgm:cxn modelId="{A3BED231-054D-4D32-8416-22DE9991892A}" srcId="{AA40356C-3118-47E5-9733-AB0AA93AD7E8}" destId="{4CDFBC14-7C3E-49D8-AE6F-4ED3935797D9}" srcOrd="4" destOrd="0" parTransId="{2761A193-F17D-49CD-8EBB-E23047FC81AE}" sibTransId="{E952422A-7C12-4B31-A143-74DA9530974D}"/>
    <dgm:cxn modelId="{3A8F4F35-8C7D-433A-AD41-BF30EF1A4DE6}" type="presOf" srcId="{4CDFBC14-7C3E-49D8-AE6F-4ED3935797D9}" destId="{8AF23E50-A709-4BB5-B497-1E55C04CD903}" srcOrd="0" destOrd="0" presId="urn:microsoft.com/office/officeart/2005/8/layout/default"/>
    <dgm:cxn modelId="{3909D339-F5AC-4A0C-991C-92EEB6482EBA}" type="presOf" srcId="{F6F5A79A-A37C-4C7F-AF7B-49CB59930C3F}" destId="{67A4D89C-213B-4226-A297-4796590BC239}" srcOrd="0" destOrd="0" presId="urn:microsoft.com/office/officeart/2005/8/layout/default"/>
    <dgm:cxn modelId="{9E5C2C40-D030-400F-8EB3-0BDCE6636758}" srcId="{AA40356C-3118-47E5-9733-AB0AA93AD7E8}" destId="{B3265856-8A4C-4E58-805E-50FA3FFCDFA1}" srcOrd="2" destOrd="0" parTransId="{C352E304-6A15-4F6D-95B5-D38F2D6F6E38}" sibTransId="{8575F30A-7FD7-49B9-A242-66814B147DFB}"/>
    <dgm:cxn modelId="{FAB8DE46-7435-4A44-8231-DA938F84C0B3}" srcId="{AA40356C-3118-47E5-9733-AB0AA93AD7E8}" destId="{18670AD9-615B-4CDD-8A91-58641B92859F}" srcOrd="3" destOrd="0" parTransId="{819302A7-2A2B-4551-A278-C7EECE3AFB53}" sibTransId="{358664A3-C745-46EB-A47B-D86749DD249E}"/>
    <dgm:cxn modelId="{FC009A49-B1C8-4A88-8E99-4250F9B209DB}" srcId="{AA40356C-3118-47E5-9733-AB0AA93AD7E8}" destId="{F6F5A79A-A37C-4C7F-AF7B-49CB59930C3F}" srcOrd="5" destOrd="0" parTransId="{484A278D-D320-4333-8EED-FB6C4F74F5F9}" sibTransId="{1914F9D4-E99E-4CB7-B3C4-2021EDDA129E}"/>
    <dgm:cxn modelId="{74B93557-1498-4D7E-A240-1791143A1B8D}" srcId="{AA40356C-3118-47E5-9733-AB0AA93AD7E8}" destId="{09EF52C9-6742-461F-92CA-9DA76B6A0B33}" srcOrd="1" destOrd="0" parTransId="{3D8D8BEF-D4C2-4208-BB93-BC6894281E35}" sibTransId="{EE49B7D2-EC8F-4F9E-81C8-0B840F640302}"/>
    <dgm:cxn modelId="{EF5766D1-29E6-4605-9A22-8C05BE430695}" type="presOf" srcId="{B3265856-8A4C-4E58-805E-50FA3FFCDFA1}" destId="{3C14A82C-F00C-4EEB-8A3A-6AF59C8E8840}" srcOrd="0" destOrd="0" presId="urn:microsoft.com/office/officeart/2005/8/layout/default"/>
    <dgm:cxn modelId="{395E59D9-8590-41B3-8DB1-60D812AA2176}" type="presOf" srcId="{68DAC28C-99E6-4702-B01A-ED252647E70C}" destId="{98832AB1-E43F-454B-A20D-98541AC4E74A}" srcOrd="0" destOrd="0" presId="urn:microsoft.com/office/officeart/2005/8/layout/default"/>
    <dgm:cxn modelId="{CC9D60DE-7C91-468C-8F5F-5053E52C5752}" srcId="{AA40356C-3118-47E5-9733-AB0AA93AD7E8}" destId="{68DAC28C-99E6-4702-B01A-ED252647E70C}" srcOrd="0" destOrd="0" parTransId="{DB5D98DF-941F-4B31-BA8E-86A0A6FB4FD5}" sibTransId="{0C8342D7-23EF-4B00-B0E0-F173C49479DD}"/>
    <dgm:cxn modelId="{6BAE16B7-D903-4607-873E-8304813E0BB1}" type="presParOf" srcId="{C6C0CA63-C0F3-4FAF-9226-942FE89DBFE3}" destId="{98832AB1-E43F-454B-A20D-98541AC4E74A}" srcOrd="0" destOrd="0" presId="urn:microsoft.com/office/officeart/2005/8/layout/default"/>
    <dgm:cxn modelId="{879BD3CB-0119-4ABA-9BC5-43A3D7B10C0C}" type="presParOf" srcId="{C6C0CA63-C0F3-4FAF-9226-942FE89DBFE3}" destId="{E2F504C7-1EC0-4220-A0DA-4A95AF09B2F4}" srcOrd="1" destOrd="0" presId="urn:microsoft.com/office/officeart/2005/8/layout/default"/>
    <dgm:cxn modelId="{08651060-F09B-4102-8117-A400AE45A228}" type="presParOf" srcId="{C6C0CA63-C0F3-4FAF-9226-942FE89DBFE3}" destId="{2540A17C-FA5C-4E1E-A2D4-B41A04EE2363}" srcOrd="2" destOrd="0" presId="urn:microsoft.com/office/officeart/2005/8/layout/default"/>
    <dgm:cxn modelId="{18107BE7-E09D-4FF2-8706-08F1BE982E19}" type="presParOf" srcId="{C6C0CA63-C0F3-4FAF-9226-942FE89DBFE3}" destId="{CD048AF6-F47C-4053-A2EC-613D5FEB1634}" srcOrd="3" destOrd="0" presId="urn:microsoft.com/office/officeart/2005/8/layout/default"/>
    <dgm:cxn modelId="{2693975E-8BC3-4BCD-A916-558656F39F88}" type="presParOf" srcId="{C6C0CA63-C0F3-4FAF-9226-942FE89DBFE3}" destId="{3C14A82C-F00C-4EEB-8A3A-6AF59C8E8840}" srcOrd="4" destOrd="0" presId="urn:microsoft.com/office/officeart/2005/8/layout/default"/>
    <dgm:cxn modelId="{43CA6A48-FC51-4FBB-BD89-49D2965A12B8}" type="presParOf" srcId="{C6C0CA63-C0F3-4FAF-9226-942FE89DBFE3}" destId="{6C80E9B9-EEA6-468A-A24F-06A2C3BADB6B}" srcOrd="5" destOrd="0" presId="urn:microsoft.com/office/officeart/2005/8/layout/default"/>
    <dgm:cxn modelId="{B16010AA-8496-4BB2-93E4-F6A4378948B9}" type="presParOf" srcId="{C6C0CA63-C0F3-4FAF-9226-942FE89DBFE3}" destId="{BA6D5E7A-1449-42B6-94BE-C2555502B5DC}" srcOrd="6" destOrd="0" presId="urn:microsoft.com/office/officeart/2005/8/layout/default"/>
    <dgm:cxn modelId="{C15B2140-7E2F-4AC1-9815-13BCF5A20913}" type="presParOf" srcId="{C6C0CA63-C0F3-4FAF-9226-942FE89DBFE3}" destId="{91FFA120-EFDB-4C4D-88D5-C928FA66DD13}" srcOrd="7" destOrd="0" presId="urn:microsoft.com/office/officeart/2005/8/layout/default"/>
    <dgm:cxn modelId="{B349233D-E4CF-446D-B467-70133316270D}" type="presParOf" srcId="{C6C0CA63-C0F3-4FAF-9226-942FE89DBFE3}" destId="{8AF23E50-A709-4BB5-B497-1E55C04CD903}" srcOrd="8" destOrd="0" presId="urn:microsoft.com/office/officeart/2005/8/layout/default"/>
    <dgm:cxn modelId="{F3671CAE-44DF-45ED-BF85-20FAC6FA5438}" type="presParOf" srcId="{C6C0CA63-C0F3-4FAF-9226-942FE89DBFE3}" destId="{52A2B2CE-5708-4A58-BDFA-DAF39DEA4F10}" srcOrd="9" destOrd="0" presId="urn:microsoft.com/office/officeart/2005/8/layout/default"/>
    <dgm:cxn modelId="{294AB008-1C97-4AF9-A0A8-7116322DED88}" type="presParOf" srcId="{C6C0CA63-C0F3-4FAF-9226-942FE89DBFE3}" destId="{67A4D89C-213B-4226-A297-4796590BC239}"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BFC03F0-9985-4BAB-9A46-2D9C3CC8469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A4A8B4F8-ABBD-4270-A6AC-A4B2C86E3267}">
      <dgm:prSet/>
      <dgm:spPr/>
      <dgm:t>
        <a:bodyPr/>
        <a:lstStyle/>
        <a:p>
          <a:r>
            <a:rPr lang="it-IT"/>
            <a:t>Abbassamento degli standard effettivi</a:t>
          </a:r>
          <a:endParaRPr lang="en-US"/>
        </a:p>
      </dgm:t>
    </dgm:pt>
    <dgm:pt modelId="{4D9B0B1E-79BA-419F-BE25-2649BA325C71}" type="parTrans" cxnId="{0AA6BC23-03FB-4407-A866-3067B57E4307}">
      <dgm:prSet/>
      <dgm:spPr/>
      <dgm:t>
        <a:bodyPr/>
        <a:lstStyle/>
        <a:p>
          <a:endParaRPr lang="en-US"/>
        </a:p>
      </dgm:t>
    </dgm:pt>
    <dgm:pt modelId="{2EFDE822-D80D-4038-A8AA-A53A8A7DC77C}" type="sibTrans" cxnId="{0AA6BC23-03FB-4407-A866-3067B57E4307}">
      <dgm:prSet/>
      <dgm:spPr/>
      <dgm:t>
        <a:bodyPr/>
        <a:lstStyle/>
        <a:p>
          <a:endParaRPr lang="en-US"/>
        </a:p>
      </dgm:t>
    </dgm:pt>
    <dgm:pt modelId="{1F25E31F-4261-4648-9006-7E52AD9E5071}">
      <dgm:prSet/>
      <dgm:spPr/>
      <dgm:t>
        <a:bodyPr/>
        <a:lstStyle/>
        <a:p>
          <a:r>
            <a:rPr lang="it-IT" dirty="0"/>
            <a:t>Dove possibile sostituzione/riorganizzazione attività infermiere/OSS</a:t>
          </a:r>
          <a:endParaRPr lang="en-US" dirty="0"/>
        </a:p>
      </dgm:t>
    </dgm:pt>
    <dgm:pt modelId="{493A8135-1D33-4AC5-BF3B-85F05B9685F5}" type="parTrans" cxnId="{2B1CED35-9178-4565-A203-A1E0ACA885AC}">
      <dgm:prSet/>
      <dgm:spPr/>
      <dgm:t>
        <a:bodyPr/>
        <a:lstStyle/>
        <a:p>
          <a:endParaRPr lang="en-US"/>
        </a:p>
      </dgm:t>
    </dgm:pt>
    <dgm:pt modelId="{8DEBEFFC-F2D0-4EC2-BFDD-8379B1938958}" type="sibTrans" cxnId="{2B1CED35-9178-4565-A203-A1E0ACA885AC}">
      <dgm:prSet/>
      <dgm:spPr/>
      <dgm:t>
        <a:bodyPr/>
        <a:lstStyle/>
        <a:p>
          <a:endParaRPr lang="en-US"/>
        </a:p>
      </dgm:t>
    </dgm:pt>
    <dgm:pt modelId="{25E57704-FAD0-49B3-969C-3C153BC71770}">
      <dgm:prSet/>
      <dgm:spPr/>
      <dgm:t>
        <a:bodyPr/>
        <a:lstStyle/>
        <a:p>
          <a:r>
            <a:rPr lang="it-IT" dirty="0"/>
            <a:t>Riorganizzazione turni e servizi </a:t>
          </a:r>
          <a:endParaRPr lang="en-US" dirty="0"/>
        </a:p>
      </dgm:t>
    </dgm:pt>
    <dgm:pt modelId="{3E729E25-94B4-459E-A021-3257CDF9704B}" type="parTrans" cxnId="{F9102C87-3DB3-4A85-8E76-F137E67303B1}">
      <dgm:prSet/>
      <dgm:spPr/>
      <dgm:t>
        <a:bodyPr/>
        <a:lstStyle/>
        <a:p>
          <a:endParaRPr lang="en-US"/>
        </a:p>
      </dgm:t>
    </dgm:pt>
    <dgm:pt modelId="{0CED2F51-5BEA-4175-9AB6-977DFA2E758B}" type="sibTrans" cxnId="{F9102C87-3DB3-4A85-8E76-F137E67303B1}">
      <dgm:prSet/>
      <dgm:spPr/>
      <dgm:t>
        <a:bodyPr/>
        <a:lstStyle/>
        <a:p>
          <a:endParaRPr lang="en-US"/>
        </a:p>
      </dgm:t>
    </dgm:pt>
    <dgm:pt modelId="{E9C9144A-FFDA-4DA4-8554-7CC2C8FD2264}" type="pres">
      <dgm:prSet presAssocID="{0BFC03F0-9985-4BAB-9A46-2D9C3CC84699}" presName="hierChild1" presStyleCnt="0">
        <dgm:presLayoutVars>
          <dgm:chPref val="1"/>
          <dgm:dir/>
          <dgm:animOne val="branch"/>
          <dgm:animLvl val="lvl"/>
          <dgm:resizeHandles/>
        </dgm:presLayoutVars>
      </dgm:prSet>
      <dgm:spPr/>
    </dgm:pt>
    <dgm:pt modelId="{02715910-C500-4E2E-BACC-82D71D5603CB}" type="pres">
      <dgm:prSet presAssocID="{A4A8B4F8-ABBD-4270-A6AC-A4B2C86E3267}" presName="hierRoot1" presStyleCnt="0"/>
      <dgm:spPr/>
    </dgm:pt>
    <dgm:pt modelId="{FE616F9E-E627-4338-8C9B-0B12E2519035}" type="pres">
      <dgm:prSet presAssocID="{A4A8B4F8-ABBD-4270-A6AC-A4B2C86E3267}" presName="composite" presStyleCnt="0"/>
      <dgm:spPr/>
    </dgm:pt>
    <dgm:pt modelId="{38AE7E11-E55A-4816-90C5-8EB132C1EE5C}" type="pres">
      <dgm:prSet presAssocID="{A4A8B4F8-ABBD-4270-A6AC-A4B2C86E3267}" presName="background" presStyleLbl="node0" presStyleIdx="0" presStyleCnt="3"/>
      <dgm:spPr/>
    </dgm:pt>
    <dgm:pt modelId="{48691DE5-44B8-4E3E-B52A-93CD13C973AA}" type="pres">
      <dgm:prSet presAssocID="{A4A8B4F8-ABBD-4270-A6AC-A4B2C86E3267}" presName="text" presStyleLbl="fgAcc0" presStyleIdx="0" presStyleCnt="3">
        <dgm:presLayoutVars>
          <dgm:chPref val="3"/>
        </dgm:presLayoutVars>
      </dgm:prSet>
      <dgm:spPr/>
    </dgm:pt>
    <dgm:pt modelId="{10FE74E9-38C1-4353-B693-5FE3F4694B6E}" type="pres">
      <dgm:prSet presAssocID="{A4A8B4F8-ABBD-4270-A6AC-A4B2C86E3267}" presName="hierChild2" presStyleCnt="0"/>
      <dgm:spPr/>
    </dgm:pt>
    <dgm:pt modelId="{A10EFD8C-4E7B-412F-80A2-29E3034FB829}" type="pres">
      <dgm:prSet presAssocID="{1F25E31F-4261-4648-9006-7E52AD9E5071}" presName="hierRoot1" presStyleCnt="0"/>
      <dgm:spPr/>
    </dgm:pt>
    <dgm:pt modelId="{51A10BBA-17EE-49EA-9577-94D95CB2336F}" type="pres">
      <dgm:prSet presAssocID="{1F25E31F-4261-4648-9006-7E52AD9E5071}" presName="composite" presStyleCnt="0"/>
      <dgm:spPr/>
    </dgm:pt>
    <dgm:pt modelId="{D19F9E46-21DB-4BC5-8B36-C0890A561E25}" type="pres">
      <dgm:prSet presAssocID="{1F25E31F-4261-4648-9006-7E52AD9E5071}" presName="background" presStyleLbl="node0" presStyleIdx="1" presStyleCnt="3"/>
      <dgm:spPr/>
    </dgm:pt>
    <dgm:pt modelId="{CB1A8852-8D61-483B-932C-505B6CE9CC7F}" type="pres">
      <dgm:prSet presAssocID="{1F25E31F-4261-4648-9006-7E52AD9E5071}" presName="text" presStyleLbl="fgAcc0" presStyleIdx="1" presStyleCnt="3">
        <dgm:presLayoutVars>
          <dgm:chPref val="3"/>
        </dgm:presLayoutVars>
      </dgm:prSet>
      <dgm:spPr/>
    </dgm:pt>
    <dgm:pt modelId="{27E2E0CA-E9B0-4511-BA7F-B35D010C147A}" type="pres">
      <dgm:prSet presAssocID="{1F25E31F-4261-4648-9006-7E52AD9E5071}" presName="hierChild2" presStyleCnt="0"/>
      <dgm:spPr/>
    </dgm:pt>
    <dgm:pt modelId="{3E5320A8-4493-46E5-A1D0-6AFADCDE5FD2}" type="pres">
      <dgm:prSet presAssocID="{25E57704-FAD0-49B3-969C-3C153BC71770}" presName="hierRoot1" presStyleCnt="0"/>
      <dgm:spPr/>
    </dgm:pt>
    <dgm:pt modelId="{22310D60-1E93-403D-9ED3-FB98D7AC8889}" type="pres">
      <dgm:prSet presAssocID="{25E57704-FAD0-49B3-969C-3C153BC71770}" presName="composite" presStyleCnt="0"/>
      <dgm:spPr/>
    </dgm:pt>
    <dgm:pt modelId="{99C70213-4CE1-4AEC-A778-D1F5F46623DD}" type="pres">
      <dgm:prSet presAssocID="{25E57704-FAD0-49B3-969C-3C153BC71770}" presName="background" presStyleLbl="node0" presStyleIdx="2" presStyleCnt="3"/>
      <dgm:spPr/>
    </dgm:pt>
    <dgm:pt modelId="{D4F35344-9F89-4ED7-8DA0-C100FC515976}" type="pres">
      <dgm:prSet presAssocID="{25E57704-FAD0-49B3-969C-3C153BC71770}" presName="text" presStyleLbl="fgAcc0" presStyleIdx="2" presStyleCnt="3">
        <dgm:presLayoutVars>
          <dgm:chPref val="3"/>
        </dgm:presLayoutVars>
      </dgm:prSet>
      <dgm:spPr/>
    </dgm:pt>
    <dgm:pt modelId="{E988ACC7-E933-4134-B512-ADC387D88362}" type="pres">
      <dgm:prSet presAssocID="{25E57704-FAD0-49B3-969C-3C153BC71770}" presName="hierChild2" presStyleCnt="0"/>
      <dgm:spPr/>
    </dgm:pt>
  </dgm:ptLst>
  <dgm:cxnLst>
    <dgm:cxn modelId="{0AA6BC23-03FB-4407-A866-3067B57E4307}" srcId="{0BFC03F0-9985-4BAB-9A46-2D9C3CC84699}" destId="{A4A8B4F8-ABBD-4270-A6AC-A4B2C86E3267}" srcOrd="0" destOrd="0" parTransId="{4D9B0B1E-79BA-419F-BE25-2649BA325C71}" sibTransId="{2EFDE822-D80D-4038-A8AA-A53A8A7DC77C}"/>
    <dgm:cxn modelId="{D47F8833-B0A3-42CA-ABFF-E08A6DFFB960}" type="presOf" srcId="{25E57704-FAD0-49B3-969C-3C153BC71770}" destId="{D4F35344-9F89-4ED7-8DA0-C100FC515976}" srcOrd="0" destOrd="0" presId="urn:microsoft.com/office/officeart/2005/8/layout/hierarchy1"/>
    <dgm:cxn modelId="{2B1CED35-9178-4565-A203-A1E0ACA885AC}" srcId="{0BFC03F0-9985-4BAB-9A46-2D9C3CC84699}" destId="{1F25E31F-4261-4648-9006-7E52AD9E5071}" srcOrd="1" destOrd="0" parTransId="{493A8135-1D33-4AC5-BF3B-85F05B9685F5}" sibTransId="{8DEBEFFC-F2D0-4EC2-BFDD-8379B1938958}"/>
    <dgm:cxn modelId="{232EA06A-AE34-4D56-9F37-EF7C7CA303C7}" type="presOf" srcId="{1F25E31F-4261-4648-9006-7E52AD9E5071}" destId="{CB1A8852-8D61-483B-932C-505B6CE9CC7F}" srcOrd="0" destOrd="0" presId="urn:microsoft.com/office/officeart/2005/8/layout/hierarchy1"/>
    <dgm:cxn modelId="{DDA56C4C-8267-47BC-B06A-078BA5B05B1B}" type="presOf" srcId="{0BFC03F0-9985-4BAB-9A46-2D9C3CC84699}" destId="{E9C9144A-FFDA-4DA4-8554-7CC2C8FD2264}" srcOrd="0" destOrd="0" presId="urn:microsoft.com/office/officeart/2005/8/layout/hierarchy1"/>
    <dgm:cxn modelId="{F9102C87-3DB3-4A85-8E76-F137E67303B1}" srcId="{0BFC03F0-9985-4BAB-9A46-2D9C3CC84699}" destId="{25E57704-FAD0-49B3-969C-3C153BC71770}" srcOrd="2" destOrd="0" parTransId="{3E729E25-94B4-459E-A021-3257CDF9704B}" sibTransId="{0CED2F51-5BEA-4175-9AB6-977DFA2E758B}"/>
    <dgm:cxn modelId="{367B9AB6-8FA3-4035-BA4F-5F264F0ACFDA}" type="presOf" srcId="{A4A8B4F8-ABBD-4270-A6AC-A4B2C86E3267}" destId="{48691DE5-44B8-4E3E-B52A-93CD13C973AA}" srcOrd="0" destOrd="0" presId="urn:microsoft.com/office/officeart/2005/8/layout/hierarchy1"/>
    <dgm:cxn modelId="{780867D6-4EA2-46A8-BC5A-6FCD0B00883B}" type="presParOf" srcId="{E9C9144A-FFDA-4DA4-8554-7CC2C8FD2264}" destId="{02715910-C500-4E2E-BACC-82D71D5603CB}" srcOrd="0" destOrd="0" presId="urn:microsoft.com/office/officeart/2005/8/layout/hierarchy1"/>
    <dgm:cxn modelId="{1420D916-7A0D-4D61-8B55-5A80C1468550}" type="presParOf" srcId="{02715910-C500-4E2E-BACC-82D71D5603CB}" destId="{FE616F9E-E627-4338-8C9B-0B12E2519035}" srcOrd="0" destOrd="0" presId="urn:microsoft.com/office/officeart/2005/8/layout/hierarchy1"/>
    <dgm:cxn modelId="{D271F9EA-E80A-421C-BE9F-66CDDD228126}" type="presParOf" srcId="{FE616F9E-E627-4338-8C9B-0B12E2519035}" destId="{38AE7E11-E55A-4816-90C5-8EB132C1EE5C}" srcOrd="0" destOrd="0" presId="urn:microsoft.com/office/officeart/2005/8/layout/hierarchy1"/>
    <dgm:cxn modelId="{15D489B8-1813-4172-8740-362B2FF7B4FD}" type="presParOf" srcId="{FE616F9E-E627-4338-8C9B-0B12E2519035}" destId="{48691DE5-44B8-4E3E-B52A-93CD13C973AA}" srcOrd="1" destOrd="0" presId="urn:microsoft.com/office/officeart/2005/8/layout/hierarchy1"/>
    <dgm:cxn modelId="{6C05C397-0568-447F-A675-F92180393405}" type="presParOf" srcId="{02715910-C500-4E2E-BACC-82D71D5603CB}" destId="{10FE74E9-38C1-4353-B693-5FE3F4694B6E}" srcOrd="1" destOrd="0" presId="urn:microsoft.com/office/officeart/2005/8/layout/hierarchy1"/>
    <dgm:cxn modelId="{96F54444-A4A9-4008-B818-311C570A1BCD}" type="presParOf" srcId="{E9C9144A-FFDA-4DA4-8554-7CC2C8FD2264}" destId="{A10EFD8C-4E7B-412F-80A2-29E3034FB829}" srcOrd="1" destOrd="0" presId="urn:microsoft.com/office/officeart/2005/8/layout/hierarchy1"/>
    <dgm:cxn modelId="{2880CC96-FF40-45AD-BD3A-F20A697B58DB}" type="presParOf" srcId="{A10EFD8C-4E7B-412F-80A2-29E3034FB829}" destId="{51A10BBA-17EE-49EA-9577-94D95CB2336F}" srcOrd="0" destOrd="0" presId="urn:microsoft.com/office/officeart/2005/8/layout/hierarchy1"/>
    <dgm:cxn modelId="{FD32BC46-6701-412B-98FF-5B8E69A20565}" type="presParOf" srcId="{51A10BBA-17EE-49EA-9577-94D95CB2336F}" destId="{D19F9E46-21DB-4BC5-8B36-C0890A561E25}" srcOrd="0" destOrd="0" presId="urn:microsoft.com/office/officeart/2005/8/layout/hierarchy1"/>
    <dgm:cxn modelId="{B4A7EFA9-34B9-4293-9CCC-C7A7FF1CF048}" type="presParOf" srcId="{51A10BBA-17EE-49EA-9577-94D95CB2336F}" destId="{CB1A8852-8D61-483B-932C-505B6CE9CC7F}" srcOrd="1" destOrd="0" presId="urn:microsoft.com/office/officeart/2005/8/layout/hierarchy1"/>
    <dgm:cxn modelId="{5E62B8D9-E947-43F0-B38D-DA3A58656FE5}" type="presParOf" srcId="{A10EFD8C-4E7B-412F-80A2-29E3034FB829}" destId="{27E2E0CA-E9B0-4511-BA7F-B35D010C147A}" srcOrd="1" destOrd="0" presId="urn:microsoft.com/office/officeart/2005/8/layout/hierarchy1"/>
    <dgm:cxn modelId="{ED6A8877-F442-4BA0-B711-EADE6F56588D}" type="presParOf" srcId="{E9C9144A-FFDA-4DA4-8554-7CC2C8FD2264}" destId="{3E5320A8-4493-46E5-A1D0-6AFADCDE5FD2}" srcOrd="2" destOrd="0" presId="urn:microsoft.com/office/officeart/2005/8/layout/hierarchy1"/>
    <dgm:cxn modelId="{240CBDF4-3FA2-4850-8827-68716C7F2D0F}" type="presParOf" srcId="{3E5320A8-4493-46E5-A1D0-6AFADCDE5FD2}" destId="{22310D60-1E93-403D-9ED3-FB98D7AC8889}" srcOrd="0" destOrd="0" presId="urn:microsoft.com/office/officeart/2005/8/layout/hierarchy1"/>
    <dgm:cxn modelId="{849C145B-2C0D-4B20-A9AC-48A95FC84BBF}" type="presParOf" srcId="{22310D60-1E93-403D-9ED3-FB98D7AC8889}" destId="{99C70213-4CE1-4AEC-A778-D1F5F46623DD}" srcOrd="0" destOrd="0" presId="urn:microsoft.com/office/officeart/2005/8/layout/hierarchy1"/>
    <dgm:cxn modelId="{C0E7F109-0808-4D5F-9388-E05EF8956A03}" type="presParOf" srcId="{22310D60-1E93-403D-9ED3-FB98D7AC8889}" destId="{D4F35344-9F89-4ED7-8DA0-C100FC515976}" srcOrd="1" destOrd="0" presId="urn:microsoft.com/office/officeart/2005/8/layout/hierarchy1"/>
    <dgm:cxn modelId="{8E357A38-3B61-41C3-9159-D91C6CADB643}" type="presParOf" srcId="{3E5320A8-4493-46E5-A1D0-6AFADCDE5FD2}" destId="{E988ACC7-E933-4134-B512-ADC387D8836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A5977D0-1CB4-47DC-9033-011169274D96}"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A5DDCC74-8F69-43A1-AB16-7B72F9FEBB8D}">
      <dgm:prSet/>
      <dgm:spPr/>
      <dgm:t>
        <a:bodyPr/>
        <a:lstStyle/>
        <a:p>
          <a:r>
            <a:rPr lang="it-IT" dirty="0"/>
            <a:t>In presenza di vincoli economici</a:t>
          </a:r>
          <a:endParaRPr lang="en-US" dirty="0"/>
        </a:p>
      </dgm:t>
    </dgm:pt>
    <dgm:pt modelId="{2EB8054F-06A5-48D9-8A9E-4E65FD714FB5}" type="parTrans" cxnId="{348748C2-2F2F-4B07-B6E0-4F69D6B23072}">
      <dgm:prSet/>
      <dgm:spPr/>
      <dgm:t>
        <a:bodyPr/>
        <a:lstStyle/>
        <a:p>
          <a:endParaRPr lang="en-US"/>
        </a:p>
      </dgm:t>
    </dgm:pt>
    <dgm:pt modelId="{552A5763-12AF-4675-BC45-B2DD9A76562D}" type="sibTrans" cxnId="{348748C2-2F2F-4B07-B6E0-4F69D6B23072}">
      <dgm:prSet/>
      <dgm:spPr/>
      <dgm:t>
        <a:bodyPr/>
        <a:lstStyle/>
        <a:p>
          <a:endParaRPr lang="en-US"/>
        </a:p>
      </dgm:t>
    </dgm:pt>
    <dgm:pt modelId="{A0F63FB2-D953-4B21-961B-24C03284ABE5}">
      <dgm:prSet/>
      <dgm:spPr/>
      <dgm:t>
        <a:bodyPr/>
        <a:lstStyle/>
        <a:p>
          <a:pPr algn="just"/>
          <a:r>
            <a:rPr lang="it-IT" dirty="0"/>
            <a:t>Una scommessa (PNRR) su territorio, presa in carico, cronicità, modelli di assistenza diversificati</a:t>
          </a:r>
          <a:endParaRPr lang="en-US" dirty="0"/>
        </a:p>
      </dgm:t>
    </dgm:pt>
    <dgm:pt modelId="{A44C45E4-2CD6-4EC7-85C5-6673E4F429C3}" type="parTrans" cxnId="{A4CC05ED-BE4A-4DE0-ACD1-F6CAC1605827}">
      <dgm:prSet/>
      <dgm:spPr/>
      <dgm:t>
        <a:bodyPr/>
        <a:lstStyle/>
        <a:p>
          <a:endParaRPr lang="en-US"/>
        </a:p>
      </dgm:t>
    </dgm:pt>
    <dgm:pt modelId="{570E6F2E-4379-4FCB-A6D6-FEE9A1D228BF}" type="sibTrans" cxnId="{A4CC05ED-BE4A-4DE0-ACD1-F6CAC1605827}">
      <dgm:prSet/>
      <dgm:spPr/>
      <dgm:t>
        <a:bodyPr/>
        <a:lstStyle/>
        <a:p>
          <a:endParaRPr lang="en-US"/>
        </a:p>
      </dgm:t>
    </dgm:pt>
    <dgm:pt modelId="{1936934B-B5A1-40A7-8F78-910926FC7425}">
      <dgm:prSet/>
      <dgm:spPr/>
      <dgm:t>
        <a:bodyPr/>
        <a:lstStyle/>
        <a:p>
          <a:pPr algn="just"/>
          <a:r>
            <a:rPr lang="it-IT" dirty="0"/>
            <a:t>Una dinamica dei cambiamenti sempre meno predicibile e compatibile con i tempi sempre lunghi (specializzazione) della  «produzione dei professionisti»</a:t>
          </a:r>
          <a:endParaRPr lang="en-US" dirty="0"/>
        </a:p>
      </dgm:t>
    </dgm:pt>
    <dgm:pt modelId="{6FB5577D-1630-4948-94AA-1D3238F9995E}" type="parTrans" cxnId="{0E724946-BFDE-40B2-A77A-051512734E07}">
      <dgm:prSet/>
      <dgm:spPr/>
      <dgm:t>
        <a:bodyPr/>
        <a:lstStyle/>
        <a:p>
          <a:endParaRPr lang="en-US"/>
        </a:p>
      </dgm:t>
    </dgm:pt>
    <dgm:pt modelId="{4B8E4732-A344-43C7-8092-5EF27B5C65F8}" type="sibTrans" cxnId="{0E724946-BFDE-40B2-A77A-051512734E07}">
      <dgm:prSet/>
      <dgm:spPr/>
      <dgm:t>
        <a:bodyPr/>
        <a:lstStyle/>
        <a:p>
          <a:endParaRPr lang="en-US"/>
        </a:p>
      </dgm:t>
    </dgm:pt>
    <dgm:pt modelId="{5FDBB37A-3B8F-4B22-9163-81F3910A222F}" type="pres">
      <dgm:prSet presAssocID="{AA5977D0-1CB4-47DC-9033-011169274D96}" presName="vert0" presStyleCnt="0">
        <dgm:presLayoutVars>
          <dgm:dir/>
          <dgm:animOne val="branch"/>
          <dgm:animLvl val="lvl"/>
        </dgm:presLayoutVars>
      </dgm:prSet>
      <dgm:spPr/>
    </dgm:pt>
    <dgm:pt modelId="{26BEE637-640F-4C21-82EC-8CFFBF1622DD}" type="pres">
      <dgm:prSet presAssocID="{A5DDCC74-8F69-43A1-AB16-7B72F9FEBB8D}" presName="thickLine" presStyleLbl="alignNode1" presStyleIdx="0" presStyleCnt="3"/>
      <dgm:spPr/>
    </dgm:pt>
    <dgm:pt modelId="{36A35863-A7F1-4B80-8178-39BB1CC3FDA1}" type="pres">
      <dgm:prSet presAssocID="{A5DDCC74-8F69-43A1-AB16-7B72F9FEBB8D}" presName="horz1" presStyleCnt="0"/>
      <dgm:spPr/>
    </dgm:pt>
    <dgm:pt modelId="{A24FCFA8-F783-4DF4-A583-E2C2AD3A1FE4}" type="pres">
      <dgm:prSet presAssocID="{A5DDCC74-8F69-43A1-AB16-7B72F9FEBB8D}" presName="tx1" presStyleLbl="revTx" presStyleIdx="0" presStyleCnt="3"/>
      <dgm:spPr/>
    </dgm:pt>
    <dgm:pt modelId="{24533A01-8C23-4F7E-94A8-99E171793A71}" type="pres">
      <dgm:prSet presAssocID="{A5DDCC74-8F69-43A1-AB16-7B72F9FEBB8D}" presName="vert1" presStyleCnt="0"/>
      <dgm:spPr/>
    </dgm:pt>
    <dgm:pt modelId="{35ED7985-98CD-4F9E-990A-A9A7B01570EB}" type="pres">
      <dgm:prSet presAssocID="{A0F63FB2-D953-4B21-961B-24C03284ABE5}" presName="thickLine" presStyleLbl="alignNode1" presStyleIdx="1" presStyleCnt="3"/>
      <dgm:spPr/>
    </dgm:pt>
    <dgm:pt modelId="{72B95669-D0CB-42F8-A6C4-93DAD4F3C0AF}" type="pres">
      <dgm:prSet presAssocID="{A0F63FB2-D953-4B21-961B-24C03284ABE5}" presName="horz1" presStyleCnt="0"/>
      <dgm:spPr/>
    </dgm:pt>
    <dgm:pt modelId="{41F1FF9A-9FD9-49A2-8808-CDA67BD0568A}" type="pres">
      <dgm:prSet presAssocID="{A0F63FB2-D953-4B21-961B-24C03284ABE5}" presName="tx1" presStyleLbl="revTx" presStyleIdx="1" presStyleCnt="3"/>
      <dgm:spPr/>
    </dgm:pt>
    <dgm:pt modelId="{698A556A-3AA3-4107-9700-D517BAACA324}" type="pres">
      <dgm:prSet presAssocID="{A0F63FB2-D953-4B21-961B-24C03284ABE5}" presName="vert1" presStyleCnt="0"/>
      <dgm:spPr/>
    </dgm:pt>
    <dgm:pt modelId="{64EB948F-D77C-4891-955B-6B0D23ECDCA4}" type="pres">
      <dgm:prSet presAssocID="{1936934B-B5A1-40A7-8F78-910926FC7425}" presName="thickLine" presStyleLbl="alignNode1" presStyleIdx="2" presStyleCnt="3"/>
      <dgm:spPr/>
    </dgm:pt>
    <dgm:pt modelId="{30FF8E27-82FE-4CCD-8E61-9DCD12294E95}" type="pres">
      <dgm:prSet presAssocID="{1936934B-B5A1-40A7-8F78-910926FC7425}" presName="horz1" presStyleCnt="0"/>
      <dgm:spPr/>
    </dgm:pt>
    <dgm:pt modelId="{5E8E825D-47A7-4E1C-B954-62EE417C38B2}" type="pres">
      <dgm:prSet presAssocID="{1936934B-B5A1-40A7-8F78-910926FC7425}" presName="tx1" presStyleLbl="revTx" presStyleIdx="2" presStyleCnt="3"/>
      <dgm:spPr/>
    </dgm:pt>
    <dgm:pt modelId="{3816CDF4-1AD2-4C8D-AE9D-62B858948827}" type="pres">
      <dgm:prSet presAssocID="{1936934B-B5A1-40A7-8F78-910926FC7425}" presName="vert1" presStyleCnt="0"/>
      <dgm:spPr/>
    </dgm:pt>
  </dgm:ptLst>
  <dgm:cxnLst>
    <dgm:cxn modelId="{B4AE381C-51D7-4FFA-9F54-5C0DC70E1566}" type="presOf" srcId="{A0F63FB2-D953-4B21-961B-24C03284ABE5}" destId="{41F1FF9A-9FD9-49A2-8808-CDA67BD0568A}" srcOrd="0" destOrd="0" presId="urn:microsoft.com/office/officeart/2008/layout/LinedList"/>
    <dgm:cxn modelId="{6DF43963-C54B-4DD6-B801-B0220797C49D}" type="presOf" srcId="{A5DDCC74-8F69-43A1-AB16-7B72F9FEBB8D}" destId="{A24FCFA8-F783-4DF4-A583-E2C2AD3A1FE4}" srcOrd="0" destOrd="0" presId="urn:microsoft.com/office/officeart/2008/layout/LinedList"/>
    <dgm:cxn modelId="{0E724946-BFDE-40B2-A77A-051512734E07}" srcId="{AA5977D0-1CB4-47DC-9033-011169274D96}" destId="{1936934B-B5A1-40A7-8F78-910926FC7425}" srcOrd="2" destOrd="0" parTransId="{6FB5577D-1630-4948-94AA-1D3238F9995E}" sibTransId="{4B8E4732-A344-43C7-8092-5EF27B5C65F8}"/>
    <dgm:cxn modelId="{0159FA9B-D979-4BF6-8B0A-BD316904942A}" type="presOf" srcId="{1936934B-B5A1-40A7-8F78-910926FC7425}" destId="{5E8E825D-47A7-4E1C-B954-62EE417C38B2}" srcOrd="0" destOrd="0" presId="urn:microsoft.com/office/officeart/2008/layout/LinedList"/>
    <dgm:cxn modelId="{96971FAA-9AF3-4917-AE80-9348C6B3FDFB}" type="presOf" srcId="{AA5977D0-1CB4-47DC-9033-011169274D96}" destId="{5FDBB37A-3B8F-4B22-9163-81F3910A222F}" srcOrd="0" destOrd="0" presId="urn:microsoft.com/office/officeart/2008/layout/LinedList"/>
    <dgm:cxn modelId="{348748C2-2F2F-4B07-B6E0-4F69D6B23072}" srcId="{AA5977D0-1CB4-47DC-9033-011169274D96}" destId="{A5DDCC74-8F69-43A1-AB16-7B72F9FEBB8D}" srcOrd="0" destOrd="0" parTransId="{2EB8054F-06A5-48D9-8A9E-4E65FD714FB5}" sibTransId="{552A5763-12AF-4675-BC45-B2DD9A76562D}"/>
    <dgm:cxn modelId="{A4CC05ED-BE4A-4DE0-ACD1-F6CAC1605827}" srcId="{AA5977D0-1CB4-47DC-9033-011169274D96}" destId="{A0F63FB2-D953-4B21-961B-24C03284ABE5}" srcOrd="1" destOrd="0" parTransId="{A44C45E4-2CD6-4EC7-85C5-6673E4F429C3}" sibTransId="{570E6F2E-4379-4FCB-A6D6-FEE9A1D228BF}"/>
    <dgm:cxn modelId="{F3B6BF7B-F06E-4276-997B-B8C2537F006F}" type="presParOf" srcId="{5FDBB37A-3B8F-4B22-9163-81F3910A222F}" destId="{26BEE637-640F-4C21-82EC-8CFFBF1622DD}" srcOrd="0" destOrd="0" presId="urn:microsoft.com/office/officeart/2008/layout/LinedList"/>
    <dgm:cxn modelId="{1AEB4273-0AA7-4EBB-A3AB-D83850500FC6}" type="presParOf" srcId="{5FDBB37A-3B8F-4B22-9163-81F3910A222F}" destId="{36A35863-A7F1-4B80-8178-39BB1CC3FDA1}" srcOrd="1" destOrd="0" presId="urn:microsoft.com/office/officeart/2008/layout/LinedList"/>
    <dgm:cxn modelId="{B372101A-D058-4BCA-B313-E3BD31020FF2}" type="presParOf" srcId="{36A35863-A7F1-4B80-8178-39BB1CC3FDA1}" destId="{A24FCFA8-F783-4DF4-A583-E2C2AD3A1FE4}" srcOrd="0" destOrd="0" presId="urn:microsoft.com/office/officeart/2008/layout/LinedList"/>
    <dgm:cxn modelId="{FFCFAA93-D12F-4506-8380-F6347CE5FE60}" type="presParOf" srcId="{36A35863-A7F1-4B80-8178-39BB1CC3FDA1}" destId="{24533A01-8C23-4F7E-94A8-99E171793A71}" srcOrd="1" destOrd="0" presId="urn:microsoft.com/office/officeart/2008/layout/LinedList"/>
    <dgm:cxn modelId="{2FDB1780-6F8A-468B-B187-C9788CC73627}" type="presParOf" srcId="{5FDBB37A-3B8F-4B22-9163-81F3910A222F}" destId="{35ED7985-98CD-4F9E-990A-A9A7B01570EB}" srcOrd="2" destOrd="0" presId="urn:microsoft.com/office/officeart/2008/layout/LinedList"/>
    <dgm:cxn modelId="{B58B85D2-ECEB-4928-A87B-E2F52312E487}" type="presParOf" srcId="{5FDBB37A-3B8F-4B22-9163-81F3910A222F}" destId="{72B95669-D0CB-42F8-A6C4-93DAD4F3C0AF}" srcOrd="3" destOrd="0" presId="urn:microsoft.com/office/officeart/2008/layout/LinedList"/>
    <dgm:cxn modelId="{ED15BEF5-ECCB-4730-80BE-34A6348341BE}" type="presParOf" srcId="{72B95669-D0CB-42F8-A6C4-93DAD4F3C0AF}" destId="{41F1FF9A-9FD9-49A2-8808-CDA67BD0568A}" srcOrd="0" destOrd="0" presId="urn:microsoft.com/office/officeart/2008/layout/LinedList"/>
    <dgm:cxn modelId="{0B5CC2D4-86F0-480A-9349-AD3A93F90369}" type="presParOf" srcId="{72B95669-D0CB-42F8-A6C4-93DAD4F3C0AF}" destId="{698A556A-3AA3-4107-9700-D517BAACA324}" srcOrd="1" destOrd="0" presId="urn:microsoft.com/office/officeart/2008/layout/LinedList"/>
    <dgm:cxn modelId="{FD518E8A-201A-463A-A727-B7548B01E770}" type="presParOf" srcId="{5FDBB37A-3B8F-4B22-9163-81F3910A222F}" destId="{64EB948F-D77C-4891-955B-6B0D23ECDCA4}" srcOrd="4" destOrd="0" presId="urn:microsoft.com/office/officeart/2008/layout/LinedList"/>
    <dgm:cxn modelId="{276729A1-EBC4-4FFE-9449-E7FC64C47A3F}" type="presParOf" srcId="{5FDBB37A-3B8F-4B22-9163-81F3910A222F}" destId="{30FF8E27-82FE-4CCD-8E61-9DCD12294E95}" srcOrd="5" destOrd="0" presId="urn:microsoft.com/office/officeart/2008/layout/LinedList"/>
    <dgm:cxn modelId="{D6E1C8E3-E1C2-4E41-A61C-2C5B5DB32F19}" type="presParOf" srcId="{30FF8E27-82FE-4CCD-8E61-9DCD12294E95}" destId="{5E8E825D-47A7-4E1C-B954-62EE417C38B2}" srcOrd="0" destOrd="0" presId="urn:microsoft.com/office/officeart/2008/layout/LinedList"/>
    <dgm:cxn modelId="{98D7601E-5FE8-485D-AC8D-641CEDEFFAD0}" type="presParOf" srcId="{30FF8E27-82FE-4CCD-8E61-9DCD12294E95}" destId="{3816CDF4-1AD2-4C8D-AE9D-62B85894882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60267DC-7D69-46B4-89C0-BADFF5D60DE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2010C59-939B-4D38-A856-060B8D31E69C}">
      <dgm:prSet/>
      <dgm:spPr/>
      <dgm:t>
        <a:bodyPr/>
        <a:lstStyle/>
        <a:p>
          <a:r>
            <a:rPr lang="en-US" dirty="0" err="1"/>
            <a:t>Garantire</a:t>
          </a:r>
          <a:r>
            <a:rPr lang="en-US" dirty="0"/>
            <a:t> il </a:t>
          </a:r>
          <a:r>
            <a:rPr lang="en-US" dirty="0" err="1"/>
            <a:t>governo</a:t>
          </a:r>
          <a:r>
            <a:rPr lang="en-US" dirty="0"/>
            <a:t> </a:t>
          </a:r>
          <a:r>
            <a:rPr lang="en-US" dirty="0" err="1"/>
            <a:t>dei</a:t>
          </a:r>
          <a:r>
            <a:rPr lang="en-US" dirty="0"/>
            <a:t> </a:t>
          </a:r>
          <a:r>
            <a:rPr lang="en-US" dirty="0" err="1"/>
            <a:t>processi</a:t>
          </a:r>
          <a:r>
            <a:rPr lang="en-US" dirty="0"/>
            <a:t> </a:t>
          </a:r>
          <a:r>
            <a:rPr lang="en-US" dirty="0" err="1"/>
            <a:t>assistenziali</a:t>
          </a:r>
          <a:endParaRPr lang="en-US" dirty="0"/>
        </a:p>
      </dgm:t>
    </dgm:pt>
    <dgm:pt modelId="{ADA5D807-55AA-47F5-8B12-3223050726B3}" type="parTrans" cxnId="{3117639D-69B0-4714-962F-2DAA39FFA0FE}">
      <dgm:prSet/>
      <dgm:spPr/>
      <dgm:t>
        <a:bodyPr/>
        <a:lstStyle/>
        <a:p>
          <a:endParaRPr lang="en-US"/>
        </a:p>
      </dgm:t>
    </dgm:pt>
    <dgm:pt modelId="{E09611BD-1DE7-4DD4-B90D-558E421064DC}" type="sibTrans" cxnId="{3117639D-69B0-4714-962F-2DAA39FFA0FE}">
      <dgm:prSet/>
      <dgm:spPr/>
      <dgm:t>
        <a:bodyPr/>
        <a:lstStyle/>
        <a:p>
          <a:endParaRPr lang="en-US"/>
        </a:p>
      </dgm:t>
    </dgm:pt>
    <dgm:pt modelId="{D5325BD4-C031-4FE6-B814-D67DB0B5F6F7}">
      <dgm:prSet/>
      <dgm:spPr/>
      <dgm:t>
        <a:bodyPr/>
        <a:lstStyle/>
        <a:p>
          <a:r>
            <a:rPr lang="it-IT" dirty="0"/>
            <a:t>Rivedere gli accordi e le convenzioni Università/Regioni </a:t>
          </a:r>
          <a:endParaRPr lang="en-US" dirty="0"/>
        </a:p>
      </dgm:t>
    </dgm:pt>
    <dgm:pt modelId="{55090C06-292C-48EE-9899-42D4CB790B1F}" type="parTrans" cxnId="{D52B3974-24AE-4B86-98F8-654081200E82}">
      <dgm:prSet/>
      <dgm:spPr/>
      <dgm:t>
        <a:bodyPr/>
        <a:lstStyle/>
        <a:p>
          <a:endParaRPr lang="en-US"/>
        </a:p>
      </dgm:t>
    </dgm:pt>
    <dgm:pt modelId="{07915C17-7932-4868-9E97-B1BDA8D44FFB}" type="sibTrans" cxnId="{D52B3974-24AE-4B86-98F8-654081200E82}">
      <dgm:prSet/>
      <dgm:spPr/>
      <dgm:t>
        <a:bodyPr/>
        <a:lstStyle/>
        <a:p>
          <a:endParaRPr lang="en-US"/>
        </a:p>
      </dgm:t>
    </dgm:pt>
    <dgm:pt modelId="{0BDFC1E6-5D16-423D-AB39-25912DD5CE5E}">
      <dgm:prSet/>
      <dgm:spPr/>
      <dgm:t>
        <a:bodyPr/>
        <a:lstStyle/>
        <a:p>
          <a:pPr algn="just"/>
          <a:r>
            <a:rPr lang="it-IT" dirty="0"/>
            <a:t>Riadeguare gli standard assistenziali ed i vincoli normativi</a:t>
          </a:r>
          <a:endParaRPr lang="en-US" dirty="0"/>
        </a:p>
      </dgm:t>
    </dgm:pt>
    <dgm:pt modelId="{C1AB0BEB-B368-4A42-96F9-DDF9FE11B227}" type="parTrans" cxnId="{E81CC50F-5BF2-4FD1-A98F-629C93F6B697}">
      <dgm:prSet/>
      <dgm:spPr/>
      <dgm:t>
        <a:bodyPr/>
        <a:lstStyle/>
        <a:p>
          <a:endParaRPr lang="en-US"/>
        </a:p>
      </dgm:t>
    </dgm:pt>
    <dgm:pt modelId="{43624DB4-30F3-476A-B805-AE0ABAAEDA83}" type="sibTrans" cxnId="{E81CC50F-5BF2-4FD1-A98F-629C93F6B697}">
      <dgm:prSet/>
      <dgm:spPr/>
      <dgm:t>
        <a:bodyPr/>
        <a:lstStyle/>
        <a:p>
          <a:endParaRPr lang="en-US"/>
        </a:p>
      </dgm:t>
    </dgm:pt>
    <dgm:pt modelId="{1CD7A75F-8243-4064-B794-7599236B3A1D}">
      <dgm:prSet/>
      <dgm:spPr/>
      <dgm:t>
        <a:bodyPr/>
        <a:lstStyle/>
        <a:p>
          <a:r>
            <a:rPr lang="it-IT" dirty="0"/>
            <a:t>Economizzare e valorizzare le risorse</a:t>
          </a:r>
          <a:endParaRPr lang="en-US" dirty="0"/>
        </a:p>
      </dgm:t>
    </dgm:pt>
    <dgm:pt modelId="{0786A163-E3B2-4BD3-B4C8-B06B03743272}" type="parTrans" cxnId="{82F94C9F-EDF1-4F2D-8FD5-47DCEBB01E4A}">
      <dgm:prSet/>
      <dgm:spPr/>
      <dgm:t>
        <a:bodyPr/>
        <a:lstStyle/>
        <a:p>
          <a:endParaRPr lang="en-US"/>
        </a:p>
      </dgm:t>
    </dgm:pt>
    <dgm:pt modelId="{2F055FE0-D4EE-4CB3-BF01-D19888DB451F}" type="sibTrans" cxnId="{82F94C9F-EDF1-4F2D-8FD5-47DCEBB01E4A}">
      <dgm:prSet/>
      <dgm:spPr/>
      <dgm:t>
        <a:bodyPr/>
        <a:lstStyle/>
        <a:p>
          <a:endParaRPr lang="en-US"/>
        </a:p>
      </dgm:t>
    </dgm:pt>
    <dgm:pt modelId="{B346B853-6BD6-422E-B018-535AA8F38554}">
      <dgm:prSet/>
      <dgm:spPr/>
      <dgm:t>
        <a:bodyPr/>
        <a:lstStyle/>
        <a:p>
          <a:r>
            <a:rPr lang="it-IT" dirty="0"/>
            <a:t>Il tempo infermieristico e il tempo di cura </a:t>
          </a:r>
          <a:endParaRPr lang="en-US" dirty="0"/>
        </a:p>
      </dgm:t>
    </dgm:pt>
    <dgm:pt modelId="{0099DB20-3D88-4D08-A363-856F6C412FA5}" type="parTrans" cxnId="{BBF117AB-91D3-440F-801F-BF7DF7379D40}">
      <dgm:prSet/>
      <dgm:spPr/>
      <dgm:t>
        <a:bodyPr/>
        <a:lstStyle/>
        <a:p>
          <a:endParaRPr lang="en-US"/>
        </a:p>
      </dgm:t>
    </dgm:pt>
    <dgm:pt modelId="{C5D80B3A-D481-46CB-B017-6D356E0C0404}" type="sibTrans" cxnId="{BBF117AB-91D3-440F-801F-BF7DF7379D40}">
      <dgm:prSet/>
      <dgm:spPr/>
      <dgm:t>
        <a:bodyPr/>
        <a:lstStyle/>
        <a:p>
          <a:endParaRPr lang="en-US"/>
        </a:p>
      </dgm:t>
    </dgm:pt>
    <dgm:pt modelId="{1060F39D-EFFE-4E87-ACA5-88D041D6BE14}">
      <dgm:prSet/>
      <dgm:spPr/>
      <dgm:t>
        <a:bodyPr/>
        <a:lstStyle/>
        <a:p>
          <a:r>
            <a:rPr lang="it-IT" dirty="0"/>
            <a:t>Le altre professioni (vecchie e nuove)</a:t>
          </a:r>
          <a:endParaRPr lang="en-US" dirty="0"/>
        </a:p>
      </dgm:t>
    </dgm:pt>
    <dgm:pt modelId="{9606A27A-F8BC-4D06-BA31-445603131B0F}" type="parTrans" cxnId="{E6B917A4-C3BD-4570-8F4D-0009CDBAC101}">
      <dgm:prSet/>
      <dgm:spPr/>
      <dgm:t>
        <a:bodyPr/>
        <a:lstStyle/>
        <a:p>
          <a:endParaRPr lang="en-US"/>
        </a:p>
      </dgm:t>
    </dgm:pt>
    <dgm:pt modelId="{90AB059F-758C-4021-8350-C51F09E37676}" type="sibTrans" cxnId="{E6B917A4-C3BD-4570-8F4D-0009CDBAC101}">
      <dgm:prSet/>
      <dgm:spPr/>
      <dgm:t>
        <a:bodyPr/>
        <a:lstStyle/>
        <a:p>
          <a:endParaRPr lang="en-US"/>
        </a:p>
      </dgm:t>
    </dgm:pt>
    <dgm:pt modelId="{7C9C6BE1-9A31-4E8E-9A4B-FF03C3105A31}">
      <dgm:prSet/>
      <dgm:spPr/>
      <dgm:t>
        <a:bodyPr/>
        <a:lstStyle/>
        <a:p>
          <a:r>
            <a:rPr lang="it-IT" dirty="0"/>
            <a:t>La comunicazione e la rete</a:t>
          </a:r>
          <a:endParaRPr lang="en-US" dirty="0"/>
        </a:p>
      </dgm:t>
    </dgm:pt>
    <dgm:pt modelId="{245EF744-55AC-4B55-AE5C-DCCB09CB1A0A}" type="parTrans" cxnId="{0EFC65B6-7F0F-4DEE-A439-607B691A0CFD}">
      <dgm:prSet/>
      <dgm:spPr/>
      <dgm:t>
        <a:bodyPr/>
        <a:lstStyle/>
        <a:p>
          <a:endParaRPr lang="en-US"/>
        </a:p>
      </dgm:t>
    </dgm:pt>
    <dgm:pt modelId="{51C0AE20-5145-4911-B7E1-D24409F84ED6}" type="sibTrans" cxnId="{0EFC65B6-7F0F-4DEE-A439-607B691A0CFD}">
      <dgm:prSet/>
      <dgm:spPr/>
      <dgm:t>
        <a:bodyPr/>
        <a:lstStyle/>
        <a:p>
          <a:endParaRPr lang="en-US"/>
        </a:p>
      </dgm:t>
    </dgm:pt>
    <dgm:pt modelId="{E099FD4A-9BDF-4131-84FB-A1B1B17C7707}">
      <dgm:prSet/>
      <dgm:spPr/>
      <dgm:t>
        <a:bodyPr/>
        <a:lstStyle/>
        <a:p>
          <a:r>
            <a:rPr lang="en-US" dirty="0" err="1"/>
            <a:t>Favorire</a:t>
          </a:r>
          <a:r>
            <a:rPr lang="en-US" dirty="0"/>
            <a:t> il </a:t>
          </a:r>
          <a:r>
            <a:rPr lang="en-US" dirty="0" err="1"/>
            <a:t>ritorno</a:t>
          </a:r>
          <a:r>
            <a:rPr lang="en-US" dirty="0"/>
            <a:t> </a:t>
          </a:r>
          <a:r>
            <a:rPr lang="en-US" dirty="0" err="1"/>
            <a:t>dei</a:t>
          </a:r>
          <a:r>
            <a:rPr lang="en-US" dirty="0"/>
            <a:t> </a:t>
          </a:r>
          <a:r>
            <a:rPr lang="en-US" dirty="0" err="1"/>
            <a:t>colleghi</a:t>
          </a:r>
          <a:r>
            <a:rPr lang="en-US" dirty="0"/>
            <a:t> </a:t>
          </a:r>
          <a:r>
            <a:rPr lang="en-US" dirty="0" err="1"/>
            <a:t>all’estero</a:t>
          </a:r>
          <a:r>
            <a:rPr lang="en-US" dirty="0"/>
            <a:t> (40.000)</a:t>
          </a:r>
        </a:p>
      </dgm:t>
    </dgm:pt>
    <dgm:pt modelId="{34BEFDAB-4F26-4BC9-B0CC-700EC9AF0544}" type="parTrans" cxnId="{718C0A7A-833B-42EF-BC42-BFCA42F554F1}">
      <dgm:prSet/>
      <dgm:spPr/>
      <dgm:t>
        <a:bodyPr/>
        <a:lstStyle/>
        <a:p>
          <a:endParaRPr lang="it-IT"/>
        </a:p>
      </dgm:t>
    </dgm:pt>
    <dgm:pt modelId="{39F55563-472E-431C-808B-8B2DB082ECF9}" type="sibTrans" cxnId="{718C0A7A-833B-42EF-BC42-BFCA42F554F1}">
      <dgm:prSet/>
      <dgm:spPr/>
      <dgm:t>
        <a:bodyPr/>
        <a:lstStyle/>
        <a:p>
          <a:endParaRPr lang="it-IT"/>
        </a:p>
      </dgm:t>
    </dgm:pt>
    <dgm:pt modelId="{AEB8F6E4-5546-4265-9D8D-BE7207699775}">
      <dgm:prSet/>
      <dgm:spPr/>
      <dgm:t>
        <a:bodyPr/>
        <a:lstStyle/>
        <a:p>
          <a:r>
            <a:rPr lang="it-IT" dirty="0"/>
            <a:t>Skill mix degli organici</a:t>
          </a:r>
          <a:endParaRPr lang="en-US" dirty="0"/>
        </a:p>
      </dgm:t>
    </dgm:pt>
    <dgm:pt modelId="{E1C24197-B3B4-4E68-BAF9-964C61AE7061}" type="parTrans" cxnId="{2BC0ECE7-5082-4F15-866A-A99563416B49}">
      <dgm:prSet/>
      <dgm:spPr/>
      <dgm:t>
        <a:bodyPr/>
        <a:lstStyle/>
        <a:p>
          <a:endParaRPr lang="it-IT"/>
        </a:p>
      </dgm:t>
    </dgm:pt>
    <dgm:pt modelId="{D932C731-DF91-4FF8-A50F-BDAC4AF2672C}" type="sibTrans" cxnId="{2BC0ECE7-5082-4F15-866A-A99563416B49}">
      <dgm:prSet/>
      <dgm:spPr/>
      <dgm:t>
        <a:bodyPr/>
        <a:lstStyle/>
        <a:p>
          <a:endParaRPr lang="it-IT"/>
        </a:p>
      </dgm:t>
    </dgm:pt>
    <dgm:pt modelId="{2D7EE363-EE09-4FDD-A8EB-F8E451ABFF40}" type="pres">
      <dgm:prSet presAssocID="{460267DC-7D69-46B4-89C0-BADFF5D60DE6}" presName="linear" presStyleCnt="0">
        <dgm:presLayoutVars>
          <dgm:animLvl val="lvl"/>
          <dgm:resizeHandles val="exact"/>
        </dgm:presLayoutVars>
      </dgm:prSet>
      <dgm:spPr/>
    </dgm:pt>
    <dgm:pt modelId="{6D1FF3BB-4251-451F-AB19-BA28B671C7BD}" type="pres">
      <dgm:prSet presAssocID="{12010C59-939B-4D38-A856-060B8D31E69C}" presName="parentText" presStyleLbl="node1" presStyleIdx="0" presStyleCnt="4">
        <dgm:presLayoutVars>
          <dgm:chMax val="0"/>
          <dgm:bulletEnabled val="1"/>
        </dgm:presLayoutVars>
      </dgm:prSet>
      <dgm:spPr/>
    </dgm:pt>
    <dgm:pt modelId="{262E323F-81AA-4AB7-81D0-2B60174CAA4D}" type="pres">
      <dgm:prSet presAssocID="{E09611BD-1DE7-4DD4-B90D-558E421064DC}" presName="spacer" presStyleCnt="0"/>
      <dgm:spPr/>
    </dgm:pt>
    <dgm:pt modelId="{5FA9D99B-6119-47B1-A5E4-6392A8219839}" type="pres">
      <dgm:prSet presAssocID="{D5325BD4-C031-4FE6-B814-D67DB0B5F6F7}" presName="parentText" presStyleLbl="node1" presStyleIdx="1" presStyleCnt="4">
        <dgm:presLayoutVars>
          <dgm:chMax val="0"/>
          <dgm:bulletEnabled val="1"/>
        </dgm:presLayoutVars>
      </dgm:prSet>
      <dgm:spPr/>
    </dgm:pt>
    <dgm:pt modelId="{C7EA6DB7-E1BC-4892-8403-5BB8870CE970}" type="pres">
      <dgm:prSet presAssocID="{07915C17-7932-4868-9E97-B1BDA8D44FFB}" presName="spacer" presStyleCnt="0"/>
      <dgm:spPr/>
    </dgm:pt>
    <dgm:pt modelId="{CCBE7CE2-D0A9-44F0-AE93-70F9EC0A5371}" type="pres">
      <dgm:prSet presAssocID="{0BDFC1E6-5D16-423D-AB39-25912DD5CE5E}" presName="parentText" presStyleLbl="node1" presStyleIdx="2" presStyleCnt="4">
        <dgm:presLayoutVars>
          <dgm:chMax val="0"/>
          <dgm:bulletEnabled val="1"/>
        </dgm:presLayoutVars>
      </dgm:prSet>
      <dgm:spPr/>
    </dgm:pt>
    <dgm:pt modelId="{EF6975EA-78A7-4A51-9095-8A6CDDA38EBA}" type="pres">
      <dgm:prSet presAssocID="{43624DB4-30F3-476A-B805-AE0ABAAEDA83}" presName="spacer" presStyleCnt="0"/>
      <dgm:spPr/>
    </dgm:pt>
    <dgm:pt modelId="{1A28CC86-566B-4AB0-B4CD-C5626BD92D23}" type="pres">
      <dgm:prSet presAssocID="{1CD7A75F-8243-4064-B794-7599236B3A1D}" presName="parentText" presStyleLbl="node1" presStyleIdx="3" presStyleCnt="4">
        <dgm:presLayoutVars>
          <dgm:chMax val="0"/>
          <dgm:bulletEnabled val="1"/>
        </dgm:presLayoutVars>
      </dgm:prSet>
      <dgm:spPr/>
    </dgm:pt>
    <dgm:pt modelId="{0ED18BAB-C15B-43DA-A963-E6A47E255876}" type="pres">
      <dgm:prSet presAssocID="{1CD7A75F-8243-4064-B794-7599236B3A1D}" presName="childText" presStyleLbl="revTx" presStyleIdx="0" presStyleCnt="1">
        <dgm:presLayoutVars>
          <dgm:bulletEnabled val="1"/>
        </dgm:presLayoutVars>
      </dgm:prSet>
      <dgm:spPr/>
    </dgm:pt>
  </dgm:ptLst>
  <dgm:cxnLst>
    <dgm:cxn modelId="{B4460E0A-8A2B-4AB5-A5C2-E621448D0CBC}" type="presOf" srcId="{460267DC-7D69-46B4-89C0-BADFF5D60DE6}" destId="{2D7EE363-EE09-4FDD-A8EB-F8E451ABFF40}" srcOrd="0" destOrd="0" presId="urn:microsoft.com/office/officeart/2005/8/layout/vList2"/>
    <dgm:cxn modelId="{E81CC50F-5BF2-4FD1-A98F-629C93F6B697}" srcId="{460267DC-7D69-46B4-89C0-BADFF5D60DE6}" destId="{0BDFC1E6-5D16-423D-AB39-25912DD5CE5E}" srcOrd="2" destOrd="0" parTransId="{C1AB0BEB-B368-4A42-96F9-DDF9FE11B227}" sibTransId="{43624DB4-30F3-476A-B805-AE0ABAAEDA83}"/>
    <dgm:cxn modelId="{50BE2E16-540A-4101-B5BB-2FCB638748DD}" type="presOf" srcId="{12010C59-939B-4D38-A856-060B8D31E69C}" destId="{6D1FF3BB-4251-451F-AB19-BA28B671C7BD}" srcOrd="0" destOrd="0" presId="urn:microsoft.com/office/officeart/2005/8/layout/vList2"/>
    <dgm:cxn modelId="{D52B3974-24AE-4B86-98F8-654081200E82}" srcId="{460267DC-7D69-46B4-89C0-BADFF5D60DE6}" destId="{D5325BD4-C031-4FE6-B814-D67DB0B5F6F7}" srcOrd="1" destOrd="0" parTransId="{55090C06-292C-48EE-9899-42D4CB790B1F}" sibTransId="{07915C17-7932-4868-9E97-B1BDA8D44FFB}"/>
    <dgm:cxn modelId="{718C0A7A-833B-42EF-BC42-BFCA42F554F1}" srcId="{1CD7A75F-8243-4064-B794-7599236B3A1D}" destId="{E099FD4A-9BDF-4131-84FB-A1B1B17C7707}" srcOrd="4" destOrd="0" parTransId="{34BEFDAB-4F26-4BC9-B0CC-700EC9AF0544}" sibTransId="{39F55563-472E-431C-808B-8B2DB082ECF9}"/>
    <dgm:cxn modelId="{8EF2587D-C0FC-46D5-8F95-2181F1BF86B7}" type="presOf" srcId="{D5325BD4-C031-4FE6-B814-D67DB0B5F6F7}" destId="{5FA9D99B-6119-47B1-A5E4-6392A8219839}" srcOrd="0" destOrd="0" presId="urn:microsoft.com/office/officeart/2005/8/layout/vList2"/>
    <dgm:cxn modelId="{3117639D-69B0-4714-962F-2DAA39FFA0FE}" srcId="{460267DC-7D69-46B4-89C0-BADFF5D60DE6}" destId="{12010C59-939B-4D38-A856-060B8D31E69C}" srcOrd="0" destOrd="0" parTransId="{ADA5D807-55AA-47F5-8B12-3223050726B3}" sibTransId="{E09611BD-1DE7-4DD4-B90D-558E421064DC}"/>
    <dgm:cxn modelId="{82F94C9F-EDF1-4F2D-8FD5-47DCEBB01E4A}" srcId="{460267DC-7D69-46B4-89C0-BADFF5D60DE6}" destId="{1CD7A75F-8243-4064-B794-7599236B3A1D}" srcOrd="3" destOrd="0" parTransId="{0786A163-E3B2-4BD3-B4C8-B06B03743272}" sibTransId="{2F055FE0-D4EE-4CB3-BF01-D19888DB451F}"/>
    <dgm:cxn modelId="{E43E49A1-82C8-4CE0-8527-98B75217D10C}" type="presOf" srcId="{0BDFC1E6-5D16-423D-AB39-25912DD5CE5E}" destId="{CCBE7CE2-D0A9-44F0-AE93-70F9EC0A5371}" srcOrd="0" destOrd="0" presId="urn:microsoft.com/office/officeart/2005/8/layout/vList2"/>
    <dgm:cxn modelId="{E6B917A4-C3BD-4570-8F4D-0009CDBAC101}" srcId="{1CD7A75F-8243-4064-B794-7599236B3A1D}" destId="{1060F39D-EFFE-4E87-ACA5-88D041D6BE14}" srcOrd="1" destOrd="0" parTransId="{9606A27A-F8BC-4D06-BA31-445603131B0F}" sibTransId="{90AB059F-758C-4021-8350-C51F09E37676}"/>
    <dgm:cxn modelId="{BBF117AB-91D3-440F-801F-BF7DF7379D40}" srcId="{1CD7A75F-8243-4064-B794-7599236B3A1D}" destId="{B346B853-6BD6-422E-B018-535AA8F38554}" srcOrd="0" destOrd="0" parTransId="{0099DB20-3D88-4D08-A363-856F6C412FA5}" sibTransId="{C5D80B3A-D481-46CB-B017-6D356E0C0404}"/>
    <dgm:cxn modelId="{0EFC65B6-7F0F-4DEE-A439-607B691A0CFD}" srcId="{1CD7A75F-8243-4064-B794-7599236B3A1D}" destId="{7C9C6BE1-9A31-4E8E-9A4B-FF03C3105A31}" srcOrd="3" destOrd="0" parTransId="{245EF744-55AC-4B55-AE5C-DCCB09CB1A0A}" sibTransId="{51C0AE20-5145-4911-B7E1-D24409F84ED6}"/>
    <dgm:cxn modelId="{A19D40B9-4A77-48BE-8D2C-DA28123BBBBD}" type="presOf" srcId="{E099FD4A-9BDF-4131-84FB-A1B1B17C7707}" destId="{0ED18BAB-C15B-43DA-A963-E6A47E255876}" srcOrd="0" destOrd="4" presId="urn:microsoft.com/office/officeart/2005/8/layout/vList2"/>
    <dgm:cxn modelId="{90442ABA-3B18-43ED-8235-1E29B7BCFE81}" type="presOf" srcId="{7C9C6BE1-9A31-4E8E-9A4B-FF03C3105A31}" destId="{0ED18BAB-C15B-43DA-A963-E6A47E255876}" srcOrd="0" destOrd="3" presId="urn:microsoft.com/office/officeart/2005/8/layout/vList2"/>
    <dgm:cxn modelId="{C1A6C0C6-F5EA-4609-98EF-703814B930F1}" type="presOf" srcId="{1060F39D-EFFE-4E87-ACA5-88D041D6BE14}" destId="{0ED18BAB-C15B-43DA-A963-E6A47E255876}" srcOrd="0" destOrd="1" presId="urn:microsoft.com/office/officeart/2005/8/layout/vList2"/>
    <dgm:cxn modelId="{5B6BD7CF-F911-40F0-AB7D-CB51D174649D}" type="presOf" srcId="{B346B853-6BD6-422E-B018-535AA8F38554}" destId="{0ED18BAB-C15B-43DA-A963-E6A47E255876}" srcOrd="0" destOrd="0" presId="urn:microsoft.com/office/officeart/2005/8/layout/vList2"/>
    <dgm:cxn modelId="{2BC0ECE7-5082-4F15-866A-A99563416B49}" srcId="{1CD7A75F-8243-4064-B794-7599236B3A1D}" destId="{AEB8F6E4-5546-4265-9D8D-BE7207699775}" srcOrd="2" destOrd="0" parTransId="{E1C24197-B3B4-4E68-BAF9-964C61AE7061}" sibTransId="{D932C731-DF91-4FF8-A50F-BDAC4AF2672C}"/>
    <dgm:cxn modelId="{C88F2EEB-DF1C-482F-9F6D-1C5029591FF2}" type="presOf" srcId="{AEB8F6E4-5546-4265-9D8D-BE7207699775}" destId="{0ED18BAB-C15B-43DA-A963-E6A47E255876}" srcOrd="0" destOrd="2" presId="urn:microsoft.com/office/officeart/2005/8/layout/vList2"/>
    <dgm:cxn modelId="{EF8D56FD-CF02-4C2F-84D7-E7CCC9CB847F}" type="presOf" srcId="{1CD7A75F-8243-4064-B794-7599236B3A1D}" destId="{1A28CC86-566B-4AB0-B4CD-C5626BD92D23}" srcOrd="0" destOrd="0" presId="urn:microsoft.com/office/officeart/2005/8/layout/vList2"/>
    <dgm:cxn modelId="{06232941-4679-4FA7-9082-021DF97C7CED}" type="presParOf" srcId="{2D7EE363-EE09-4FDD-A8EB-F8E451ABFF40}" destId="{6D1FF3BB-4251-451F-AB19-BA28B671C7BD}" srcOrd="0" destOrd="0" presId="urn:microsoft.com/office/officeart/2005/8/layout/vList2"/>
    <dgm:cxn modelId="{1B582E95-B781-473D-BEA2-AF77290B60AE}" type="presParOf" srcId="{2D7EE363-EE09-4FDD-A8EB-F8E451ABFF40}" destId="{262E323F-81AA-4AB7-81D0-2B60174CAA4D}" srcOrd="1" destOrd="0" presId="urn:microsoft.com/office/officeart/2005/8/layout/vList2"/>
    <dgm:cxn modelId="{99B7FC0B-F67C-4999-9627-03AC7E710075}" type="presParOf" srcId="{2D7EE363-EE09-4FDD-A8EB-F8E451ABFF40}" destId="{5FA9D99B-6119-47B1-A5E4-6392A8219839}" srcOrd="2" destOrd="0" presId="urn:microsoft.com/office/officeart/2005/8/layout/vList2"/>
    <dgm:cxn modelId="{D0EB4B30-0392-4F79-9A9B-C468CEE02177}" type="presParOf" srcId="{2D7EE363-EE09-4FDD-A8EB-F8E451ABFF40}" destId="{C7EA6DB7-E1BC-4892-8403-5BB8870CE970}" srcOrd="3" destOrd="0" presId="urn:microsoft.com/office/officeart/2005/8/layout/vList2"/>
    <dgm:cxn modelId="{1CA4B11E-8718-4367-A6E1-44DC11CE8C52}" type="presParOf" srcId="{2D7EE363-EE09-4FDD-A8EB-F8E451ABFF40}" destId="{CCBE7CE2-D0A9-44F0-AE93-70F9EC0A5371}" srcOrd="4" destOrd="0" presId="urn:microsoft.com/office/officeart/2005/8/layout/vList2"/>
    <dgm:cxn modelId="{C6A12D2E-2982-4644-A57C-B840825A9C91}" type="presParOf" srcId="{2D7EE363-EE09-4FDD-A8EB-F8E451ABFF40}" destId="{EF6975EA-78A7-4A51-9095-8A6CDDA38EBA}" srcOrd="5" destOrd="0" presId="urn:microsoft.com/office/officeart/2005/8/layout/vList2"/>
    <dgm:cxn modelId="{C8F27AFA-0DEC-4998-82F8-68C071301D39}" type="presParOf" srcId="{2D7EE363-EE09-4FDD-A8EB-F8E451ABFF40}" destId="{1A28CC86-566B-4AB0-B4CD-C5626BD92D23}" srcOrd="6" destOrd="0" presId="urn:microsoft.com/office/officeart/2005/8/layout/vList2"/>
    <dgm:cxn modelId="{AD196CB6-C32D-4027-9A9F-0E79C8818110}" type="presParOf" srcId="{2D7EE363-EE09-4FDD-A8EB-F8E451ABFF40}" destId="{0ED18BAB-C15B-43DA-A963-E6A47E255876}"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375F964-3BB8-4DA5-A0C6-72332EC9607B}"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A21089C6-08AE-4EF4-B752-082D45EFC190}">
      <dgm:prSet/>
      <dgm:spPr/>
      <dgm:t>
        <a:bodyPr/>
        <a:lstStyle/>
        <a:p>
          <a:pPr algn="just"/>
          <a:r>
            <a:rPr lang="en-US" dirty="0" err="1"/>
            <a:t>Puntare</a:t>
          </a:r>
          <a:r>
            <a:rPr lang="en-US" dirty="0"/>
            <a:t> </a:t>
          </a:r>
          <a:r>
            <a:rPr lang="en-US" dirty="0" err="1"/>
            <a:t>su</a:t>
          </a:r>
          <a:r>
            <a:rPr lang="en-US" dirty="0"/>
            <a:t> </a:t>
          </a:r>
          <a:r>
            <a:rPr lang="en-US" dirty="0" err="1"/>
            <a:t>determinati</a:t>
          </a:r>
          <a:r>
            <a:rPr lang="en-US" dirty="0"/>
            <a:t> </a:t>
          </a:r>
          <a:r>
            <a:rPr lang="en-US" dirty="0" err="1"/>
            <a:t>paesi</a:t>
          </a:r>
          <a:r>
            <a:rPr lang="en-US" dirty="0"/>
            <a:t> con </a:t>
          </a:r>
          <a:r>
            <a:rPr lang="en-US" dirty="0" err="1"/>
            <a:t>accordi</a:t>
          </a:r>
          <a:r>
            <a:rPr lang="en-US" dirty="0"/>
            <a:t> </a:t>
          </a:r>
          <a:r>
            <a:rPr lang="en-US" dirty="0" err="1"/>
            <a:t>tra</a:t>
          </a:r>
          <a:r>
            <a:rPr lang="en-US" dirty="0"/>
            <a:t> </a:t>
          </a:r>
          <a:r>
            <a:rPr lang="en-US" dirty="0" err="1"/>
            <a:t>Ministero</a:t>
          </a:r>
          <a:r>
            <a:rPr lang="en-US" dirty="0"/>
            <a:t> e Università per </a:t>
          </a:r>
          <a:r>
            <a:rPr lang="en-US" dirty="0" err="1"/>
            <a:t>l’arrivo</a:t>
          </a:r>
          <a:r>
            <a:rPr lang="en-US" dirty="0"/>
            <a:t> in Italia di infermieri </a:t>
          </a:r>
          <a:r>
            <a:rPr lang="en-US" dirty="0" err="1"/>
            <a:t>stranieri</a:t>
          </a:r>
          <a:endParaRPr lang="en-US" dirty="0"/>
        </a:p>
      </dgm:t>
    </dgm:pt>
    <dgm:pt modelId="{EC5FCF3A-BAB8-4F87-8DAC-678C1C5CF63B}" type="parTrans" cxnId="{619457F5-65AB-4405-B748-CB622BF37B57}">
      <dgm:prSet/>
      <dgm:spPr/>
      <dgm:t>
        <a:bodyPr/>
        <a:lstStyle/>
        <a:p>
          <a:endParaRPr lang="en-US"/>
        </a:p>
      </dgm:t>
    </dgm:pt>
    <dgm:pt modelId="{A437D573-0299-41B8-A455-8A3ED14556F5}" type="sibTrans" cxnId="{619457F5-65AB-4405-B748-CB622BF37B57}">
      <dgm:prSet/>
      <dgm:spPr/>
      <dgm:t>
        <a:bodyPr/>
        <a:lstStyle/>
        <a:p>
          <a:endParaRPr lang="en-US"/>
        </a:p>
      </dgm:t>
    </dgm:pt>
    <dgm:pt modelId="{D3C31892-209B-4EF2-869B-CA861036C92B}">
      <dgm:prSet/>
      <dgm:spPr/>
      <dgm:t>
        <a:bodyPr/>
        <a:lstStyle/>
        <a:p>
          <a:r>
            <a:rPr lang="en-US" dirty="0" err="1"/>
            <a:t>Lavorare</a:t>
          </a:r>
          <a:r>
            <a:rPr lang="en-US" dirty="0"/>
            <a:t> </a:t>
          </a:r>
          <a:r>
            <a:rPr lang="en-US" dirty="0" err="1"/>
            <a:t>sulla</a:t>
          </a:r>
          <a:r>
            <a:rPr lang="en-US" dirty="0"/>
            <a:t> </a:t>
          </a:r>
          <a:r>
            <a:rPr lang="en-US" dirty="0" err="1"/>
            <a:t>tecnologia</a:t>
          </a:r>
          <a:r>
            <a:rPr lang="en-US" dirty="0"/>
            <a:t> e </a:t>
          </a:r>
          <a:r>
            <a:rPr lang="en-US" dirty="0" err="1"/>
            <a:t>sulla</a:t>
          </a:r>
          <a:r>
            <a:rPr lang="en-US" dirty="0"/>
            <a:t> rete</a:t>
          </a:r>
        </a:p>
      </dgm:t>
    </dgm:pt>
    <dgm:pt modelId="{1BCFF58C-70B5-4F7D-97D4-5E10B388598C}" type="parTrans" cxnId="{2FD17756-8EFC-4A66-8C87-1C3AC092140D}">
      <dgm:prSet/>
      <dgm:spPr/>
      <dgm:t>
        <a:bodyPr/>
        <a:lstStyle/>
        <a:p>
          <a:endParaRPr lang="en-US"/>
        </a:p>
      </dgm:t>
    </dgm:pt>
    <dgm:pt modelId="{22B58561-9785-4A2A-AAAA-D6515C56935A}" type="sibTrans" cxnId="{2FD17756-8EFC-4A66-8C87-1C3AC092140D}">
      <dgm:prSet/>
      <dgm:spPr/>
      <dgm:t>
        <a:bodyPr/>
        <a:lstStyle/>
        <a:p>
          <a:endParaRPr lang="en-US"/>
        </a:p>
      </dgm:t>
    </dgm:pt>
    <dgm:pt modelId="{13294ACF-8C7A-4F37-BF33-31B27BAD0617}">
      <dgm:prSet/>
      <dgm:spPr/>
      <dgm:t>
        <a:bodyPr/>
        <a:lstStyle/>
        <a:p>
          <a:pPr algn="just"/>
          <a:r>
            <a:rPr lang="en-US" dirty="0" err="1"/>
            <a:t>Lavorare</a:t>
          </a:r>
          <a:r>
            <a:rPr lang="en-US" dirty="0"/>
            <a:t> </a:t>
          </a:r>
          <a:r>
            <a:rPr lang="en-US" dirty="0" err="1"/>
            <a:t>sulla</a:t>
          </a:r>
          <a:r>
            <a:rPr lang="en-US" dirty="0"/>
            <a:t> Formazione base e post base verso </a:t>
          </a:r>
          <a:r>
            <a:rPr lang="en-US" dirty="0" err="1"/>
            <a:t>una</a:t>
          </a:r>
          <a:r>
            <a:rPr lang="en-US" dirty="0"/>
            <a:t> </a:t>
          </a:r>
          <a:r>
            <a:rPr lang="en-US" dirty="0" err="1"/>
            <a:t>specializzazione</a:t>
          </a:r>
          <a:r>
            <a:rPr lang="en-US" dirty="0"/>
            <a:t> </a:t>
          </a:r>
          <a:r>
            <a:rPr lang="en-US" dirty="0" err="1"/>
            <a:t>infermieristica</a:t>
          </a:r>
          <a:r>
            <a:rPr lang="en-US" dirty="0"/>
            <a:t> (</a:t>
          </a:r>
          <a:r>
            <a:rPr lang="en-US" dirty="0" err="1"/>
            <a:t>lauree</a:t>
          </a:r>
          <a:r>
            <a:rPr lang="en-US" dirty="0"/>
            <a:t> </a:t>
          </a:r>
          <a:r>
            <a:rPr lang="en-US" dirty="0" err="1"/>
            <a:t>magistrali</a:t>
          </a:r>
          <a:r>
            <a:rPr lang="en-US" dirty="0"/>
            <a:t> ad </a:t>
          </a:r>
          <a:r>
            <a:rPr lang="en-US" dirty="0" err="1"/>
            <a:t>indirizzo</a:t>
          </a:r>
          <a:r>
            <a:rPr lang="en-US" dirty="0"/>
            <a:t> </a:t>
          </a:r>
          <a:r>
            <a:rPr lang="en-US" dirty="0" err="1"/>
            <a:t>clinico</a:t>
          </a:r>
          <a:r>
            <a:rPr lang="en-US" dirty="0"/>
            <a:t>) sui </a:t>
          </a:r>
          <a:r>
            <a:rPr lang="en-US" dirty="0" err="1"/>
            <a:t>percorsi</a:t>
          </a:r>
          <a:r>
            <a:rPr lang="en-US" dirty="0"/>
            <a:t> di </a:t>
          </a:r>
          <a:r>
            <a:rPr lang="en-US" dirty="0" err="1"/>
            <a:t>carriera</a:t>
          </a:r>
          <a:r>
            <a:rPr lang="en-US" dirty="0"/>
            <a:t> </a:t>
          </a:r>
        </a:p>
      </dgm:t>
    </dgm:pt>
    <dgm:pt modelId="{B87236FF-B739-4CE0-B7E9-E789CCEEBF5D}" type="parTrans" cxnId="{DFDA4F2C-B387-471D-B114-0F5953069017}">
      <dgm:prSet/>
      <dgm:spPr/>
      <dgm:t>
        <a:bodyPr/>
        <a:lstStyle/>
        <a:p>
          <a:endParaRPr lang="en-US"/>
        </a:p>
      </dgm:t>
    </dgm:pt>
    <dgm:pt modelId="{3EDC9087-57CC-4EFD-8028-4801FA27461E}" type="sibTrans" cxnId="{DFDA4F2C-B387-471D-B114-0F5953069017}">
      <dgm:prSet/>
      <dgm:spPr/>
      <dgm:t>
        <a:bodyPr/>
        <a:lstStyle/>
        <a:p>
          <a:endParaRPr lang="en-US"/>
        </a:p>
      </dgm:t>
    </dgm:pt>
    <dgm:pt modelId="{F8D4B372-592F-4206-88A7-34415BA627DD}">
      <dgm:prSet/>
      <dgm:spPr/>
      <dgm:t>
        <a:bodyPr/>
        <a:lstStyle/>
        <a:p>
          <a:r>
            <a:rPr lang="en-US" dirty="0" err="1"/>
            <a:t>Lavorare</a:t>
          </a:r>
          <a:r>
            <a:rPr lang="en-US" dirty="0"/>
            <a:t> </a:t>
          </a:r>
          <a:r>
            <a:rPr lang="en-US" dirty="0" err="1"/>
            <a:t>sull’infungibilità</a:t>
          </a:r>
          <a:r>
            <a:rPr lang="en-US" dirty="0"/>
            <a:t> </a:t>
          </a:r>
          <a:r>
            <a:rPr lang="en-US" dirty="0" err="1"/>
            <a:t>della</a:t>
          </a:r>
          <a:r>
            <a:rPr lang="en-US" dirty="0"/>
            <a:t> </a:t>
          </a:r>
          <a:r>
            <a:rPr lang="en-US" dirty="0" err="1"/>
            <a:t>professione</a:t>
          </a:r>
          <a:r>
            <a:rPr lang="en-US" dirty="0"/>
            <a:t> </a:t>
          </a:r>
          <a:r>
            <a:rPr lang="en-US" dirty="0" err="1"/>
            <a:t>infermieristica</a:t>
          </a:r>
          <a:endParaRPr lang="en-US" dirty="0"/>
        </a:p>
      </dgm:t>
    </dgm:pt>
    <dgm:pt modelId="{B372A3B8-0DD2-41E0-8021-8C7BFB25E068}" type="parTrans" cxnId="{3BA25334-4B40-439C-9F31-838AA4F16548}">
      <dgm:prSet/>
      <dgm:spPr/>
      <dgm:t>
        <a:bodyPr/>
        <a:lstStyle/>
        <a:p>
          <a:endParaRPr lang="en-US"/>
        </a:p>
      </dgm:t>
    </dgm:pt>
    <dgm:pt modelId="{8B53A6A3-C496-48B9-8FF6-883C94379D5D}" type="sibTrans" cxnId="{3BA25334-4B40-439C-9F31-838AA4F16548}">
      <dgm:prSet/>
      <dgm:spPr/>
      <dgm:t>
        <a:bodyPr/>
        <a:lstStyle/>
        <a:p>
          <a:endParaRPr lang="en-US"/>
        </a:p>
      </dgm:t>
    </dgm:pt>
    <dgm:pt modelId="{502208D1-56FF-4CAD-8856-4C475F0BB1CD}">
      <dgm:prSet/>
      <dgm:spPr/>
      <dgm:t>
        <a:bodyPr/>
        <a:lstStyle/>
        <a:p>
          <a:pPr algn="just"/>
          <a:r>
            <a:rPr lang="en-US" dirty="0" err="1"/>
            <a:t>Lavorare</a:t>
          </a:r>
          <a:r>
            <a:rPr lang="en-US" dirty="0"/>
            <a:t> con il </a:t>
          </a:r>
          <a:r>
            <a:rPr lang="en-US" dirty="0" err="1"/>
            <a:t>Ministero</a:t>
          </a:r>
          <a:r>
            <a:rPr lang="en-US" dirty="0"/>
            <a:t> per il </a:t>
          </a:r>
          <a:r>
            <a:rPr lang="en-US" dirty="0" err="1"/>
            <a:t>potenziamento</a:t>
          </a:r>
          <a:r>
            <a:rPr lang="en-US" dirty="0"/>
            <a:t> </a:t>
          </a:r>
          <a:r>
            <a:rPr lang="en-US" dirty="0" err="1"/>
            <a:t>dell’equipollenza</a:t>
          </a:r>
          <a:r>
            <a:rPr lang="en-US" dirty="0"/>
            <a:t> per </a:t>
          </a:r>
          <a:r>
            <a:rPr lang="en-US" dirty="0" err="1"/>
            <a:t>coloro</a:t>
          </a:r>
          <a:r>
            <a:rPr lang="en-US" dirty="0"/>
            <a:t> </a:t>
          </a:r>
          <a:r>
            <a:rPr lang="en-US" dirty="0" err="1"/>
            <a:t>che</a:t>
          </a:r>
          <a:r>
            <a:rPr lang="en-US" dirty="0"/>
            <a:t> </a:t>
          </a:r>
          <a:r>
            <a:rPr lang="en-US" dirty="0" err="1"/>
            <a:t>sono</a:t>
          </a:r>
          <a:r>
            <a:rPr lang="en-US" dirty="0"/>
            <a:t> </a:t>
          </a:r>
          <a:r>
            <a:rPr lang="en-US" dirty="0" err="1"/>
            <a:t>già</a:t>
          </a:r>
          <a:r>
            <a:rPr lang="en-US" dirty="0"/>
            <a:t> </a:t>
          </a:r>
          <a:r>
            <a:rPr lang="en-US" dirty="0" err="1"/>
            <a:t>inseriti</a:t>
          </a:r>
          <a:r>
            <a:rPr lang="en-US" dirty="0"/>
            <a:t> in Italia</a:t>
          </a:r>
        </a:p>
      </dgm:t>
    </dgm:pt>
    <dgm:pt modelId="{8C0B7633-6204-4D65-B585-E0564F658F22}" type="parTrans" cxnId="{104700FF-8AD2-4BD8-B41B-8E5963B819FA}">
      <dgm:prSet/>
      <dgm:spPr/>
      <dgm:t>
        <a:bodyPr/>
        <a:lstStyle/>
        <a:p>
          <a:endParaRPr lang="en-US"/>
        </a:p>
      </dgm:t>
    </dgm:pt>
    <dgm:pt modelId="{9B19058E-7C2A-4E4F-9340-59284368ED94}" type="sibTrans" cxnId="{104700FF-8AD2-4BD8-B41B-8E5963B819FA}">
      <dgm:prSet/>
      <dgm:spPr/>
      <dgm:t>
        <a:bodyPr/>
        <a:lstStyle/>
        <a:p>
          <a:endParaRPr lang="en-US"/>
        </a:p>
      </dgm:t>
    </dgm:pt>
    <dgm:pt modelId="{E86B05F6-D420-47E3-A9D4-E77018936395}" type="pres">
      <dgm:prSet presAssocID="{8375F964-3BB8-4DA5-A0C6-72332EC9607B}" presName="vert0" presStyleCnt="0">
        <dgm:presLayoutVars>
          <dgm:dir/>
          <dgm:animOne val="branch"/>
          <dgm:animLvl val="lvl"/>
        </dgm:presLayoutVars>
      </dgm:prSet>
      <dgm:spPr/>
    </dgm:pt>
    <dgm:pt modelId="{6699D2CF-727B-484E-A28A-A8BF9C344E59}" type="pres">
      <dgm:prSet presAssocID="{A21089C6-08AE-4EF4-B752-082D45EFC190}" presName="thickLine" presStyleLbl="alignNode1" presStyleIdx="0" presStyleCnt="5"/>
      <dgm:spPr/>
    </dgm:pt>
    <dgm:pt modelId="{7DB3E75C-5D8B-4C26-8560-FD36FF70ABC8}" type="pres">
      <dgm:prSet presAssocID="{A21089C6-08AE-4EF4-B752-082D45EFC190}" presName="horz1" presStyleCnt="0"/>
      <dgm:spPr/>
    </dgm:pt>
    <dgm:pt modelId="{B102CA55-861A-4E52-B64E-0BB9F65BDE5F}" type="pres">
      <dgm:prSet presAssocID="{A21089C6-08AE-4EF4-B752-082D45EFC190}" presName="tx1" presStyleLbl="revTx" presStyleIdx="0" presStyleCnt="5"/>
      <dgm:spPr/>
    </dgm:pt>
    <dgm:pt modelId="{7F346B6B-CB18-4285-A141-392060509142}" type="pres">
      <dgm:prSet presAssocID="{A21089C6-08AE-4EF4-B752-082D45EFC190}" presName="vert1" presStyleCnt="0"/>
      <dgm:spPr/>
    </dgm:pt>
    <dgm:pt modelId="{CF33CAD0-60B6-4626-AD25-B5A2246BC8AA}" type="pres">
      <dgm:prSet presAssocID="{D3C31892-209B-4EF2-869B-CA861036C92B}" presName="thickLine" presStyleLbl="alignNode1" presStyleIdx="1" presStyleCnt="5"/>
      <dgm:spPr/>
    </dgm:pt>
    <dgm:pt modelId="{F3FB024C-7944-443F-9755-B53B1AE0F7E2}" type="pres">
      <dgm:prSet presAssocID="{D3C31892-209B-4EF2-869B-CA861036C92B}" presName="horz1" presStyleCnt="0"/>
      <dgm:spPr/>
    </dgm:pt>
    <dgm:pt modelId="{2E513B5E-5256-4558-9FDC-EB3AD78123E4}" type="pres">
      <dgm:prSet presAssocID="{D3C31892-209B-4EF2-869B-CA861036C92B}" presName="tx1" presStyleLbl="revTx" presStyleIdx="1" presStyleCnt="5"/>
      <dgm:spPr/>
    </dgm:pt>
    <dgm:pt modelId="{F5DFD276-C5E0-4DC6-ABCC-0A7C4607A758}" type="pres">
      <dgm:prSet presAssocID="{D3C31892-209B-4EF2-869B-CA861036C92B}" presName="vert1" presStyleCnt="0"/>
      <dgm:spPr/>
    </dgm:pt>
    <dgm:pt modelId="{21C73ABB-117A-46CA-BBEC-4607D8EEB2B5}" type="pres">
      <dgm:prSet presAssocID="{13294ACF-8C7A-4F37-BF33-31B27BAD0617}" presName="thickLine" presStyleLbl="alignNode1" presStyleIdx="2" presStyleCnt="5"/>
      <dgm:spPr/>
    </dgm:pt>
    <dgm:pt modelId="{10FD0F37-0289-40F9-9BFA-AA466221FF0D}" type="pres">
      <dgm:prSet presAssocID="{13294ACF-8C7A-4F37-BF33-31B27BAD0617}" presName="horz1" presStyleCnt="0"/>
      <dgm:spPr/>
    </dgm:pt>
    <dgm:pt modelId="{C37D1A0D-5A36-43F6-A168-0EAD878B8672}" type="pres">
      <dgm:prSet presAssocID="{13294ACF-8C7A-4F37-BF33-31B27BAD0617}" presName="tx1" presStyleLbl="revTx" presStyleIdx="2" presStyleCnt="5"/>
      <dgm:spPr/>
    </dgm:pt>
    <dgm:pt modelId="{9D553091-0A1A-4E80-A797-0305E819DDF4}" type="pres">
      <dgm:prSet presAssocID="{13294ACF-8C7A-4F37-BF33-31B27BAD0617}" presName="vert1" presStyleCnt="0"/>
      <dgm:spPr/>
    </dgm:pt>
    <dgm:pt modelId="{FAC4B47C-237F-4B36-A8B9-A8E54A2B2D1E}" type="pres">
      <dgm:prSet presAssocID="{F8D4B372-592F-4206-88A7-34415BA627DD}" presName="thickLine" presStyleLbl="alignNode1" presStyleIdx="3" presStyleCnt="5"/>
      <dgm:spPr/>
    </dgm:pt>
    <dgm:pt modelId="{76DB87B3-A8F7-4FA4-B46A-AC45419024F6}" type="pres">
      <dgm:prSet presAssocID="{F8D4B372-592F-4206-88A7-34415BA627DD}" presName="horz1" presStyleCnt="0"/>
      <dgm:spPr/>
    </dgm:pt>
    <dgm:pt modelId="{9903B964-7735-4418-8CFA-560B0905C577}" type="pres">
      <dgm:prSet presAssocID="{F8D4B372-592F-4206-88A7-34415BA627DD}" presName="tx1" presStyleLbl="revTx" presStyleIdx="3" presStyleCnt="5"/>
      <dgm:spPr/>
    </dgm:pt>
    <dgm:pt modelId="{617AA8F1-3FA9-435A-8E1A-45EE4AD7D40B}" type="pres">
      <dgm:prSet presAssocID="{F8D4B372-592F-4206-88A7-34415BA627DD}" presName="vert1" presStyleCnt="0"/>
      <dgm:spPr/>
    </dgm:pt>
    <dgm:pt modelId="{1D6EE9E5-5014-42EE-925D-9AAC97487FC7}" type="pres">
      <dgm:prSet presAssocID="{502208D1-56FF-4CAD-8856-4C475F0BB1CD}" presName="thickLine" presStyleLbl="alignNode1" presStyleIdx="4" presStyleCnt="5"/>
      <dgm:spPr/>
    </dgm:pt>
    <dgm:pt modelId="{10CF90C1-7B1A-4196-B79C-6806BB72BDA7}" type="pres">
      <dgm:prSet presAssocID="{502208D1-56FF-4CAD-8856-4C475F0BB1CD}" presName="horz1" presStyleCnt="0"/>
      <dgm:spPr/>
    </dgm:pt>
    <dgm:pt modelId="{C289DC9F-D42F-4E9B-B4AC-12806082453E}" type="pres">
      <dgm:prSet presAssocID="{502208D1-56FF-4CAD-8856-4C475F0BB1CD}" presName="tx1" presStyleLbl="revTx" presStyleIdx="4" presStyleCnt="5"/>
      <dgm:spPr/>
    </dgm:pt>
    <dgm:pt modelId="{5C649CF9-ACB8-44D6-8E31-04844AD358BD}" type="pres">
      <dgm:prSet presAssocID="{502208D1-56FF-4CAD-8856-4C475F0BB1CD}" presName="vert1" presStyleCnt="0"/>
      <dgm:spPr/>
    </dgm:pt>
  </dgm:ptLst>
  <dgm:cxnLst>
    <dgm:cxn modelId="{8E0B3E12-E097-4446-A6E4-26645CE7509A}" type="presOf" srcId="{8375F964-3BB8-4DA5-A0C6-72332EC9607B}" destId="{E86B05F6-D420-47E3-A9D4-E77018936395}" srcOrd="0" destOrd="0" presId="urn:microsoft.com/office/officeart/2008/layout/LinedList"/>
    <dgm:cxn modelId="{36FD161E-CFD6-4753-B648-7230982EFBCE}" type="presOf" srcId="{502208D1-56FF-4CAD-8856-4C475F0BB1CD}" destId="{C289DC9F-D42F-4E9B-B4AC-12806082453E}" srcOrd="0" destOrd="0" presId="urn:microsoft.com/office/officeart/2008/layout/LinedList"/>
    <dgm:cxn modelId="{DFDA4F2C-B387-471D-B114-0F5953069017}" srcId="{8375F964-3BB8-4DA5-A0C6-72332EC9607B}" destId="{13294ACF-8C7A-4F37-BF33-31B27BAD0617}" srcOrd="2" destOrd="0" parTransId="{B87236FF-B739-4CE0-B7E9-E789CCEEBF5D}" sibTransId="{3EDC9087-57CC-4EFD-8028-4801FA27461E}"/>
    <dgm:cxn modelId="{3BA25334-4B40-439C-9F31-838AA4F16548}" srcId="{8375F964-3BB8-4DA5-A0C6-72332EC9607B}" destId="{F8D4B372-592F-4206-88A7-34415BA627DD}" srcOrd="3" destOrd="0" parTransId="{B372A3B8-0DD2-41E0-8021-8C7BFB25E068}" sibTransId="{8B53A6A3-C496-48B9-8FF6-883C94379D5D}"/>
    <dgm:cxn modelId="{C499A941-D5C1-400D-91EA-70C6BBC3E90E}" type="presOf" srcId="{13294ACF-8C7A-4F37-BF33-31B27BAD0617}" destId="{C37D1A0D-5A36-43F6-A168-0EAD878B8672}" srcOrd="0" destOrd="0" presId="urn:microsoft.com/office/officeart/2008/layout/LinedList"/>
    <dgm:cxn modelId="{2FD17756-8EFC-4A66-8C87-1C3AC092140D}" srcId="{8375F964-3BB8-4DA5-A0C6-72332EC9607B}" destId="{D3C31892-209B-4EF2-869B-CA861036C92B}" srcOrd="1" destOrd="0" parTransId="{1BCFF58C-70B5-4F7D-97D4-5E10B388598C}" sibTransId="{22B58561-9785-4A2A-AAAA-D6515C56935A}"/>
    <dgm:cxn modelId="{CBEFE658-DF78-460F-AD65-FFF9949B9526}" type="presOf" srcId="{A21089C6-08AE-4EF4-B752-082D45EFC190}" destId="{B102CA55-861A-4E52-B64E-0BB9F65BDE5F}" srcOrd="0" destOrd="0" presId="urn:microsoft.com/office/officeart/2008/layout/LinedList"/>
    <dgm:cxn modelId="{27BC3FC3-8835-4B5E-9E31-AF334CEFB94D}" type="presOf" srcId="{F8D4B372-592F-4206-88A7-34415BA627DD}" destId="{9903B964-7735-4418-8CFA-560B0905C577}" srcOrd="0" destOrd="0" presId="urn:microsoft.com/office/officeart/2008/layout/LinedList"/>
    <dgm:cxn modelId="{E418F6D0-2F59-4A05-A4B8-F7DAC4B9549E}" type="presOf" srcId="{D3C31892-209B-4EF2-869B-CA861036C92B}" destId="{2E513B5E-5256-4558-9FDC-EB3AD78123E4}" srcOrd="0" destOrd="0" presId="urn:microsoft.com/office/officeart/2008/layout/LinedList"/>
    <dgm:cxn modelId="{619457F5-65AB-4405-B748-CB622BF37B57}" srcId="{8375F964-3BB8-4DA5-A0C6-72332EC9607B}" destId="{A21089C6-08AE-4EF4-B752-082D45EFC190}" srcOrd="0" destOrd="0" parTransId="{EC5FCF3A-BAB8-4F87-8DAC-678C1C5CF63B}" sibTransId="{A437D573-0299-41B8-A455-8A3ED14556F5}"/>
    <dgm:cxn modelId="{104700FF-8AD2-4BD8-B41B-8E5963B819FA}" srcId="{8375F964-3BB8-4DA5-A0C6-72332EC9607B}" destId="{502208D1-56FF-4CAD-8856-4C475F0BB1CD}" srcOrd="4" destOrd="0" parTransId="{8C0B7633-6204-4D65-B585-E0564F658F22}" sibTransId="{9B19058E-7C2A-4E4F-9340-59284368ED94}"/>
    <dgm:cxn modelId="{2F689668-D67E-4F31-9648-3F249BC7014E}" type="presParOf" srcId="{E86B05F6-D420-47E3-A9D4-E77018936395}" destId="{6699D2CF-727B-484E-A28A-A8BF9C344E59}" srcOrd="0" destOrd="0" presId="urn:microsoft.com/office/officeart/2008/layout/LinedList"/>
    <dgm:cxn modelId="{227CCA49-7965-4389-9E6F-6A4575C29B9D}" type="presParOf" srcId="{E86B05F6-D420-47E3-A9D4-E77018936395}" destId="{7DB3E75C-5D8B-4C26-8560-FD36FF70ABC8}" srcOrd="1" destOrd="0" presId="urn:microsoft.com/office/officeart/2008/layout/LinedList"/>
    <dgm:cxn modelId="{2DEDF310-C587-458E-A355-992E6E868629}" type="presParOf" srcId="{7DB3E75C-5D8B-4C26-8560-FD36FF70ABC8}" destId="{B102CA55-861A-4E52-B64E-0BB9F65BDE5F}" srcOrd="0" destOrd="0" presId="urn:microsoft.com/office/officeart/2008/layout/LinedList"/>
    <dgm:cxn modelId="{E64D5C69-9544-4CEF-8B6C-DB802BD87811}" type="presParOf" srcId="{7DB3E75C-5D8B-4C26-8560-FD36FF70ABC8}" destId="{7F346B6B-CB18-4285-A141-392060509142}" srcOrd="1" destOrd="0" presId="urn:microsoft.com/office/officeart/2008/layout/LinedList"/>
    <dgm:cxn modelId="{E85148CE-F9B9-434E-BADC-B8D35883276A}" type="presParOf" srcId="{E86B05F6-D420-47E3-A9D4-E77018936395}" destId="{CF33CAD0-60B6-4626-AD25-B5A2246BC8AA}" srcOrd="2" destOrd="0" presId="urn:microsoft.com/office/officeart/2008/layout/LinedList"/>
    <dgm:cxn modelId="{4E2CE808-D8D9-43BB-AAF7-85F034854097}" type="presParOf" srcId="{E86B05F6-D420-47E3-A9D4-E77018936395}" destId="{F3FB024C-7944-443F-9755-B53B1AE0F7E2}" srcOrd="3" destOrd="0" presId="urn:microsoft.com/office/officeart/2008/layout/LinedList"/>
    <dgm:cxn modelId="{19D89943-2088-4999-9525-51D7D51F6E83}" type="presParOf" srcId="{F3FB024C-7944-443F-9755-B53B1AE0F7E2}" destId="{2E513B5E-5256-4558-9FDC-EB3AD78123E4}" srcOrd="0" destOrd="0" presId="urn:microsoft.com/office/officeart/2008/layout/LinedList"/>
    <dgm:cxn modelId="{29538B96-3FF0-4105-B4AF-80D4EB4D4A5C}" type="presParOf" srcId="{F3FB024C-7944-443F-9755-B53B1AE0F7E2}" destId="{F5DFD276-C5E0-4DC6-ABCC-0A7C4607A758}" srcOrd="1" destOrd="0" presId="urn:microsoft.com/office/officeart/2008/layout/LinedList"/>
    <dgm:cxn modelId="{2F19F580-81FA-4804-AE95-96C980206863}" type="presParOf" srcId="{E86B05F6-D420-47E3-A9D4-E77018936395}" destId="{21C73ABB-117A-46CA-BBEC-4607D8EEB2B5}" srcOrd="4" destOrd="0" presId="urn:microsoft.com/office/officeart/2008/layout/LinedList"/>
    <dgm:cxn modelId="{A00D8793-0F69-42BE-98A2-6A0964202CF3}" type="presParOf" srcId="{E86B05F6-D420-47E3-A9D4-E77018936395}" destId="{10FD0F37-0289-40F9-9BFA-AA466221FF0D}" srcOrd="5" destOrd="0" presId="urn:microsoft.com/office/officeart/2008/layout/LinedList"/>
    <dgm:cxn modelId="{5B32A18E-C244-4C32-A435-A49B4323DE66}" type="presParOf" srcId="{10FD0F37-0289-40F9-9BFA-AA466221FF0D}" destId="{C37D1A0D-5A36-43F6-A168-0EAD878B8672}" srcOrd="0" destOrd="0" presId="urn:microsoft.com/office/officeart/2008/layout/LinedList"/>
    <dgm:cxn modelId="{74C0CF0F-4D35-4F54-B875-D96438126E32}" type="presParOf" srcId="{10FD0F37-0289-40F9-9BFA-AA466221FF0D}" destId="{9D553091-0A1A-4E80-A797-0305E819DDF4}" srcOrd="1" destOrd="0" presId="urn:microsoft.com/office/officeart/2008/layout/LinedList"/>
    <dgm:cxn modelId="{87A67291-AF72-4568-9D6F-517313B27FFA}" type="presParOf" srcId="{E86B05F6-D420-47E3-A9D4-E77018936395}" destId="{FAC4B47C-237F-4B36-A8B9-A8E54A2B2D1E}" srcOrd="6" destOrd="0" presId="urn:microsoft.com/office/officeart/2008/layout/LinedList"/>
    <dgm:cxn modelId="{D4305C2B-5041-4C00-AEB9-F006444CAC60}" type="presParOf" srcId="{E86B05F6-D420-47E3-A9D4-E77018936395}" destId="{76DB87B3-A8F7-4FA4-B46A-AC45419024F6}" srcOrd="7" destOrd="0" presId="urn:microsoft.com/office/officeart/2008/layout/LinedList"/>
    <dgm:cxn modelId="{2D864D06-16C2-4918-B124-7A43D3F16BC6}" type="presParOf" srcId="{76DB87B3-A8F7-4FA4-B46A-AC45419024F6}" destId="{9903B964-7735-4418-8CFA-560B0905C577}" srcOrd="0" destOrd="0" presId="urn:microsoft.com/office/officeart/2008/layout/LinedList"/>
    <dgm:cxn modelId="{D4338BF6-B7B7-4A26-AC3D-1BFF9BBD6EC7}" type="presParOf" srcId="{76DB87B3-A8F7-4FA4-B46A-AC45419024F6}" destId="{617AA8F1-3FA9-435A-8E1A-45EE4AD7D40B}" srcOrd="1" destOrd="0" presId="urn:microsoft.com/office/officeart/2008/layout/LinedList"/>
    <dgm:cxn modelId="{3ECA000D-1DBB-4156-BEBD-86D6F4A31FC0}" type="presParOf" srcId="{E86B05F6-D420-47E3-A9D4-E77018936395}" destId="{1D6EE9E5-5014-42EE-925D-9AAC97487FC7}" srcOrd="8" destOrd="0" presId="urn:microsoft.com/office/officeart/2008/layout/LinedList"/>
    <dgm:cxn modelId="{0FBC334E-180A-4C92-AF8C-609E464C3AB1}" type="presParOf" srcId="{E86B05F6-D420-47E3-A9D4-E77018936395}" destId="{10CF90C1-7B1A-4196-B79C-6806BB72BDA7}" srcOrd="9" destOrd="0" presId="urn:microsoft.com/office/officeart/2008/layout/LinedList"/>
    <dgm:cxn modelId="{23EF88D7-4D28-4F3B-B235-1447BA2BF8FE}" type="presParOf" srcId="{10CF90C1-7B1A-4196-B79C-6806BB72BDA7}" destId="{C289DC9F-D42F-4E9B-B4AC-12806082453E}" srcOrd="0" destOrd="0" presId="urn:microsoft.com/office/officeart/2008/layout/LinedList"/>
    <dgm:cxn modelId="{B9AA105D-0F83-47E2-A63A-22CF46CA6AB2}" type="presParOf" srcId="{10CF90C1-7B1A-4196-B79C-6806BB72BDA7}" destId="{5C649CF9-ACB8-44D6-8E31-04844AD358B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F2E7E2C-0320-4145-8578-B0D2BF175A96}"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5B8F5F4A-21E8-4FA0-BB31-29635C9DA82F}">
      <dgm:prSet/>
      <dgm:spPr/>
      <dgm:t>
        <a:bodyPr/>
        <a:lstStyle/>
        <a:p>
          <a:r>
            <a:rPr lang="it-IT"/>
            <a:t>Registra la pianificazione</a:t>
          </a:r>
          <a:endParaRPr lang="en-US"/>
        </a:p>
      </dgm:t>
    </dgm:pt>
    <dgm:pt modelId="{C1C3A5D3-F41A-4739-A39B-BFE1BD6394CB}" type="parTrans" cxnId="{05D604FE-64F3-43AF-9F22-831DBC612EC0}">
      <dgm:prSet/>
      <dgm:spPr/>
      <dgm:t>
        <a:bodyPr/>
        <a:lstStyle/>
        <a:p>
          <a:endParaRPr lang="en-US"/>
        </a:p>
      </dgm:t>
    </dgm:pt>
    <dgm:pt modelId="{E26C7B88-0EC2-4D4A-9BA2-F93B61D86AE0}" type="sibTrans" cxnId="{05D604FE-64F3-43AF-9F22-831DBC612EC0}">
      <dgm:prSet/>
      <dgm:spPr/>
      <dgm:t>
        <a:bodyPr/>
        <a:lstStyle/>
        <a:p>
          <a:endParaRPr lang="en-US"/>
        </a:p>
      </dgm:t>
    </dgm:pt>
    <dgm:pt modelId="{438CA479-7C76-40DC-9829-DC4FD0DBD10B}">
      <dgm:prSet/>
      <dgm:spPr/>
      <dgm:t>
        <a:bodyPr/>
        <a:lstStyle/>
        <a:p>
          <a:r>
            <a:rPr lang="it-IT"/>
            <a:t>Mediatore</a:t>
          </a:r>
          <a:endParaRPr lang="en-US"/>
        </a:p>
      </dgm:t>
    </dgm:pt>
    <dgm:pt modelId="{5E739518-BF2C-409C-83B9-462957C4EF3E}" type="parTrans" cxnId="{B97768CC-06D8-4BF6-848F-80A237621C1E}">
      <dgm:prSet/>
      <dgm:spPr/>
      <dgm:t>
        <a:bodyPr/>
        <a:lstStyle/>
        <a:p>
          <a:endParaRPr lang="en-US"/>
        </a:p>
      </dgm:t>
    </dgm:pt>
    <dgm:pt modelId="{D6F1981B-5467-4D8C-980E-2E958CA627F6}" type="sibTrans" cxnId="{B97768CC-06D8-4BF6-848F-80A237621C1E}">
      <dgm:prSet/>
      <dgm:spPr/>
      <dgm:t>
        <a:bodyPr/>
        <a:lstStyle/>
        <a:p>
          <a:endParaRPr lang="en-US"/>
        </a:p>
      </dgm:t>
    </dgm:pt>
    <dgm:pt modelId="{60AAEA25-2870-4893-9DD8-AA8EFE43FD99}">
      <dgm:prSet/>
      <dgm:spPr/>
      <dgm:t>
        <a:bodyPr/>
        <a:lstStyle/>
        <a:p>
          <a:r>
            <a:rPr lang="it-IT"/>
            <a:t>Riporta eventuali contenziosi irrisolti al Referente/Coordinatrice</a:t>
          </a:r>
          <a:endParaRPr lang="en-US"/>
        </a:p>
      </dgm:t>
    </dgm:pt>
    <dgm:pt modelId="{07668361-FDCB-42D0-A34E-DD4C2608A6F0}" type="parTrans" cxnId="{8B7D06BA-6C71-4356-8F75-7A3A21C98D04}">
      <dgm:prSet/>
      <dgm:spPr/>
      <dgm:t>
        <a:bodyPr/>
        <a:lstStyle/>
        <a:p>
          <a:endParaRPr lang="en-US"/>
        </a:p>
      </dgm:t>
    </dgm:pt>
    <dgm:pt modelId="{529BD45F-0C39-4EAC-8A24-8679AEDC93D4}" type="sibTrans" cxnId="{8B7D06BA-6C71-4356-8F75-7A3A21C98D04}">
      <dgm:prSet/>
      <dgm:spPr/>
      <dgm:t>
        <a:bodyPr/>
        <a:lstStyle/>
        <a:p>
          <a:endParaRPr lang="en-US"/>
        </a:p>
      </dgm:t>
    </dgm:pt>
    <dgm:pt modelId="{4E4DA360-DA28-4F23-9071-8C7D16F77294}">
      <dgm:prSet/>
      <dgm:spPr/>
      <dgm:t>
        <a:bodyPr/>
        <a:lstStyle/>
        <a:p>
          <a:r>
            <a:rPr lang="it-IT"/>
            <a:t>Consegna la proposta turni entro la scadenza</a:t>
          </a:r>
          <a:endParaRPr lang="en-US"/>
        </a:p>
      </dgm:t>
    </dgm:pt>
    <dgm:pt modelId="{ED7C25BF-2620-483C-8A4C-B4043D5124FD}" type="parTrans" cxnId="{483143BB-3F4C-45AF-8BB0-7DDAA1E26E3A}">
      <dgm:prSet/>
      <dgm:spPr/>
      <dgm:t>
        <a:bodyPr/>
        <a:lstStyle/>
        <a:p>
          <a:endParaRPr lang="en-US"/>
        </a:p>
      </dgm:t>
    </dgm:pt>
    <dgm:pt modelId="{6A3C59CD-2164-4FC4-84A1-71C9AA606EF4}" type="sibTrans" cxnId="{483143BB-3F4C-45AF-8BB0-7DDAA1E26E3A}">
      <dgm:prSet/>
      <dgm:spPr/>
      <dgm:t>
        <a:bodyPr/>
        <a:lstStyle/>
        <a:p>
          <a:endParaRPr lang="en-US"/>
        </a:p>
      </dgm:t>
    </dgm:pt>
    <dgm:pt modelId="{A2DB8AED-B42A-4FBE-9F26-C1A33FF49724}">
      <dgm:prSet/>
      <dgm:spPr/>
      <dgm:t>
        <a:bodyPr/>
        <a:lstStyle/>
        <a:p>
          <a:r>
            <a:rPr lang="it-IT"/>
            <a:t>Intercetta e risponde per eventuali anomalie.</a:t>
          </a:r>
          <a:endParaRPr lang="en-US"/>
        </a:p>
      </dgm:t>
    </dgm:pt>
    <dgm:pt modelId="{31C8F4E8-9281-416C-AD9A-DD6008538CAA}" type="parTrans" cxnId="{DC944636-6223-4FA2-BEEC-099B25E178BF}">
      <dgm:prSet/>
      <dgm:spPr/>
      <dgm:t>
        <a:bodyPr/>
        <a:lstStyle/>
        <a:p>
          <a:endParaRPr lang="en-US"/>
        </a:p>
      </dgm:t>
    </dgm:pt>
    <dgm:pt modelId="{9BB20E88-CED7-43A9-B193-E834A740651F}" type="sibTrans" cxnId="{DC944636-6223-4FA2-BEEC-099B25E178BF}">
      <dgm:prSet/>
      <dgm:spPr/>
      <dgm:t>
        <a:bodyPr/>
        <a:lstStyle/>
        <a:p>
          <a:endParaRPr lang="en-US"/>
        </a:p>
      </dgm:t>
    </dgm:pt>
    <dgm:pt modelId="{35134E06-38D8-47A0-B57D-632A37140372}" type="pres">
      <dgm:prSet presAssocID="{DF2E7E2C-0320-4145-8578-B0D2BF175A96}" presName="linear" presStyleCnt="0">
        <dgm:presLayoutVars>
          <dgm:animLvl val="lvl"/>
          <dgm:resizeHandles val="exact"/>
        </dgm:presLayoutVars>
      </dgm:prSet>
      <dgm:spPr/>
    </dgm:pt>
    <dgm:pt modelId="{4BE0AB03-A2D7-4736-BDA9-69CFDEBCD2AD}" type="pres">
      <dgm:prSet presAssocID="{5B8F5F4A-21E8-4FA0-BB31-29635C9DA82F}" presName="parentText" presStyleLbl="node1" presStyleIdx="0" presStyleCnt="5">
        <dgm:presLayoutVars>
          <dgm:chMax val="0"/>
          <dgm:bulletEnabled val="1"/>
        </dgm:presLayoutVars>
      </dgm:prSet>
      <dgm:spPr/>
    </dgm:pt>
    <dgm:pt modelId="{086B4534-D33A-45C9-B2D6-5BB7F9C68E37}" type="pres">
      <dgm:prSet presAssocID="{E26C7B88-0EC2-4D4A-9BA2-F93B61D86AE0}" presName="spacer" presStyleCnt="0"/>
      <dgm:spPr/>
    </dgm:pt>
    <dgm:pt modelId="{072C7C2D-7DE2-422D-9028-ADE515552FF0}" type="pres">
      <dgm:prSet presAssocID="{438CA479-7C76-40DC-9829-DC4FD0DBD10B}" presName="parentText" presStyleLbl="node1" presStyleIdx="1" presStyleCnt="5">
        <dgm:presLayoutVars>
          <dgm:chMax val="0"/>
          <dgm:bulletEnabled val="1"/>
        </dgm:presLayoutVars>
      </dgm:prSet>
      <dgm:spPr/>
    </dgm:pt>
    <dgm:pt modelId="{E55E8A0E-BF23-4DA3-8047-AC9544DBA936}" type="pres">
      <dgm:prSet presAssocID="{D6F1981B-5467-4D8C-980E-2E958CA627F6}" presName="spacer" presStyleCnt="0"/>
      <dgm:spPr/>
    </dgm:pt>
    <dgm:pt modelId="{C4E894CB-4735-4A73-AFAF-A8763841361D}" type="pres">
      <dgm:prSet presAssocID="{60AAEA25-2870-4893-9DD8-AA8EFE43FD99}" presName="parentText" presStyleLbl="node1" presStyleIdx="2" presStyleCnt="5">
        <dgm:presLayoutVars>
          <dgm:chMax val="0"/>
          <dgm:bulletEnabled val="1"/>
        </dgm:presLayoutVars>
      </dgm:prSet>
      <dgm:spPr/>
    </dgm:pt>
    <dgm:pt modelId="{0C636928-62DD-48BD-8609-1302ED2A5DD0}" type="pres">
      <dgm:prSet presAssocID="{529BD45F-0C39-4EAC-8A24-8679AEDC93D4}" presName="spacer" presStyleCnt="0"/>
      <dgm:spPr/>
    </dgm:pt>
    <dgm:pt modelId="{53302520-F34E-4826-8A22-A9E65F756BC1}" type="pres">
      <dgm:prSet presAssocID="{4E4DA360-DA28-4F23-9071-8C7D16F77294}" presName="parentText" presStyleLbl="node1" presStyleIdx="3" presStyleCnt="5">
        <dgm:presLayoutVars>
          <dgm:chMax val="0"/>
          <dgm:bulletEnabled val="1"/>
        </dgm:presLayoutVars>
      </dgm:prSet>
      <dgm:spPr/>
    </dgm:pt>
    <dgm:pt modelId="{FC6A7B57-F7C7-4581-B5AD-BC2B14D128B7}" type="pres">
      <dgm:prSet presAssocID="{6A3C59CD-2164-4FC4-84A1-71C9AA606EF4}" presName="spacer" presStyleCnt="0"/>
      <dgm:spPr/>
    </dgm:pt>
    <dgm:pt modelId="{DC73E4B1-CD8E-4ABD-8EE2-8CEAFBDF5DDC}" type="pres">
      <dgm:prSet presAssocID="{A2DB8AED-B42A-4FBE-9F26-C1A33FF49724}" presName="parentText" presStyleLbl="node1" presStyleIdx="4" presStyleCnt="5">
        <dgm:presLayoutVars>
          <dgm:chMax val="0"/>
          <dgm:bulletEnabled val="1"/>
        </dgm:presLayoutVars>
      </dgm:prSet>
      <dgm:spPr/>
    </dgm:pt>
  </dgm:ptLst>
  <dgm:cxnLst>
    <dgm:cxn modelId="{70EB2B1B-5335-4BD4-8988-11F0641F85D2}" type="presOf" srcId="{A2DB8AED-B42A-4FBE-9F26-C1A33FF49724}" destId="{DC73E4B1-CD8E-4ABD-8EE2-8CEAFBDF5DDC}" srcOrd="0" destOrd="0" presId="urn:microsoft.com/office/officeart/2005/8/layout/vList2"/>
    <dgm:cxn modelId="{DC944636-6223-4FA2-BEEC-099B25E178BF}" srcId="{DF2E7E2C-0320-4145-8578-B0D2BF175A96}" destId="{A2DB8AED-B42A-4FBE-9F26-C1A33FF49724}" srcOrd="4" destOrd="0" parTransId="{31C8F4E8-9281-416C-AD9A-DD6008538CAA}" sibTransId="{9BB20E88-CED7-43A9-B193-E834A740651F}"/>
    <dgm:cxn modelId="{36DCD1A6-9FB9-4729-9F54-CCA089F7C3D1}" type="presOf" srcId="{5B8F5F4A-21E8-4FA0-BB31-29635C9DA82F}" destId="{4BE0AB03-A2D7-4736-BDA9-69CFDEBCD2AD}" srcOrd="0" destOrd="0" presId="urn:microsoft.com/office/officeart/2005/8/layout/vList2"/>
    <dgm:cxn modelId="{8D7188AB-7112-40F7-93FC-D8ADE8F84A3B}" type="presOf" srcId="{438CA479-7C76-40DC-9829-DC4FD0DBD10B}" destId="{072C7C2D-7DE2-422D-9028-ADE515552FF0}" srcOrd="0" destOrd="0" presId="urn:microsoft.com/office/officeart/2005/8/layout/vList2"/>
    <dgm:cxn modelId="{8B7D06BA-6C71-4356-8F75-7A3A21C98D04}" srcId="{DF2E7E2C-0320-4145-8578-B0D2BF175A96}" destId="{60AAEA25-2870-4893-9DD8-AA8EFE43FD99}" srcOrd="2" destOrd="0" parTransId="{07668361-FDCB-42D0-A34E-DD4C2608A6F0}" sibTransId="{529BD45F-0C39-4EAC-8A24-8679AEDC93D4}"/>
    <dgm:cxn modelId="{483143BB-3F4C-45AF-8BB0-7DDAA1E26E3A}" srcId="{DF2E7E2C-0320-4145-8578-B0D2BF175A96}" destId="{4E4DA360-DA28-4F23-9071-8C7D16F77294}" srcOrd="3" destOrd="0" parTransId="{ED7C25BF-2620-483C-8A4C-B4043D5124FD}" sibTransId="{6A3C59CD-2164-4FC4-84A1-71C9AA606EF4}"/>
    <dgm:cxn modelId="{634F4BC2-62AA-4A1F-829D-E03F3C92E835}" type="presOf" srcId="{60AAEA25-2870-4893-9DD8-AA8EFE43FD99}" destId="{C4E894CB-4735-4A73-AFAF-A8763841361D}" srcOrd="0" destOrd="0" presId="urn:microsoft.com/office/officeart/2005/8/layout/vList2"/>
    <dgm:cxn modelId="{B97768CC-06D8-4BF6-848F-80A237621C1E}" srcId="{DF2E7E2C-0320-4145-8578-B0D2BF175A96}" destId="{438CA479-7C76-40DC-9829-DC4FD0DBD10B}" srcOrd="1" destOrd="0" parTransId="{5E739518-BF2C-409C-83B9-462957C4EF3E}" sibTransId="{D6F1981B-5467-4D8C-980E-2E958CA627F6}"/>
    <dgm:cxn modelId="{422535E5-50B3-4A64-9F25-E08614C0B02A}" type="presOf" srcId="{DF2E7E2C-0320-4145-8578-B0D2BF175A96}" destId="{35134E06-38D8-47A0-B57D-632A37140372}" srcOrd="0" destOrd="0" presId="urn:microsoft.com/office/officeart/2005/8/layout/vList2"/>
    <dgm:cxn modelId="{4485D2FD-334B-4124-ACF9-8284579B7CB8}" type="presOf" srcId="{4E4DA360-DA28-4F23-9071-8C7D16F77294}" destId="{53302520-F34E-4826-8A22-A9E65F756BC1}" srcOrd="0" destOrd="0" presId="urn:microsoft.com/office/officeart/2005/8/layout/vList2"/>
    <dgm:cxn modelId="{05D604FE-64F3-43AF-9F22-831DBC612EC0}" srcId="{DF2E7E2C-0320-4145-8578-B0D2BF175A96}" destId="{5B8F5F4A-21E8-4FA0-BB31-29635C9DA82F}" srcOrd="0" destOrd="0" parTransId="{C1C3A5D3-F41A-4739-A39B-BFE1BD6394CB}" sibTransId="{E26C7B88-0EC2-4D4A-9BA2-F93B61D86AE0}"/>
    <dgm:cxn modelId="{4D82A314-0E4F-49FB-B38F-A6B033D1579C}" type="presParOf" srcId="{35134E06-38D8-47A0-B57D-632A37140372}" destId="{4BE0AB03-A2D7-4736-BDA9-69CFDEBCD2AD}" srcOrd="0" destOrd="0" presId="urn:microsoft.com/office/officeart/2005/8/layout/vList2"/>
    <dgm:cxn modelId="{3D5B1857-EC3C-4D2B-B35F-0503973B284D}" type="presParOf" srcId="{35134E06-38D8-47A0-B57D-632A37140372}" destId="{086B4534-D33A-45C9-B2D6-5BB7F9C68E37}" srcOrd="1" destOrd="0" presId="urn:microsoft.com/office/officeart/2005/8/layout/vList2"/>
    <dgm:cxn modelId="{2B3E3B84-3BAA-476C-872A-1AE28B752BB0}" type="presParOf" srcId="{35134E06-38D8-47A0-B57D-632A37140372}" destId="{072C7C2D-7DE2-422D-9028-ADE515552FF0}" srcOrd="2" destOrd="0" presId="urn:microsoft.com/office/officeart/2005/8/layout/vList2"/>
    <dgm:cxn modelId="{647FD219-6273-4A32-98AE-0FA6E11E93E7}" type="presParOf" srcId="{35134E06-38D8-47A0-B57D-632A37140372}" destId="{E55E8A0E-BF23-4DA3-8047-AC9544DBA936}" srcOrd="3" destOrd="0" presId="urn:microsoft.com/office/officeart/2005/8/layout/vList2"/>
    <dgm:cxn modelId="{B6C44CD2-9047-4BBC-B013-AAF4AD17BD07}" type="presParOf" srcId="{35134E06-38D8-47A0-B57D-632A37140372}" destId="{C4E894CB-4735-4A73-AFAF-A8763841361D}" srcOrd="4" destOrd="0" presId="urn:microsoft.com/office/officeart/2005/8/layout/vList2"/>
    <dgm:cxn modelId="{44F30638-CD24-4575-A27C-E6C6281D7EB0}" type="presParOf" srcId="{35134E06-38D8-47A0-B57D-632A37140372}" destId="{0C636928-62DD-48BD-8609-1302ED2A5DD0}" srcOrd="5" destOrd="0" presId="urn:microsoft.com/office/officeart/2005/8/layout/vList2"/>
    <dgm:cxn modelId="{CA8C2C79-B9FC-499D-986E-0F224EF80036}" type="presParOf" srcId="{35134E06-38D8-47A0-B57D-632A37140372}" destId="{53302520-F34E-4826-8A22-A9E65F756BC1}" srcOrd="6" destOrd="0" presId="urn:microsoft.com/office/officeart/2005/8/layout/vList2"/>
    <dgm:cxn modelId="{8ED2DEBC-9057-4620-8FBC-DE67CA3F36B5}" type="presParOf" srcId="{35134E06-38D8-47A0-B57D-632A37140372}" destId="{FC6A7B57-F7C7-4581-B5AD-BC2B14D128B7}" srcOrd="7" destOrd="0" presId="urn:microsoft.com/office/officeart/2005/8/layout/vList2"/>
    <dgm:cxn modelId="{A1EF2D77-B4D2-4A3C-9F57-AB12A4CCC4A2}" type="presParOf" srcId="{35134E06-38D8-47A0-B57D-632A37140372}" destId="{DC73E4B1-CD8E-4ABD-8EE2-8CEAFBDF5DD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42F544-1A37-4E04-B876-9E70FA4D3068}">
      <dsp:nvSpPr>
        <dsp:cNvPr id="0" name=""/>
        <dsp:cNvSpPr/>
      </dsp:nvSpPr>
      <dsp:spPr>
        <a:xfrm>
          <a:off x="695" y="1016267"/>
          <a:ext cx="2711927" cy="1627156"/>
        </a:xfrm>
        <a:prstGeom prst="rect">
          <a:avLst/>
        </a:prstGeom>
        <a:solidFill>
          <a:schemeClr val="accent2">
            <a:lumMod val="20000"/>
            <a:lumOff val="8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b="1" kern="1200" dirty="0">
              <a:solidFill>
                <a:schemeClr val="tx1"/>
              </a:solidFill>
            </a:rPr>
            <a:t>Convenzionata</a:t>
          </a:r>
        </a:p>
      </dsp:txBody>
      <dsp:txXfrm>
        <a:off x="695" y="1016267"/>
        <a:ext cx="2711927" cy="1627156"/>
      </dsp:txXfrm>
    </dsp:sp>
    <dsp:sp modelId="{89D5EC16-9114-4A77-AB05-0A24D485B959}">
      <dsp:nvSpPr>
        <dsp:cNvPr id="0" name=""/>
        <dsp:cNvSpPr/>
      </dsp:nvSpPr>
      <dsp:spPr>
        <a:xfrm>
          <a:off x="2983815" y="1016267"/>
          <a:ext cx="2711927" cy="1627156"/>
        </a:xfrm>
        <a:prstGeom prst="rect">
          <a:avLst/>
        </a:prstGeom>
        <a:solidFill>
          <a:schemeClr val="accent6">
            <a:lumMod val="20000"/>
            <a:lumOff val="8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b="1" kern="1200" dirty="0">
              <a:solidFill>
                <a:schemeClr val="tx1"/>
              </a:solidFill>
            </a:rPr>
            <a:t>Pubblico tradizionale</a:t>
          </a:r>
        </a:p>
      </dsp:txBody>
      <dsp:txXfrm>
        <a:off x="2983815" y="1016267"/>
        <a:ext cx="2711927" cy="1627156"/>
      </dsp:txXfrm>
    </dsp:sp>
    <dsp:sp modelId="{EDED2FF7-B70A-4BE7-B08D-E5557374DC43}">
      <dsp:nvSpPr>
        <dsp:cNvPr id="0" name=""/>
        <dsp:cNvSpPr/>
      </dsp:nvSpPr>
      <dsp:spPr>
        <a:xfrm>
          <a:off x="0" y="3741098"/>
          <a:ext cx="2711927" cy="1627156"/>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b="1" kern="1200" dirty="0">
              <a:solidFill>
                <a:schemeClr val="tx1"/>
              </a:solidFill>
            </a:rPr>
            <a:t>Privato-privato</a:t>
          </a:r>
        </a:p>
      </dsp:txBody>
      <dsp:txXfrm>
        <a:off x="0" y="3741098"/>
        <a:ext cx="2711927" cy="1627156"/>
      </dsp:txXfrm>
    </dsp:sp>
    <dsp:sp modelId="{97C57131-6FDC-45A5-884C-55DAFBF982DA}">
      <dsp:nvSpPr>
        <dsp:cNvPr id="0" name=""/>
        <dsp:cNvSpPr/>
      </dsp:nvSpPr>
      <dsp:spPr>
        <a:xfrm>
          <a:off x="2984510" y="3679543"/>
          <a:ext cx="2711927" cy="1627156"/>
        </a:xfrm>
        <a:prstGeom prst="rect">
          <a:avLst/>
        </a:prstGeom>
        <a:solidFill>
          <a:schemeClr val="accent1">
            <a:lumMod val="20000"/>
            <a:lumOff val="8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b="1" kern="1200" dirty="0">
              <a:solidFill>
                <a:schemeClr val="tx1"/>
              </a:solidFill>
            </a:rPr>
            <a:t>Pubblico-privato</a:t>
          </a:r>
        </a:p>
      </dsp:txBody>
      <dsp:txXfrm>
        <a:off x="2984510" y="3679543"/>
        <a:ext cx="2711927" cy="16271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F1C3ED-0819-4F2A-8570-46C8CBC1FC16}">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89E805-BA4D-45F9-8F68-F7316139E4AF}">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it-IT" sz="3000" kern="1200"/>
            <a:t>Fotografia di fine 2021, raccolta dati in corso 2022</a:t>
          </a:r>
          <a:endParaRPr lang="en-US" sz="3000" kern="1200"/>
        </a:p>
      </dsp:txBody>
      <dsp:txXfrm>
        <a:off x="0" y="0"/>
        <a:ext cx="10515600" cy="1087834"/>
      </dsp:txXfrm>
    </dsp:sp>
    <dsp:sp modelId="{7DC039FE-2ED9-4E81-8D9F-F0D3988E3712}">
      <dsp:nvSpPr>
        <dsp:cNvPr id="0" name=""/>
        <dsp:cNvSpPr/>
      </dsp:nvSpPr>
      <dsp:spPr>
        <a:xfrm>
          <a:off x="0" y="108783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877B1E-1F6C-45CC-B274-CF2F61729983}">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it-IT" sz="3000" kern="1200"/>
            <a:t>Focus su infermieri e medici di struttura, ma anche il personale sociale sta vivendo una crisi</a:t>
          </a:r>
          <a:endParaRPr lang="en-US" sz="3000" kern="1200"/>
        </a:p>
      </dsp:txBody>
      <dsp:txXfrm>
        <a:off x="0" y="1087834"/>
        <a:ext cx="10515600" cy="1087834"/>
      </dsp:txXfrm>
    </dsp:sp>
    <dsp:sp modelId="{2F6E5F72-A268-4B69-A491-DB9A9DB3FFCD}">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417304-58E8-4D30-8515-A52F737F3420}">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it-IT" sz="3000" kern="1200" dirty="0"/>
            <a:t>La crisi del personale si sovrappone e si confonde con la crisi del settore</a:t>
          </a:r>
          <a:endParaRPr lang="en-US" sz="3000" kern="1200" dirty="0"/>
        </a:p>
      </dsp:txBody>
      <dsp:txXfrm>
        <a:off x="0" y="2175669"/>
        <a:ext cx="10515600" cy="1087834"/>
      </dsp:txXfrm>
    </dsp:sp>
    <dsp:sp modelId="{2DEE9FB9-E5AF-49CE-817E-180327A1E7A0}">
      <dsp:nvSpPr>
        <dsp:cNvPr id="0" name=""/>
        <dsp:cNvSpPr/>
      </dsp:nvSpPr>
      <dsp:spPr>
        <a:xfrm>
          <a:off x="0" y="326350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53785F-6E23-44D4-BA4E-E064552C4727}">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it-IT" sz="3000" kern="1200"/>
            <a:t>Settore in cui gli standard regionali (in assenza di framework nazionali) sono determinanti</a:t>
          </a:r>
          <a:endParaRPr lang="en-US" sz="3000" kern="1200"/>
        </a:p>
      </dsp:txBody>
      <dsp:txXfrm>
        <a:off x="0" y="3263503"/>
        <a:ext cx="10515600" cy="10878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E870D6-A4E8-4BB7-93E6-6F9A58B65105}">
      <dsp:nvSpPr>
        <dsp:cNvPr id="0" name=""/>
        <dsp:cNvSpPr/>
      </dsp:nvSpPr>
      <dsp:spPr>
        <a:xfrm>
          <a:off x="3104" y="40367"/>
          <a:ext cx="2463241" cy="147794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a:t>Carenza strutturale del personale (scarsa disponibilità nel mercato) - 95%</a:t>
          </a:r>
          <a:endParaRPr lang="en-US" sz="1900" kern="1200"/>
        </a:p>
      </dsp:txBody>
      <dsp:txXfrm>
        <a:off x="3104" y="40367"/>
        <a:ext cx="2463241" cy="1477945"/>
      </dsp:txXfrm>
    </dsp:sp>
    <dsp:sp modelId="{24F2D4F7-18A7-4666-8139-ED2EDF26B20C}">
      <dsp:nvSpPr>
        <dsp:cNvPr id="0" name=""/>
        <dsp:cNvSpPr/>
      </dsp:nvSpPr>
      <dsp:spPr>
        <a:xfrm>
          <a:off x="2712671" y="40367"/>
          <a:ext cx="2463241" cy="1477945"/>
        </a:xfrm>
        <a:prstGeom prst="rect">
          <a:avLst/>
        </a:prstGeom>
        <a:solidFill>
          <a:schemeClr val="accent2">
            <a:hueOff val="-207909"/>
            <a:satOff val="-11990"/>
            <a:lumOff val="12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a:t>Scarsa motivazione del personale legato alla retribuzione e condizioni contrattuali  - 56%</a:t>
          </a:r>
          <a:endParaRPr lang="en-US" sz="1900" kern="1200"/>
        </a:p>
      </dsp:txBody>
      <dsp:txXfrm>
        <a:off x="2712671" y="40367"/>
        <a:ext cx="2463241" cy="1477945"/>
      </dsp:txXfrm>
    </dsp:sp>
    <dsp:sp modelId="{DE4FD997-6C75-406E-9C34-FC88D5A8E1A2}">
      <dsp:nvSpPr>
        <dsp:cNvPr id="0" name=""/>
        <dsp:cNvSpPr/>
      </dsp:nvSpPr>
      <dsp:spPr>
        <a:xfrm>
          <a:off x="5422237" y="40367"/>
          <a:ext cx="2463241" cy="1477945"/>
        </a:xfrm>
        <a:prstGeom prst="rect">
          <a:avLst/>
        </a:prstGeom>
        <a:solidFill>
          <a:schemeClr val="accent2">
            <a:hueOff val="-415818"/>
            <a:satOff val="-23979"/>
            <a:lumOff val="24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a:t>Burn out del personale assistenziale – 38%</a:t>
          </a:r>
          <a:endParaRPr lang="en-US" sz="1900" kern="1200"/>
        </a:p>
      </dsp:txBody>
      <dsp:txXfrm>
        <a:off x="5422237" y="40367"/>
        <a:ext cx="2463241" cy="1477945"/>
      </dsp:txXfrm>
    </dsp:sp>
    <dsp:sp modelId="{A82D3F36-5B75-44E3-900C-032309195B78}">
      <dsp:nvSpPr>
        <dsp:cNvPr id="0" name=""/>
        <dsp:cNvSpPr/>
      </dsp:nvSpPr>
      <dsp:spPr>
        <a:xfrm>
          <a:off x="8131803" y="40367"/>
          <a:ext cx="2463241" cy="1477945"/>
        </a:xfrm>
        <a:prstGeom prst="rect">
          <a:avLst/>
        </a:prstGeom>
        <a:solidFill>
          <a:schemeClr val="accent2">
            <a:hueOff val="-623727"/>
            <a:satOff val="-35969"/>
            <a:lumOff val="36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a:t>Pensionamenti – 25%</a:t>
          </a:r>
          <a:endParaRPr lang="en-US" sz="1900" kern="1200"/>
        </a:p>
      </dsp:txBody>
      <dsp:txXfrm>
        <a:off x="8131803" y="40367"/>
        <a:ext cx="2463241" cy="1477945"/>
      </dsp:txXfrm>
    </dsp:sp>
    <dsp:sp modelId="{CB52C3A8-F92A-4BD1-A22F-0C8781BB982E}">
      <dsp:nvSpPr>
        <dsp:cNvPr id="0" name=""/>
        <dsp:cNvSpPr/>
      </dsp:nvSpPr>
      <dsp:spPr>
        <a:xfrm>
          <a:off x="3104" y="1764637"/>
          <a:ext cx="2463241" cy="1477945"/>
        </a:xfrm>
        <a:prstGeom prst="rect">
          <a:avLst/>
        </a:prstGeom>
        <a:solidFill>
          <a:schemeClr val="accent2">
            <a:hueOff val="-831636"/>
            <a:satOff val="-47959"/>
            <a:lumOff val="49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a:t>Licenziamenti inattesi – 25%</a:t>
          </a:r>
          <a:endParaRPr lang="en-US" sz="1900" kern="1200"/>
        </a:p>
      </dsp:txBody>
      <dsp:txXfrm>
        <a:off x="3104" y="1764637"/>
        <a:ext cx="2463241" cy="1477945"/>
      </dsp:txXfrm>
    </dsp:sp>
    <dsp:sp modelId="{427EB844-74F4-4F88-B09D-815313FD626A}">
      <dsp:nvSpPr>
        <dsp:cNvPr id="0" name=""/>
        <dsp:cNvSpPr/>
      </dsp:nvSpPr>
      <dsp:spPr>
        <a:xfrm>
          <a:off x="2712671" y="1764637"/>
          <a:ext cx="2463241" cy="1477945"/>
        </a:xfrm>
        <a:prstGeom prst="rect">
          <a:avLst/>
        </a:prstGeom>
        <a:solidFill>
          <a:schemeClr val="accent2">
            <a:hueOff val="-1039545"/>
            <a:satOff val="-59949"/>
            <a:lumOff val="61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a:t>Scarso senso di appartenenza all’organizzazione in cui operano – 19%</a:t>
          </a:r>
          <a:endParaRPr lang="en-US" sz="1900" kern="1200"/>
        </a:p>
      </dsp:txBody>
      <dsp:txXfrm>
        <a:off x="2712671" y="1764637"/>
        <a:ext cx="2463241" cy="1477945"/>
      </dsp:txXfrm>
    </dsp:sp>
    <dsp:sp modelId="{B129A200-55C5-450D-A4E0-8CC68E76FFCD}">
      <dsp:nvSpPr>
        <dsp:cNvPr id="0" name=""/>
        <dsp:cNvSpPr/>
      </dsp:nvSpPr>
      <dsp:spPr>
        <a:xfrm>
          <a:off x="5422237" y="1764637"/>
          <a:ext cx="2463241" cy="1477945"/>
        </a:xfrm>
        <a:prstGeom prst="rect">
          <a:avLst/>
        </a:prstGeom>
        <a:solidFill>
          <a:schemeClr val="accent2">
            <a:hueOff val="-1247454"/>
            <a:satOff val="-71938"/>
            <a:lumOff val="73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a:t>Scarsa preparazione del personale in entrata e scarso aggiornamento delle competenze – 19%</a:t>
          </a:r>
          <a:endParaRPr lang="en-US" sz="1900" kern="1200"/>
        </a:p>
      </dsp:txBody>
      <dsp:txXfrm>
        <a:off x="5422237" y="1764637"/>
        <a:ext cx="2463241" cy="1477945"/>
      </dsp:txXfrm>
    </dsp:sp>
    <dsp:sp modelId="{41B5903D-25B5-449E-8A35-786E141968A0}">
      <dsp:nvSpPr>
        <dsp:cNvPr id="0" name=""/>
        <dsp:cNvSpPr/>
      </dsp:nvSpPr>
      <dsp:spPr>
        <a:xfrm>
          <a:off x="8131803" y="1764637"/>
          <a:ext cx="2463241" cy="1477945"/>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a:t>Scarsa motivazione del personale rispetto alle mansioni svolte – 13%</a:t>
          </a:r>
          <a:endParaRPr lang="en-US" sz="1900" kern="1200"/>
        </a:p>
      </dsp:txBody>
      <dsp:txXfrm>
        <a:off x="8131803" y="1764637"/>
        <a:ext cx="2463241" cy="14779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32AB1-E43F-454B-A20D-98541AC4E74A}">
      <dsp:nvSpPr>
        <dsp:cNvPr id="0" name=""/>
        <dsp:cNvSpPr/>
      </dsp:nvSpPr>
      <dsp:spPr>
        <a:xfrm>
          <a:off x="124255" y="348"/>
          <a:ext cx="2538242" cy="152294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kern="1200"/>
            <a:t>Attivazione di corsi</a:t>
          </a:r>
          <a:endParaRPr lang="en-US" sz="2400" kern="1200"/>
        </a:p>
      </dsp:txBody>
      <dsp:txXfrm>
        <a:off x="124255" y="348"/>
        <a:ext cx="2538242" cy="1522945"/>
      </dsp:txXfrm>
    </dsp:sp>
    <dsp:sp modelId="{2540A17C-FA5C-4E1E-A2D4-B41A04EE2363}">
      <dsp:nvSpPr>
        <dsp:cNvPr id="0" name=""/>
        <dsp:cNvSpPr/>
      </dsp:nvSpPr>
      <dsp:spPr>
        <a:xfrm>
          <a:off x="2916322" y="348"/>
          <a:ext cx="2538242" cy="152294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kern="1200"/>
            <a:t>Collaborazione con enti formativi</a:t>
          </a:r>
          <a:endParaRPr lang="en-US" sz="2400" kern="1200"/>
        </a:p>
      </dsp:txBody>
      <dsp:txXfrm>
        <a:off x="2916322" y="348"/>
        <a:ext cx="2538242" cy="1522945"/>
      </dsp:txXfrm>
    </dsp:sp>
    <dsp:sp modelId="{3C14A82C-F00C-4EEB-8A3A-6AF59C8E8840}">
      <dsp:nvSpPr>
        <dsp:cNvPr id="0" name=""/>
        <dsp:cNvSpPr/>
      </dsp:nvSpPr>
      <dsp:spPr>
        <a:xfrm>
          <a:off x="5708389" y="348"/>
          <a:ext cx="2538242" cy="152294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kern="1200"/>
            <a:t>Lavoro su attrattività dell’azienda</a:t>
          </a:r>
          <a:endParaRPr lang="en-US" sz="2400" kern="1200"/>
        </a:p>
      </dsp:txBody>
      <dsp:txXfrm>
        <a:off x="5708389" y="348"/>
        <a:ext cx="2538242" cy="1522945"/>
      </dsp:txXfrm>
    </dsp:sp>
    <dsp:sp modelId="{BA6D5E7A-1449-42B6-94BE-C2555502B5DC}">
      <dsp:nvSpPr>
        <dsp:cNvPr id="0" name=""/>
        <dsp:cNvSpPr/>
      </dsp:nvSpPr>
      <dsp:spPr>
        <a:xfrm>
          <a:off x="124255" y="1777118"/>
          <a:ext cx="2538242" cy="152294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kern="1200"/>
            <a:t>Attivazione di agenzie per assenze contingenti</a:t>
          </a:r>
          <a:endParaRPr lang="en-US" sz="2400" kern="1200"/>
        </a:p>
      </dsp:txBody>
      <dsp:txXfrm>
        <a:off x="124255" y="1777118"/>
        <a:ext cx="2538242" cy="1522945"/>
      </dsp:txXfrm>
    </dsp:sp>
    <dsp:sp modelId="{8AF23E50-A709-4BB5-B497-1E55C04CD903}">
      <dsp:nvSpPr>
        <dsp:cNvPr id="0" name=""/>
        <dsp:cNvSpPr/>
      </dsp:nvSpPr>
      <dsp:spPr>
        <a:xfrm>
          <a:off x="2916322" y="1777118"/>
          <a:ext cx="2538242" cy="152294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kern="1200"/>
            <a:t>Incentivi economici</a:t>
          </a:r>
          <a:endParaRPr lang="en-US" sz="2400" kern="1200"/>
        </a:p>
      </dsp:txBody>
      <dsp:txXfrm>
        <a:off x="2916322" y="1777118"/>
        <a:ext cx="2538242" cy="1522945"/>
      </dsp:txXfrm>
    </dsp:sp>
    <dsp:sp modelId="{67A4D89C-213B-4226-A297-4796590BC239}">
      <dsp:nvSpPr>
        <dsp:cNvPr id="0" name=""/>
        <dsp:cNvSpPr/>
      </dsp:nvSpPr>
      <dsp:spPr>
        <a:xfrm>
          <a:off x="5708389" y="1777118"/>
          <a:ext cx="2538242" cy="152294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kern="1200"/>
            <a:t>Mercato estero</a:t>
          </a:r>
          <a:endParaRPr lang="en-US" sz="2400" kern="1200"/>
        </a:p>
      </dsp:txBody>
      <dsp:txXfrm>
        <a:off x="5708389" y="1777118"/>
        <a:ext cx="2538242" cy="15229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E7E11-E55A-4816-90C5-8EB132C1EE5C}">
      <dsp:nvSpPr>
        <dsp:cNvPr id="0" name=""/>
        <dsp:cNvSpPr/>
      </dsp:nvSpPr>
      <dsp:spPr>
        <a:xfrm>
          <a:off x="0" y="1080567"/>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691DE5-44B8-4E3E-B52A-93CD13C973AA}">
      <dsp:nvSpPr>
        <dsp:cNvPr id="0" name=""/>
        <dsp:cNvSpPr/>
      </dsp:nvSpPr>
      <dsp:spPr>
        <a:xfrm>
          <a:off x="328612"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a:t>Abbassamento degli standard effettivi</a:t>
          </a:r>
          <a:endParaRPr lang="en-US" sz="1800" kern="1200"/>
        </a:p>
      </dsp:txBody>
      <dsp:txXfrm>
        <a:off x="383617" y="1447754"/>
        <a:ext cx="2847502" cy="1768010"/>
      </dsp:txXfrm>
    </dsp:sp>
    <dsp:sp modelId="{D19F9E46-21DB-4BC5-8B36-C0890A561E25}">
      <dsp:nvSpPr>
        <dsp:cNvPr id="0" name=""/>
        <dsp:cNvSpPr/>
      </dsp:nvSpPr>
      <dsp:spPr>
        <a:xfrm>
          <a:off x="3614737" y="1080567"/>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1A8852-8D61-483B-932C-505B6CE9CC7F}">
      <dsp:nvSpPr>
        <dsp:cNvPr id="0" name=""/>
        <dsp:cNvSpPr/>
      </dsp:nvSpPr>
      <dsp:spPr>
        <a:xfrm>
          <a:off x="3943350"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Dove possibile sostituzione/riorganizzazione attività infermiere/OSS</a:t>
          </a:r>
          <a:endParaRPr lang="en-US" sz="1800" kern="1200" dirty="0"/>
        </a:p>
      </dsp:txBody>
      <dsp:txXfrm>
        <a:off x="3998355" y="1447754"/>
        <a:ext cx="2847502" cy="1768010"/>
      </dsp:txXfrm>
    </dsp:sp>
    <dsp:sp modelId="{99C70213-4CE1-4AEC-A778-D1F5F46623DD}">
      <dsp:nvSpPr>
        <dsp:cNvPr id="0" name=""/>
        <dsp:cNvSpPr/>
      </dsp:nvSpPr>
      <dsp:spPr>
        <a:xfrm>
          <a:off x="7229475" y="1080567"/>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F35344-9F89-4ED7-8DA0-C100FC515976}">
      <dsp:nvSpPr>
        <dsp:cNvPr id="0" name=""/>
        <dsp:cNvSpPr/>
      </dsp:nvSpPr>
      <dsp:spPr>
        <a:xfrm>
          <a:off x="7558087"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Riorganizzazione turni e servizi </a:t>
          </a:r>
          <a:endParaRPr lang="en-US" sz="1800" kern="1200" dirty="0"/>
        </a:p>
      </dsp:txBody>
      <dsp:txXfrm>
        <a:off x="7613092" y="1447754"/>
        <a:ext cx="2847502" cy="17680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EE637-640F-4C21-82EC-8CFFBF1622DD}">
      <dsp:nvSpPr>
        <dsp:cNvPr id="0" name=""/>
        <dsp:cNvSpPr/>
      </dsp:nvSpPr>
      <dsp:spPr>
        <a:xfrm>
          <a:off x="0" y="2703"/>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4FCFA8-F783-4DF4-A583-E2C2AD3A1FE4}">
      <dsp:nvSpPr>
        <dsp:cNvPr id="0" name=""/>
        <dsp:cNvSpPr/>
      </dsp:nvSpPr>
      <dsp:spPr>
        <a:xfrm>
          <a:off x="0" y="2703"/>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it-IT" sz="2900" kern="1200" dirty="0"/>
            <a:t>In presenza di vincoli economici</a:t>
          </a:r>
          <a:endParaRPr lang="en-US" sz="2900" kern="1200" dirty="0"/>
        </a:p>
      </dsp:txBody>
      <dsp:txXfrm>
        <a:off x="0" y="2703"/>
        <a:ext cx="6900512" cy="1843578"/>
      </dsp:txXfrm>
    </dsp:sp>
    <dsp:sp modelId="{35ED7985-98CD-4F9E-990A-A9A7B01570EB}">
      <dsp:nvSpPr>
        <dsp:cNvPr id="0" name=""/>
        <dsp:cNvSpPr/>
      </dsp:nvSpPr>
      <dsp:spPr>
        <a:xfrm>
          <a:off x="0" y="1846281"/>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F1FF9A-9FD9-49A2-8808-CDA67BD0568A}">
      <dsp:nvSpPr>
        <dsp:cNvPr id="0" name=""/>
        <dsp:cNvSpPr/>
      </dsp:nvSpPr>
      <dsp:spPr>
        <a:xfrm>
          <a:off x="0" y="1846281"/>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just" defTabSz="1289050">
            <a:lnSpc>
              <a:spcPct val="90000"/>
            </a:lnSpc>
            <a:spcBef>
              <a:spcPct val="0"/>
            </a:spcBef>
            <a:spcAft>
              <a:spcPct val="35000"/>
            </a:spcAft>
            <a:buNone/>
          </a:pPr>
          <a:r>
            <a:rPr lang="it-IT" sz="2900" kern="1200" dirty="0"/>
            <a:t>Una scommessa (PNRR) su territorio, presa in carico, cronicità, modelli di assistenza diversificati</a:t>
          </a:r>
          <a:endParaRPr lang="en-US" sz="2900" kern="1200" dirty="0"/>
        </a:p>
      </dsp:txBody>
      <dsp:txXfrm>
        <a:off x="0" y="1846281"/>
        <a:ext cx="6900512" cy="1843578"/>
      </dsp:txXfrm>
    </dsp:sp>
    <dsp:sp modelId="{64EB948F-D77C-4891-955B-6B0D23ECDCA4}">
      <dsp:nvSpPr>
        <dsp:cNvPr id="0" name=""/>
        <dsp:cNvSpPr/>
      </dsp:nvSpPr>
      <dsp:spPr>
        <a:xfrm>
          <a:off x="0" y="3689859"/>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8E825D-47A7-4E1C-B954-62EE417C38B2}">
      <dsp:nvSpPr>
        <dsp:cNvPr id="0" name=""/>
        <dsp:cNvSpPr/>
      </dsp:nvSpPr>
      <dsp:spPr>
        <a:xfrm>
          <a:off x="0" y="3689859"/>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just" defTabSz="1289050">
            <a:lnSpc>
              <a:spcPct val="90000"/>
            </a:lnSpc>
            <a:spcBef>
              <a:spcPct val="0"/>
            </a:spcBef>
            <a:spcAft>
              <a:spcPct val="35000"/>
            </a:spcAft>
            <a:buNone/>
          </a:pPr>
          <a:r>
            <a:rPr lang="it-IT" sz="2900" kern="1200" dirty="0"/>
            <a:t>Una dinamica dei cambiamenti sempre meno predicibile e compatibile con i tempi sempre lunghi (specializzazione) della  «produzione dei professionisti»</a:t>
          </a:r>
          <a:endParaRPr lang="en-US" sz="2900" kern="1200" dirty="0"/>
        </a:p>
      </dsp:txBody>
      <dsp:txXfrm>
        <a:off x="0" y="3689859"/>
        <a:ext cx="6900512" cy="18435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1FF3BB-4251-451F-AB19-BA28B671C7BD}">
      <dsp:nvSpPr>
        <dsp:cNvPr id="0" name=""/>
        <dsp:cNvSpPr/>
      </dsp:nvSpPr>
      <dsp:spPr>
        <a:xfrm>
          <a:off x="0" y="44633"/>
          <a:ext cx="6364224" cy="91367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err="1"/>
            <a:t>Garantire</a:t>
          </a:r>
          <a:r>
            <a:rPr lang="en-US" sz="2300" kern="1200" dirty="0"/>
            <a:t> il </a:t>
          </a:r>
          <a:r>
            <a:rPr lang="en-US" sz="2300" kern="1200" dirty="0" err="1"/>
            <a:t>governo</a:t>
          </a:r>
          <a:r>
            <a:rPr lang="en-US" sz="2300" kern="1200" dirty="0"/>
            <a:t> </a:t>
          </a:r>
          <a:r>
            <a:rPr lang="en-US" sz="2300" kern="1200" dirty="0" err="1"/>
            <a:t>dei</a:t>
          </a:r>
          <a:r>
            <a:rPr lang="en-US" sz="2300" kern="1200" dirty="0"/>
            <a:t> </a:t>
          </a:r>
          <a:r>
            <a:rPr lang="en-US" sz="2300" kern="1200" dirty="0" err="1"/>
            <a:t>processi</a:t>
          </a:r>
          <a:r>
            <a:rPr lang="en-US" sz="2300" kern="1200" dirty="0"/>
            <a:t> </a:t>
          </a:r>
          <a:r>
            <a:rPr lang="en-US" sz="2300" kern="1200" dirty="0" err="1"/>
            <a:t>assistenziali</a:t>
          </a:r>
          <a:endParaRPr lang="en-US" sz="2300" kern="1200" dirty="0"/>
        </a:p>
      </dsp:txBody>
      <dsp:txXfrm>
        <a:off x="44602" y="89235"/>
        <a:ext cx="6275020" cy="824474"/>
      </dsp:txXfrm>
    </dsp:sp>
    <dsp:sp modelId="{5FA9D99B-6119-47B1-A5E4-6392A8219839}">
      <dsp:nvSpPr>
        <dsp:cNvPr id="0" name=""/>
        <dsp:cNvSpPr/>
      </dsp:nvSpPr>
      <dsp:spPr>
        <a:xfrm>
          <a:off x="0" y="1024552"/>
          <a:ext cx="6364224" cy="913678"/>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it-IT" sz="2300" kern="1200" dirty="0"/>
            <a:t>Rivedere gli accordi e le convenzioni Università/Regioni </a:t>
          </a:r>
          <a:endParaRPr lang="en-US" sz="2300" kern="1200" dirty="0"/>
        </a:p>
      </dsp:txBody>
      <dsp:txXfrm>
        <a:off x="44602" y="1069154"/>
        <a:ext cx="6275020" cy="824474"/>
      </dsp:txXfrm>
    </dsp:sp>
    <dsp:sp modelId="{CCBE7CE2-D0A9-44F0-AE93-70F9EC0A5371}">
      <dsp:nvSpPr>
        <dsp:cNvPr id="0" name=""/>
        <dsp:cNvSpPr/>
      </dsp:nvSpPr>
      <dsp:spPr>
        <a:xfrm>
          <a:off x="0" y="2004471"/>
          <a:ext cx="6364224" cy="913678"/>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just" defTabSz="1022350">
            <a:lnSpc>
              <a:spcPct val="90000"/>
            </a:lnSpc>
            <a:spcBef>
              <a:spcPct val="0"/>
            </a:spcBef>
            <a:spcAft>
              <a:spcPct val="35000"/>
            </a:spcAft>
            <a:buNone/>
          </a:pPr>
          <a:r>
            <a:rPr lang="it-IT" sz="2300" kern="1200" dirty="0"/>
            <a:t>Riadeguare gli standard assistenziali ed i vincoli normativi</a:t>
          </a:r>
          <a:endParaRPr lang="en-US" sz="2300" kern="1200" dirty="0"/>
        </a:p>
      </dsp:txBody>
      <dsp:txXfrm>
        <a:off x="44602" y="2049073"/>
        <a:ext cx="6275020" cy="824474"/>
      </dsp:txXfrm>
    </dsp:sp>
    <dsp:sp modelId="{1A28CC86-566B-4AB0-B4CD-C5626BD92D23}">
      <dsp:nvSpPr>
        <dsp:cNvPr id="0" name=""/>
        <dsp:cNvSpPr/>
      </dsp:nvSpPr>
      <dsp:spPr>
        <a:xfrm>
          <a:off x="0" y="2984389"/>
          <a:ext cx="6364224" cy="913678"/>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it-IT" sz="2300" kern="1200" dirty="0"/>
            <a:t>Economizzare e valorizzare le risorse</a:t>
          </a:r>
          <a:endParaRPr lang="en-US" sz="2300" kern="1200" dirty="0"/>
        </a:p>
      </dsp:txBody>
      <dsp:txXfrm>
        <a:off x="44602" y="3028991"/>
        <a:ext cx="6275020" cy="824474"/>
      </dsp:txXfrm>
    </dsp:sp>
    <dsp:sp modelId="{0ED18BAB-C15B-43DA-A963-E6A47E255876}">
      <dsp:nvSpPr>
        <dsp:cNvPr id="0" name=""/>
        <dsp:cNvSpPr/>
      </dsp:nvSpPr>
      <dsp:spPr>
        <a:xfrm>
          <a:off x="0" y="3898068"/>
          <a:ext cx="6364224" cy="1571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064"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it-IT" sz="1800" kern="1200" dirty="0"/>
            <a:t>Il tempo infermieristico e il tempo di cura </a:t>
          </a:r>
          <a:endParaRPr lang="en-US" sz="1800" kern="1200" dirty="0"/>
        </a:p>
        <a:p>
          <a:pPr marL="171450" lvl="1" indent="-171450" algn="l" defTabSz="800100">
            <a:lnSpc>
              <a:spcPct val="90000"/>
            </a:lnSpc>
            <a:spcBef>
              <a:spcPct val="0"/>
            </a:spcBef>
            <a:spcAft>
              <a:spcPct val="20000"/>
            </a:spcAft>
            <a:buChar char="•"/>
          </a:pPr>
          <a:r>
            <a:rPr lang="it-IT" sz="1800" kern="1200" dirty="0"/>
            <a:t>Le altre professioni (vecchie e nuove)</a:t>
          </a:r>
          <a:endParaRPr lang="en-US" sz="1800" kern="1200" dirty="0"/>
        </a:p>
        <a:p>
          <a:pPr marL="171450" lvl="1" indent="-171450" algn="l" defTabSz="800100">
            <a:lnSpc>
              <a:spcPct val="90000"/>
            </a:lnSpc>
            <a:spcBef>
              <a:spcPct val="0"/>
            </a:spcBef>
            <a:spcAft>
              <a:spcPct val="20000"/>
            </a:spcAft>
            <a:buChar char="•"/>
          </a:pPr>
          <a:r>
            <a:rPr lang="it-IT" sz="1800" kern="1200" dirty="0"/>
            <a:t>Skill mix degli organici</a:t>
          </a:r>
          <a:endParaRPr lang="en-US" sz="1800" kern="1200" dirty="0"/>
        </a:p>
        <a:p>
          <a:pPr marL="171450" lvl="1" indent="-171450" algn="l" defTabSz="800100">
            <a:lnSpc>
              <a:spcPct val="90000"/>
            </a:lnSpc>
            <a:spcBef>
              <a:spcPct val="0"/>
            </a:spcBef>
            <a:spcAft>
              <a:spcPct val="20000"/>
            </a:spcAft>
            <a:buChar char="•"/>
          </a:pPr>
          <a:r>
            <a:rPr lang="it-IT" sz="1800" kern="1200" dirty="0"/>
            <a:t>La comunicazione e la rete</a:t>
          </a:r>
          <a:endParaRPr lang="en-US" sz="1800" kern="1200" dirty="0"/>
        </a:p>
        <a:p>
          <a:pPr marL="171450" lvl="1" indent="-171450" algn="l" defTabSz="800100">
            <a:lnSpc>
              <a:spcPct val="90000"/>
            </a:lnSpc>
            <a:spcBef>
              <a:spcPct val="0"/>
            </a:spcBef>
            <a:spcAft>
              <a:spcPct val="20000"/>
            </a:spcAft>
            <a:buChar char="•"/>
          </a:pPr>
          <a:r>
            <a:rPr lang="en-US" sz="1800" kern="1200" dirty="0" err="1"/>
            <a:t>Favorire</a:t>
          </a:r>
          <a:r>
            <a:rPr lang="en-US" sz="1800" kern="1200" dirty="0"/>
            <a:t> il </a:t>
          </a:r>
          <a:r>
            <a:rPr lang="en-US" sz="1800" kern="1200" dirty="0" err="1"/>
            <a:t>ritorno</a:t>
          </a:r>
          <a:r>
            <a:rPr lang="en-US" sz="1800" kern="1200" dirty="0"/>
            <a:t> </a:t>
          </a:r>
          <a:r>
            <a:rPr lang="en-US" sz="1800" kern="1200" dirty="0" err="1"/>
            <a:t>dei</a:t>
          </a:r>
          <a:r>
            <a:rPr lang="en-US" sz="1800" kern="1200" dirty="0"/>
            <a:t> </a:t>
          </a:r>
          <a:r>
            <a:rPr lang="en-US" sz="1800" kern="1200" dirty="0" err="1"/>
            <a:t>colleghi</a:t>
          </a:r>
          <a:r>
            <a:rPr lang="en-US" sz="1800" kern="1200" dirty="0"/>
            <a:t> </a:t>
          </a:r>
          <a:r>
            <a:rPr lang="en-US" sz="1800" kern="1200" dirty="0" err="1"/>
            <a:t>all’estero</a:t>
          </a:r>
          <a:r>
            <a:rPr lang="en-US" sz="1800" kern="1200" dirty="0"/>
            <a:t> (40.000)</a:t>
          </a:r>
        </a:p>
      </dsp:txBody>
      <dsp:txXfrm>
        <a:off x="0" y="3898068"/>
        <a:ext cx="6364224" cy="15711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9D2CF-727B-484E-A28A-A8BF9C344E59}">
      <dsp:nvSpPr>
        <dsp:cNvPr id="0" name=""/>
        <dsp:cNvSpPr/>
      </dsp:nvSpPr>
      <dsp:spPr>
        <a:xfrm>
          <a:off x="0" y="675"/>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02CA55-861A-4E52-B64E-0BB9F65BDE5F}">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just" defTabSz="977900">
            <a:lnSpc>
              <a:spcPct val="90000"/>
            </a:lnSpc>
            <a:spcBef>
              <a:spcPct val="0"/>
            </a:spcBef>
            <a:spcAft>
              <a:spcPct val="35000"/>
            </a:spcAft>
            <a:buNone/>
          </a:pPr>
          <a:r>
            <a:rPr lang="en-US" sz="2200" kern="1200" dirty="0" err="1"/>
            <a:t>Puntare</a:t>
          </a:r>
          <a:r>
            <a:rPr lang="en-US" sz="2200" kern="1200" dirty="0"/>
            <a:t> </a:t>
          </a:r>
          <a:r>
            <a:rPr lang="en-US" sz="2200" kern="1200" dirty="0" err="1"/>
            <a:t>su</a:t>
          </a:r>
          <a:r>
            <a:rPr lang="en-US" sz="2200" kern="1200" dirty="0"/>
            <a:t> </a:t>
          </a:r>
          <a:r>
            <a:rPr lang="en-US" sz="2200" kern="1200" dirty="0" err="1"/>
            <a:t>determinati</a:t>
          </a:r>
          <a:r>
            <a:rPr lang="en-US" sz="2200" kern="1200" dirty="0"/>
            <a:t> </a:t>
          </a:r>
          <a:r>
            <a:rPr lang="en-US" sz="2200" kern="1200" dirty="0" err="1"/>
            <a:t>paesi</a:t>
          </a:r>
          <a:r>
            <a:rPr lang="en-US" sz="2200" kern="1200" dirty="0"/>
            <a:t> con </a:t>
          </a:r>
          <a:r>
            <a:rPr lang="en-US" sz="2200" kern="1200" dirty="0" err="1"/>
            <a:t>accordi</a:t>
          </a:r>
          <a:r>
            <a:rPr lang="en-US" sz="2200" kern="1200" dirty="0"/>
            <a:t> </a:t>
          </a:r>
          <a:r>
            <a:rPr lang="en-US" sz="2200" kern="1200" dirty="0" err="1"/>
            <a:t>tra</a:t>
          </a:r>
          <a:r>
            <a:rPr lang="en-US" sz="2200" kern="1200" dirty="0"/>
            <a:t> </a:t>
          </a:r>
          <a:r>
            <a:rPr lang="en-US" sz="2200" kern="1200" dirty="0" err="1"/>
            <a:t>Ministero</a:t>
          </a:r>
          <a:r>
            <a:rPr lang="en-US" sz="2200" kern="1200" dirty="0"/>
            <a:t> e Università per </a:t>
          </a:r>
          <a:r>
            <a:rPr lang="en-US" sz="2200" kern="1200" dirty="0" err="1"/>
            <a:t>l’arrivo</a:t>
          </a:r>
          <a:r>
            <a:rPr lang="en-US" sz="2200" kern="1200" dirty="0"/>
            <a:t> in Italia di infermieri </a:t>
          </a:r>
          <a:r>
            <a:rPr lang="en-US" sz="2200" kern="1200" dirty="0" err="1"/>
            <a:t>stranieri</a:t>
          </a:r>
          <a:endParaRPr lang="en-US" sz="2200" kern="1200" dirty="0"/>
        </a:p>
      </dsp:txBody>
      <dsp:txXfrm>
        <a:off x="0" y="675"/>
        <a:ext cx="6900512" cy="1106957"/>
      </dsp:txXfrm>
    </dsp:sp>
    <dsp:sp modelId="{CF33CAD0-60B6-4626-AD25-B5A2246BC8AA}">
      <dsp:nvSpPr>
        <dsp:cNvPr id="0" name=""/>
        <dsp:cNvSpPr/>
      </dsp:nvSpPr>
      <dsp:spPr>
        <a:xfrm>
          <a:off x="0" y="1107633"/>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513B5E-5256-4558-9FDC-EB3AD78123E4}">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err="1"/>
            <a:t>Lavorare</a:t>
          </a:r>
          <a:r>
            <a:rPr lang="en-US" sz="2200" kern="1200" dirty="0"/>
            <a:t> </a:t>
          </a:r>
          <a:r>
            <a:rPr lang="en-US" sz="2200" kern="1200" dirty="0" err="1"/>
            <a:t>sulla</a:t>
          </a:r>
          <a:r>
            <a:rPr lang="en-US" sz="2200" kern="1200" dirty="0"/>
            <a:t> </a:t>
          </a:r>
          <a:r>
            <a:rPr lang="en-US" sz="2200" kern="1200" dirty="0" err="1"/>
            <a:t>tecnologia</a:t>
          </a:r>
          <a:r>
            <a:rPr lang="en-US" sz="2200" kern="1200" dirty="0"/>
            <a:t> e </a:t>
          </a:r>
          <a:r>
            <a:rPr lang="en-US" sz="2200" kern="1200" dirty="0" err="1"/>
            <a:t>sulla</a:t>
          </a:r>
          <a:r>
            <a:rPr lang="en-US" sz="2200" kern="1200" dirty="0"/>
            <a:t> rete</a:t>
          </a:r>
        </a:p>
      </dsp:txBody>
      <dsp:txXfrm>
        <a:off x="0" y="1107633"/>
        <a:ext cx="6900512" cy="1106957"/>
      </dsp:txXfrm>
    </dsp:sp>
    <dsp:sp modelId="{21C73ABB-117A-46CA-BBEC-4607D8EEB2B5}">
      <dsp:nvSpPr>
        <dsp:cNvPr id="0" name=""/>
        <dsp:cNvSpPr/>
      </dsp:nvSpPr>
      <dsp:spPr>
        <a:xfrm>
          <a:off x="0" y="221459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7D1A0D-5A36-43F6-A168-0EAD878B8672}">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just" defTabSz="977900">
            <a:lnSpc>
              <a:spcPct val="90000"/>
            </a:lnSpc>
            <a:spcBef>
              <a:spcPct val="0"/>
            </a:spcBef>
            <a:spcAft>
              <a:spcPct val="35000"/>
            </a:spcAft>
            <a:buNone/>
          </a:pPr>
          <a:r>
            <a:rPr lang="en-US" sz="2200" kern="1200" dirty="0" err="1"/>
            <a:t>Lavorare</a:t>
          </a:r>
          <a:r>
            <a:rPr lang="en-US" sz="2200" kern="1200" dirty="0"/>
            <a:t> </a:t>
          </a:r>
          <a:r>
            <a:rPr lang="en-US" sz="2200" kern="1200" dirty="0" err="1"/>
            <a:t>sulla</a:t>
          </a:r>
          <a:r>
            <a:rPr lang="en-US" sz="2200" kern="1200" dirty="0"/>
            <a:t> Formazione base e post base verso </a:t>
          </a:r>
          <a:r>
            <a:rPr lang="en-US" sz="2200" kern="1200" dirty="0" err="1"/>
            <a:t>una</a:t>
          </a:r>
          <a:r>
            <a:rPr lang="en-US" sz="2200" kern="1200" dirty="0"/>
            <a:t> </a:t>
          </a:r>
          <a:r>
            <a:rPr lang="en-US" sz="2200" kern="1200" dirty="0" err="1"/>
            <a:t>specializzazione</a:t>
          </a:r>
          <a:r>
            <a:rPr lang="en-US" sz="2200" kern="1200" dirty="0"/>
            <a:t> </a:t>
          </a:r>
          <a:r>
            <a:rPr lang="en-US" sz="2200" kern="1200" dirty="0" err="1"/>
            <a:t>infermieristica</a:t>
          </a:r>
          <a:r>
            <a:rPr lang="en-US" sz="2200" kern="1200" dirty="0"/>
            <a:t> (</a:t>
          </a:r>
          <a:r>
            <a:rPr lang="en-US" sz="2200" kern="1200" dirty="0" err="1"/>
            <a:t>lauree</a:t>
          </a:r>
          <a:r>
            <a:rPr lang="en-US" sz="2200" kern="1200" dirty="0"/>
            <a:t> </a:t>
          </a:r>
          <a:r>
            <a:rPr lang="en-US" sz="2200" kern="1200" dirty="0" err="1"/>
            <a:t>magistrali</a:t>
          </a:r>
          <a:r>
            <a:rPr lang="en-US" sz="2200" kern="1200" dirty="0"/>
            <a:t> ad </a:t>
          </a:r>
          <a:r>
            <a:rPr lang="en-US" sz="2200" kern="1200" dirty="0" err="1"/>
            <a:t>indirizzo</a:t>
          </a:r>
          <a:r>
            <a:rPr lang="en-US" sz="2200" kern="1200" dirty="0"/>
            <a:t> </a:t>
          </a:r>
          <a:r>
            <a:rPr lang="en-US" sz="2200" kern="1200" dirty="0" err="1"/>
            <a:t>clinico</a:t>
          </a:r>
          <a:r>
            <a:rPr lang="en-US" sz="2200" kern="1200" dirty="0"/>
            <a:t>) sui </a:t>
          </a:r>
          <a:r>
            <a:rPr lang="en-US" sz="2200" kern="1200" dirty="0" err="1"/>
            <a:t>percorsi</a:t>
          </a:r>
          <a:r>
            <a:rPr lang="en-US" sz="2200" kern="1200" dirty="0"/>
            <a:t> di </a:t>
          </a:r>
          <a:r>
            <a:rPr lang="en-US" sz="2200" kern="1200" dirty="0" err="1"/>
            <a:t>carriera</a:t>
          </a:r>
          <a:r>
            <a:rPr lang="en-US" sz="2200" kern="1200" dirty="0"/>
            <a:t> </a:t>
          </a:r>
        </a:p>
      </dsp:txBody>
      <dsp:txXfrm>
        <a:off x="0" y="2214591"/>
        <a:ext cx="6900512" cy="1106957"/>
      </dsp:txXfrm>
    </dsp:sp>
    <dsp:sp modelId="{FAC4B47C-237F-4B36-A8B9-A8E54A2B2D1E}">
      <dsp:nvSpPr>
        <dsp:cNvPr id="0" name=""/>
        <dsp:cNvSpPr/>
      </dsp:nvSpPr>
      <dsp:spPr>
        <a:xfrm>
          <a:off x="0" y="3321549"/>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03B964-7735-4418-8CFA-560B0905C577}">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err="1"/>
            <a:t>Lavorare</a:t>
          </a:r>
          <a:r>
            <a:rPr lang="en-US" sz="2200" kern="1200" dirty="0"/>
            <a:t> </a:t>
          </a:r>
          <a:r>
            <a:rPr lang="en-US" sz="2200" kern="1200" dirty="0" err="1"/>
            <a:t>sull’infungibilità</a:t>
          </a:r>
          <a:r>
            <a:rPr lang="en-US" sz="2200" kern="1200" dirty="0"/>
            <a:t> </a:t>
          </a:r>
          <a:r>
            <a:rPr lang="en-US" sz="2200" kern="1200" dirty="0" err="1"/>
            <a:t>della</a:t>
          </a:r>
          <a:r>
            <a:rPr lang="en-US" sz="2200" kern="1200" dirty="0"/>
            <a:t> </a:t>
          </a:r>
          <a:r>
            <a:rPr lang="en-US" sz="2200" kern="1200" dirty="0" err="1"/>
            <a:t>professione</a:t>
          </a:r>
          <a:r>
            <a:rPr lang="en-US" sz="2200" kern="1200" dirty="0"/>
            <a:t> </a:t>
          </a:r>
          <a:r>
            <a:rPr lang="en-US" sz="2200" kern="1200" dirty="0" err="1"/>
            <a:t>infermieristica</a:t>
          </a:r>
          <a:endParaRPr lang="en-US" sz="2200" kern="1200" dirty="0"/>
        </a:p>
      </dsp:txBody>
      <dsp:txXfrm>
        <a:off x="0" y="3321549"/>
        <a:ext cx="6900512" cy="1106957"/>
      </dsp:txXfrm>
    </dsp:sp>
    <dsp:sp modelId="{1D6EE9E5-5014-42EE-925D-9AAC97487FC7}">
      <dsp:nvSpPr>
        <dsp:cNvPr id="0" name=""/>
        <dsp:cNvSpPr/>
      </dsp:nvSpPr>
      <dsp:spPr>
        <a:xfrm>
          <a:off x="0" y="4428507"/>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89DC9F-D42F-4E9B-B4AC-12806082453E}">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just" defTabSz="977900">
            <a:lnSpc>
              <a:spcPct val="90000"/>
            </a:lnSpc>
            <a:spcBef>
              <a:spcPct val="0"/>
            </a:spcBef>
            <a:spcAft>
              <a:spcPct val="35000"/>
            </a:spcAft>
            <a:buNone/>
          </a:pPr>
          <a:r>
            <a:rPr lang="en-US" sz="2200" kern="1200" dirty="0" err="1"/>
            <a:t>Lavorare</a:t>
          </a:r>
          <a:r>
            <a:rPr lang="en-US" sz="2200" kern="1200" dirty="0"/>
            <a:t> con il </a:t>
          </a:r>
          <a:r>
            <a:rPr lang="en-US" sz="2200" kern="1200" dirty="0" err="1"/>
            <a:t>Ministero</a:t>
          </a:r>
          <a:r>
            <a:rPr lang="en-US" sz="2200" kern="1200" dirty="0"/>
            <a:t> per il </a:t>
          </a:r>
          <a:r>
            <a:rPr lang="en-US" sz="2200" kern="1200" dirty="0" err="1"/>
            <a:t>potenziamento</a:t>
          </a:r>
          <a:r>
            <a:rPr lang="en-US" sz="2200" kern="1200" dirty="0"/>
            <a:t> </a:t>
          </a:r>
          <a:r>
            <a:rPr lang="en-US" sz="2200" kern="1200" dirty="0" err="1"/>
            <a:t>dell’equipollenza</a:t>
          </a:r>
          <a:r>
            <a:rPr lang="en-US" sz="2200" kern="1200" dirty="0"/>
            <a:t> per </a:t>
          </a:r>
          <a:r>
            <a:rPr lang="en-US" sz="2200" kern="1200" dirty="0" err="1"/>
            <a:t>coloro</a:t>
          </a:r>
          <a:r>
            <a:rPr lang="en-US" sz="2200" kern="1200" dirty="0"/>
            <a:t> </a:t>
          </a:r>
          <a:r>
            <a:rPr lang="en-US" sz="2200" kern="1200" dirty="0" err="1"/>
            <a:t>che</a:t>
          </a:r>
          <a:r>
            <a:rPr lang="en-US" sz="2200" kern="1200" dirty="0"/>
            <a:t> </a:t>
          </a:r>
          <a:r>
            <a:rPr lang="en-US" sz="2200" kern="1200" dirty="0" err="1"/>
            <a:t>sono</a:t>
          </a:r>
          <a:r>
            <a:rPr lang="en-US" sz="2200" kern="1200" dirty="0"/>
            <a:t> </a:t>
          </a:r>
          <a:r>
            <a:rPr lang="en-US" sz="2200" kern="1200" dirty="0" err="1"/>
            <a:t>già</a:t>
          </a:r>
          <a:r>
            <a:rPr lang="en-US" sz="2200" kern="1200" dirty="0"/>
            <a:t> </a:t>
          </a:r>
          <a:r>
            <a:rPr lang="en-US" sz="2200" kern="1200" dirty="0" err="1"/>
            <a:t>inseriti</a:t>
          </a:r>
          <a:r>
            <a:rPr lang="en-US" sz="2200" kern="1200" dirty="0"/>
            <a:t> in Italia</a:t>
          </a:r>
        </a:p>
      </dsp:txBody>
      <dsp:txXfrm>
        <a:off x="0" y="4428507"/>
        <a:ext cx="6900512" cy="110695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E0AB03-A2D7-4736-BDA9-69CFDEBCD2AD}">
      <dsp:nvSpPr>
        <dsp:cNvPr id="0" name=""/>
        <dsp:cNvSpPr/>
      </dsp:nvSpPr>
      <dsp:spPr>
        <a:xfrm>
          <a:off x="0" y="20448"/>
          <a:ext cx="6263640" cy="103285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it-IT" sz="2600" kern="1200"/>
            <a:t>Registra la pianificazione</a:t>
          </a:r>
          <a:endParaRPr lang="en-US" sz="2600" kern="1200"/>
        </a:p>
      </dsp:txBody>
      <dsp:txXfrm>
        <a:off x="50420" y="70868"/>
        <a:ext cx="6162800" cy="932014"/>
      </dsp:txXfrm>
    </dsp:sp>
    <dsp:sp modelId="{072C7C2D-7DE2-422D-9028-ADE515552FF0}">
      <dsp:nvSpPr>
        <dsp:cNvPr id="0" name=""/>
        <dsp:cNvSpPr/>
      </dsp:nvSpPr>
      <dsp:spPr>
        <a:xfrm>
          <a:off x="0" y="1128182"/>
          <a:ext cx="6263640" cy="1032854"/>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it-IT" sz="2600" kern="1200"/>
            <a:t>Mediatore</a:t>
          </a:r>
          <a:endParaRPr lang="en-US" sz="2600" kern="1200"/>
        </a:p>
      </dsp:txBody>
      <dsp:txXfrm>
        <a:off x="50420" y="1178602"/>
        <a:ext cx="6162800" cy="932014"/>
      </dsp:txXfrm>
    </dsp:sp>
    <dsp:sp modelId="{C4E894CB-4735-4A73-AFAF-A8763841361D}">
      <dsp:nvSpPr>
        <dsp:cNvPr id="0" name=""/>
        <dsp:cNvSpPr/>
      </dsp:nvSpPr>
      <dsp:spPr>
        <a:xfrm>
          <a:off x="0" y="2235916"/>
          <a:ext cx="6263640" cy="1032854"/>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it-IT" sz="2600" kern="1200"/>
            <a:t>Riporta eventuali contenziosi irrisolti al Referente/Coordinatrice</a:t>
          </a:r>
          <a:endParaRPr lang="en-US" sz="2600" kern="1200"/>
        </a:p>
      </dsp:txBody>
      <dsp:txXfrm>
        <a:off x="50420" y="2286336"/>
        <a:ext cx="6162800" cy="932014"/>
      </dsp:txXfrm>
    </dsp:sp>
    <dsp:sp modelId="{53302520-F34E-4826-8A22-A9E65F756BC1}">
      <dsp:nvSpPr>
        <dsp:cNvPr id="0" name=""/>
        <dsp:cNvSpPr/>
      </dsp:nvSpPr>
      <dsp:spPr>
        <a:xfrm>
          <a:off x="0" y="3343651"/>
          <a:ext cx="6263640" cy="1032854"/>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it-IT" sz="2600" kern="1200"/>
            <a:t>Consegna la proposta turni entro la scadenza</a:t>
          </a:r>
          <a:endParaRPr lang="en-US" sz="2600" kern="1200"/>
        </a:p>
      </dsp:txBody>
      <dsp:txXfrm>
        <a:off x="50420" y="3394071"/>
        <a:ext cx="6162800" cy="932014"/>
      </dsp:txXfrm>
    </dsp:sp>
    <dsp:sp modelId="{DC73E4B1-CD8E-4ABD-8EE2-8CEAFBDF5DDC}">
      <dsp:nvSpPr>
        <dsp:cNvPr id="0" name=""/>
        <dsp:cNvSpPr/>
      </dsp:nvSpPr>
      <dsp:spPr>
        <a:xfrm>
          <a:off x="0" y="4451385"/>
          <a:ext cx="6263640" cy="103285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it-IT" sz="2600" kern="1200"/>
            <a:t>Intercetta e risponde per eventuali anomalie.</a:t>
          </a:r>
          <a:endParaRPr lang="en-US" sz="2600" kern="1200"/>
        </a:p>
      </dsp:txBody>
      <dsp:txXfrm>
        <a:off x="50420" y="4501805"/>
        <a:ext cx="6162800" cy="93201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7B57E5-AFD4-43FA-978C-2B7F19FA7E32}" type="datetimeFigureOut">
              <a:rPr lang="it-IT" smtClean="0"/>
              <a:t>07/10/2022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BC17B7-9232-422E-B4A9-F426899CFF2F}" type="slidenum">
              <a:rPr lang="it-IT" smtClean="0"/>
              <a:t>‹N›</a:t>
            </a:fld>
            <a:endParaRPr lang="it-IT"/>
          </a:p>
        </p:txBody>
      </p:sp>
    </p:spTree>
    <p:extLst>
      <p:ext uri="{BB962C8B-B14F-4D97-AF65-F5344CB8AC3E}">
        <p14:creationId xmlns:p14="http://schemas.microsoft.com/office/powerpoint/2010/main" val="2633655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EBC17B7-9232-422E-B4A9-F426899CFF2F}" type="slidenum">
              <a:rPr lang="it-IT" smtClean="0"/>
              <a:t>1</a:t>
            </a:fld>
            <a:endParaRPr lang="it-IT"/>
          </a:p>
        </p:txBody>
      </p:sp>
    </p:spTree>
    <p:extLst>
      <p:ext uri="{BB962C8B-B14F-4D97-AF65-F5344CB8AC3E}">
        <p14:creationId xmlns:p14="http://schemas.microsoft.com/office/powerpoint/2010/main" val="4258997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EBC17B7-9232-422E-B4A9-F426899CFF2F}" type="slidenum">
              <a:rPr lang="it-IT" smtClean="0"/>
              <a:t>28</a:t>
            </a:fld>
            <a:endParaRPr lang="it-IT"/>
          </a:p>
        </p:txBody>
      </p:sp>
    </p:spTree>
    <p:extLst>
      <p:ext uri="{BB962C8B-B14F-4D97-AF65-F5344CB8AC3E}">
        <p14:creationId xmlns:p14="http://schemas.microsoft.com/office/powerpoint/2010/main" val="3415914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17B7-9232-422E-B4A9-F426899CFF2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2381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17B7-9232-422E-B4A9-F426899CFF2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5699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EBC17B7-9232-422E-B4A9-F426899CFF2F}" type="slidenum">
              <a:rPr lang="it-IT" smtClean="0"/>
              <a:t>32</a:t>
            </a:fld>
            <a:endParaRPr lang="it-IT"/>
          </a:p>
        </p:txBody>
      </p:sp>
    </p:spTree>
    <p:extLst>
      <p:ext uri="{BB962C8B-B14F-4D97-AF65-F5344CB8AC3E}">
        <p14:creationId xmlns:p14="http://schemas.microsoft.com/office/powerpoint/2010/main" val="1586493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EBC17B7-9232-422E-B4A9-F426899CFF2F}" type="slidenum">
              <a:rPr lang="it-IT" smtClean="0"/>
              <a:t>3</a:t>
            </a:fld>
            <a:endParaRPr lang="it-IT"/>
          </a:p>
        </p:txBody>
      </p:sp>
    </p:spTree>
    <p:extLst>
      <p:ext uri="{BB962C8B-B14F-4D97-AF65-F5344CB8AC3E}">
        <p14:creationId xmlns:p14="http://schemas.microsoft.com/office/powerpoint/2010/main" val="2133342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fontAlgn="base"/>
            <a:endParaRPr lang="it-IT" dirty="0"/>
          </a:p>
        </p:txBody>
      </p:sp>
      <p:sp>
        <p:nvSpPr>
          <p:cNvPr id="4" name="Segnaposto numero diapositiva 3"/>
          <p:cNvSpPr>
            <a:spLocks noGrp="1"/>
          </p:cNvSpPr>
          <p:nvPr>
            <p:ph type="sldNum" sz="quarter" idx="10"/>
          </p:nvPr>
        </p:nvSpPr>
        <p:spPr/>
        <p:txBody>
          <a:bodyPr/>
          <a:lstStyle/>
          <a:p>
            <a:fld id="{4EBC17B7-9232-422E-B4A9-F426899CFF2F}" type="slidenum">
              <a:rPr lang="it-IT" smtClean="0"/>
              <a:t>5</a:t>
            </a:fld>
            <a:endParaRPr lang="it-IT"/>
          </a:p>
        </p:txBody>
      </p:sp>
    </p:spTree>
    <p:extLst>
      <p:ext uri="{BB962C8B-B14F-4D97-AF65-F5344CB8AC3E}">
        <p14:creationId xmlns:p14="http://schemas.microsoft.com/office/powerpoint/2010/main" val="2928916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EBC17B7-9232-422E-B4A9-F426899CFF2F}" type="slidenum">
              <a:rPr lang="it-IT" smtClean="0"/>
              <a:t>6</a:t>
            </a:fld>
            <a:endParaRPr lang="it-IT"/>
          </a:p>
        </p:txBody>
      </p:sp>
    </p:spTree>
    <p:extLst>
      <p:ext uri="{BB962C8B-B14F-4D97-AF65-F5344CB8AC3E}">
        <p14:creationId xmlns:p14="http://schemas.microsoft.com/office/powerpoint/2010/main" val="3048823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EBC17B7-9232-422E-B4A9-F426899CFF2F}" type="slidenum">
              <a:rPr lang="it-IT" smtClean="0"/>
              <a:t>8</a:t>
            </a:fld>
            <a:endParaRPr lang="it-IT"/>
          </a:p>
        </p:txBody>
      </p:sp>
    </p:spTree>
    <p:extLst>
      <p:ext uri="{BB962C8B-B14F-4D97-AF65-F5344CB8AC3E}">
        <p14:creationId xmlns:p14="http://schemas.microsoft.com/office/powerpoint/2010/main" val="3733012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EBC17B7-9232-422E-B4A9-F426899CFF2F}" type="slidenum">
              <a:rPr lang="it-IT" smtClean="0"/>
              <a:t>15</a:t>
            </a:fld>
            <a:endParaRPr lang="it-IT"/>
          </a:p>
        </p:txBody>
      </p:sp>
    </p:spTree>
    <p:extLst>
      <p:ext uri="{BB962C8B-B14F-4D97-AF65-F5344CB8AC3E}">
        <p14:creationId xmlns:p14="http://schemas.microsoft.com/office/powerpoint/2010/main" val="630888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EBC17B7-9232-422E-B4A9-F426899CFF2F}" type="slidenum">
              <a:rPr lang="it-IT" smtClean="0"/>
              <a:t>17</a:t>
            </a:fld>
            <a:endParaRPr lang="it-IT"/>
          </a:p>
        </p:txBody>
      </p:sp>
    </p:spTree>
    <p:extLst>
      <p:ext uri="{BB962C8B-B14F-4D97-AF65-F5344CB8AC3E}">
        <p14:creationId xmlns:p14="http://schemas.microsoft.com/office/powerpoint/2010/main" val="4221772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EBC17B7-9232-422E-B4A9-F426899CFF2F}" type="slidenum">
              <a:rPr lang="it-IT" smtClean="0"/>
              <a:t>20</a:t>
            </a:fld>
            <a:endParaRPr lang="it-IT"/>
          </a:p>
        </p:txBody>
      </p:sp>
    </p:spTree>
    <p:extLst>
      <p:ext uri="{BB962C8B-B14F-4D97-AF65-F5344CB8AC3E}">
        <p14:creationId xmlns:p14="http://schemas.microsoft.com/office/powerpoint/2010/main" val="2211321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EBC17B7-9232-422E-B4A9-F426899CFF2F}" type="slidenum">
              <a:rPr lang="it-IT" smtClean="0"/>
              <a:t>24</a:t>
            </a:fld>
            <a:endParaRPr lang="it-IT"/>
          </a:p>
        </p:txBody>
      </p:sp>
    </p:spTree>
    <p:extLst>
      <p:ext uri="{BB962C8B-B14F-4D97-AF65-F5344CB8AC3E}">
        <p14:creationId xmlns:p14="http://schemas.microsoft.com/office/powerpoint/2010/main" val="805802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de-DE"/>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de-DE"/>
          </a:p>
        </p:txBody>
      </p:sp>
      <p:sp>
        <p:nvSpPr>
          <p:cNvPr id="4" name="Segnaposto data 3"/>
          <p:cNvSpPr>
            <a:spLocks noGrp="1"/>
          </p:cNvSpPr>
          <p:nvPr>
            <p:ph type="dt" sz="half" idx="10"/>
          </p:nvPr>
        </p:nvSpPr>
        <p:spPr/>
        <p:txBody>
          <a:bodyPr/>
          <a:lstStyle/>
          <a:p>
            <a:fld id="{F64A8E5F-40E5-4553-9F3C-699F1A5B8145}" type="datetimeFigureOut">
              <a:rPr lang="de-DE" smtClean="0"/>
              <a:t>07.10.2022</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3186192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de-DE"/>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data 3"/>
          <p:cNvSpPr>
            <a:spLocks noGrp="1"/>
          </p:cNvSpPr>
          <p:nvPr>
            <p:ph type="dt" sz="half" idx="10"/>
          </p:nvPr>
        </p:nvSpPr>
        <p:spPr/>
        <p:txBody>
          <a:bodyPr/>
          <a:lstStyle/>
          <a:p>
            <a:fld id="{F64A8E5F-40E5-4553-9F3C-699F1A5B8145}" type="datetimeFigureOut">
              <a:rPr lang="de-DE" smtClean="0"/>
              <a:t>07.10.2022</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3424469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de-DE"/>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data 3"/>
          <p:cNvSpPr>
            <a:spLocks noGrp="1"/>
          </p:cNvSpPr>
          <p:nvPr>
            <p:ph type="dt" sz="half" idx="10"/>
          </p:nvPr>
        </p:nvSpPr>
        <p:spPr/>
        <p:txBody>
          <a:bodyPr/>
          <a:lstStyle/>
          <a:p>
            <a:fld id="{F64A8E5F-40E5-4553-9F3C-699F1A5B8145}" type="datetimeFigureOut">
              <a:rPr lang="de-DE" smtClean="0"/>
              <a:t>07.10.2022</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1026842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044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de-DE"/>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data 3"/>
          <p:cNvSpPr>
            <a:spLocks noGrp="1"/>
          </p:cNvSpPr>
          <p:nvPr>
            <p:ph type="dt" sz="half" idx="10"/>
          </p:nvPr>
        </p:nvSpPr>
        <p:spPr/>
        <p:txBody>
          <a:bodyPr/>
          <a:lstStyle/>
          <a:p>
            <a:fld id="{F64A8E5F-40E5-4553-9F3C-699F1A5B8145}" type="datetimeFigureOut">
              <a:rPr lang="de-DE" smtClean="0"/>
              <a:t>07.10.2022</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126318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de-DE"/>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F64A8E5F-40E5-4553-9F3C-699F1A5B8145}" type="datetimeFigureOut">
              <a:rPr lang="de-DE" smtClean="0"/>
              <a:t>07.10.2022</a:t>
            </a:fld>
            <a:endParaRPr lang="de-DE"/>
          </a:p>
        </p:txBody>
      </p:sp>
      <p:sp>
        <p:nvSpPr>
          <p:cNvPr id="5" name="Segnaposto piè di pagina 4"/>
          <p:cNvSpPr>
            <a:spLocks noGrp="1"/>
          </p:cNvSpPr>
          <p:nvPr>
            <p:ph type="ftr" sz="quarter" idx="11"/>
          </p:nvPr>
        </p:nvSpPr>
        <p:spPr/>
        <p:txBody>
          <a:bodyPr/>
          <a:lstStyle/>
          <a:p>
            <a:endParaRPr lang="de-DE"/>
          </a:p>
        </p:txBody>
      </p:sp>
      <p:sp>
        <p:nvSpPr>
          <p:cNvPr id="6" name="Segnaposto numero diapositiva 5"/>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3577393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de-DE"/>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5" name="Segnaposto data 4"/>
          <p:cNvSpPr>
            <a:spLocks noGrp="1"/>
          </p:cNvSpPr>
          <p:nvPr>
            <p:ph type="dt" sz="half" idx="10"/>
          </p:nvPr>
        </p:nvSpPr>
        <p:spPr/>
        <p:txBody>
          <a:bodyPr/>
          <a:lstStyle/>
          <a:p>
            <a:fld id="{F64A8E5F-40E5-4553-9F3C-699F1A5B8145}" type="datetimeFigureOut">
              <a:rPr lang="de-DE" smtClean="0"/>
              <a:t>07.10.2022</a:t>
            </a:fld>
            <a:endParaRPr lang="de-DE"/>
          </a:p>
        </p:txBody>
      </p:sp>
      <p:sp>
        <p:nvSpPr>
          <p:cNvPr id="6" name="Segnaposto piè di pagina 5"/>
          <p:cNvSpPr>
            <a:spLocks noGrp="1"/>
          </p:cNvSpPr>
          <p:nvPr>
            <p:ph type="ftr" sz="quarter" idx="11"/>
          </p:nvPr>
        </p:nvSpPr>
        <p:spPr/>
        <p:txBody>
          <a:bodyPr/>
          <a:lstStyle/>
          <a:p>
            <a:endParaRPr lang="de-DE"/>
          </a:p>
        </p:txBody>
      </p:sp>
      <p:sp>
        <p:nvSpPr>
          <p:cNvPr id="7" name="Segnaposto numero diapositiva 6"/>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1284089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endParaRPr lang="de-DE"/>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7" name="Segnaposto data 6"/>
          <p:cNvSpPr>
            <a:spLocks noGrp="1"/>
          </p:cNvSpPr>
          <p:nvPr>
            <p:ph type="dt" sz="half" idx="10"/>
          </p:nvPr>
        </p:nvSpPr>
        <p:spPr/>
        <p:txBody>
          <a:bodyPr/>
          <a:lstStyle/>
          <a:p>
            <a:fld id="{F64A8E5F-40E5-4553-9F3C-699F1A5B8145}" type="datetimeFigureOut">
              <a:rPr lang="de-DE" smtClean="0"/>
              <a:t>07.10.2022</a:t>
            </a:fld>
            <a:endParaRPr lang="de-DE"/>
          </a:p>
        </p:txBody>
      </p:sp>
      <p:sp>
        <p:nvSpPr>
          <p:cNvPr id="8" name="Segnaposto piè di pagina 7"/>
          <p:cNvSpPr>
            <a:spLocks noGrp="1"/>
          </p:cNvSpPr>
          <p:nvPr>
            <p:ph type="ftr" sz="quarter" idx="11"/>
          </p:nvPr>
        </p:nvSpPr>
        <p:spPr/>
        <p:txBody>
          <a:bodyPr/>
          <a:lstStyle/>
          <a:p>
            <a:endParaRPr lang="de-DE"/>
          </a:p>
        </p:txBody>
      </p:sp>
      <p:sp>
        <p:nvSpPr>
          <p:cNvPr id="9" name="Segnaposto numero diapositiva 8"/>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2747982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de-DE"/>
          </a:p>
        </p:txBody>
      </p:sp>
      <p:sp>
        <p:nvSpPr>
          <p:cNvPr id="3" name="Segnaposto data 2"/>
          <p:cNvSpPr>
            <a:spLocks noGrp="1"/>
          </p:cNvSpPr>
          <p:nvPr>
            <p:ph type="dt" sz="half" idx="10"/>
          </p:nvPr>
        </p:nvSpPr>
        <p:spPr/>
        <p:txBody>
          <a:bodyPr/>
          <a:lstStyle/>
          <a:p>
            <a:fld id="{F64A8E5F-40E5-4553-9F3C-699F1A5B8145}" type="datetimeFigureOut">
              <a:rPr lang="de-DE" smtClean="0"/>
              <a:t>07.10.2022</a:t>
            </a:fld>
            <a:endParaRPr lang="de-DE"/>
          </a:p>
        </p:txBody>
      </p:sp>
      <p:sp>
        <p:nvSpPr>
          <p:cNvPr id="4" name="Segnaposto piè di pagina 3"/>
          <p:cNvSpPr>
            <a:spLocks noGrp="1"/>
          </p:cNvSpPr>
          <p:nvPr>
            <p:ph type="ftr" sz="quarter" idx="11"/>
          </p:nvPr>
        </p:nvSpPr>
        <p:spPr/>
        <p:txBody>
          <a:bodyPr/>
          <a:lstStyle/>
          <a:p>
            <a:endParaRPr lang="de-DE"/>
          </a:p>
        </p:txBody>
      </p:sp>
      <p:sp>
        <p:nvSpPr>
          <p:cNvPr id="5" name="Segnaposto numero diapositiva 4"/>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331782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64A8E5F-40E5-4553-9F3C-699F1A5B8145}" type="datetimeFigureOut">
              <a:rPr lang="de-DE" smtClean="0"/>
              <a:t>07.10.2022</a:t>
            </a:fld>
            <a:endParaRPr lang="de-DE"/>
          </a:p>
        </p:txBody>
      </p:sp>
      <p:sp>
        <p:nvSpPr>
          <p:cNvPr id="3" name="Segnaposto piè di pagina 2"/>
          <p:cNvSpPr>
            <a:spLocks noGrp="1"/>
          </p:cNvSpPr>
          <p:nvPr>
            <p:ph type="ftr" sz="quarter" idx="11"/>
          </p:nvPr>
        </p:nvSpPr>
        <p:spPr/>
        <p:txBody>
          <a:bodyPr/>
          <a:lstStyle/>
          <a:p>
            <a:endParaRPr lang="de-DE"/>
          </a:p>
        </p:txBody>
      </p:sp>
      <p:sp>
        <p:nvSpPr>
          <p:cNvPr id="4" name="Segnaposto numero diapositiva 3"/>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1894095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de-DE"/>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64A8E5F-40E5-4553-9F3C-699F1A5B8145}" type="datetimeFigureOut">
              <a:rPr lang="de-DE" smtClean="0"/>
              <a:t>07.10.2022</a:t>
            </a:fld>
            <a:endParaRPr lang="de-DE"/>
          </a:p>
        </p:txBody>
      </p:sp>
      <p:sp>
        <p:nvSpPr>
          <p:cNvPr id="6" name="Segnaposto piè di pagina 5"/>
          <p:cNvSpPr>
            <a:spLocks noGrp="1"/>
          </p:cNvSpPr>
          <p:nvPr>
            <p:ph type="ftr" sz="quarter" idx="11"/>
          </p:nvPr>
        </p:nvSpPr>
        <p:spPr/>
        <p:txBody>
          <a:bodyPr/>
          <a:lstStyle/>
          <a:p>
            <a:endParaRPr lang="de-DE"/>
          </a:p>
        </p:txBody>
      </p:sp>
      <p:sp>
        <p:nvSpPr>
          <p:cNvPr id="7" name="Segnaposto numero diapositiva 6"/>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2365816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de-DE"/>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64A8E5F-40E5-4553-9F3C-699F1A5B8145}" type="datetimeFigureOut">
              <a:rPr lang="de-DE" smtClean="0"/>
              <a:t>07.10.2022</a:t>
            </a:fld>
            <a:endParaRPr lang="de-DE"/>
          </a:p>
        </p:txBody>
      </p:sp>
      <p:sp>
        <p:nvSpPr>
          <p:cNvPr id="6" name="Segnaposto piè di pagina 5"/>
          <p:cNvSpPr>
            <a:spLocks noGrp="1"/>
          </p:cNvSpPr>
          <p:nvPr>
            <p:ph type="ftr" sz="quarter" idx="11"/>
          </p:nvPr>
        </p:nvSpPr>
        <p:spPr/>
        <p:txBody>
          <a:bodyPr/>
          <a:lstStyle/>
          <a:p>
            <a:endParaRPr lang="de-DE"/>
          </a:p>
        </p:txBody>
      </p:sp>
      <p:sp>
        <p:nvSpPr>
          <p:cNvPr id="7" name="Segnaposto numero diapositiva 6"/>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1688576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de-DE"/>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de-DE"/>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4A8E5F-40E5-4553-9F3C-699F1A5B8145}" type="datetimeFigureOut">
              <a:rPr lang="de-DE" smtClean="0"/>
              <a:t>07.10.2022</a:t>
            </a:fld>
            <a:endParaRPr lang="de-DE"/>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CD45B7-DFE2-4393-8D37-380FC36BF3AA}" type="slidenum">
              <a:rPr lang="de-DE" smtClean="0"/>
              <a:t>‹N›</a:t>
            </a:fld>
            <a:endParaRPr lang="de-DE"/>
          </a:p>
        </p:txBody>
      </p:sp>
    </p:spTree>
    <p:extLst>
      <p:ext uri="{BB962C8B-B14F-4D97-AF65-F5344CB8AC3E}">
        <p14:creationId xmlns:p14="http://schemas.microsoft.com/office/powerpoint/2010/main" val="1801931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694445"/>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829544" rtl="0" eaLnBrk="1" latinLnBrk="0" hangingPunct="1">
        <a:spcBef>
          <a:spcPct val="0"/>
        </a:spcBef>
        <a:buNone/>
        <a:defRPr sz="3992" kern="1200">
          <a:solidFill>
            <a:schemeClr val="tx1"/>
          </a:solidFill>
          <a:latin typeface="+mj-lt"/>
          <a:ea typeface="+mj-ea"/>
          <a:cs typeface="+mj-cs"/>
        </a:defRPr>
      </a:lvl1pPr>
    </p:titleStyle>
    <p:bodyStyle>
      <a:lvl1pPr marL="311079" indent="-311079" algn="l" defTabSz="829544" rtl="0" eaLnBrk="1" latinLnBrk="0" hangingPunct="1">
        <a:spcBef>
          <a:spcPct val="20000"/>
        </a:spcBef>
        <a:buFont typeface="Arial" pitchFamily="34" charset="0"/>
        <a:buChar char="•"/>
        <a:defRPr sz="2903" kern="1200">
          <a:solidFill>
            <a:schemeClr val="tx1"/>
          </a:solidFill>
          <a:latin typeface="+mn-lt"/>
          <a:ea typeface="+mn-ea"/>
          <a:cs typeface="+mn-cs"/>
        </a:defRPr>
      </a:lvl1pPr>
      <a:lvl2pPr marL="674004" indent="-259232" algn="l" defTabSz="829544" rtl="0" eaLnBrk="1" latinLnBrk="0" hangingPunct="1">
        <a:spcBef>
          <a:spcPct val="20000"/>
        </a:spcBef>
        <a:buFont typeface="Arial" pitchFamily="34" charset="0"/>
        <a:buChar char="–"/>
        <a:defRPr sz="2540" kern="1200">
          <a:solidFill>
            <a:schemeClr val="tx1"/>
          </a:solidFill>
          <a:latin typeface="+mn-lt"/>
          <a:ea typeface="+mn-ea"/>
          <a:cs typeface="+mn-cs"/>
        </a:defRPr>
      </a:lvl2pPr>
      <a:lvl3pPr marL="1036930" indent="-207386" algn="l" defTabSz="829544" rtl="0" eaLnBrk="1" latinLnBrk="0" hangingPunct="1">
        <a:spcBef>
          <a:spcPct val="20000"/>
        </a:spcBef>
        <a:buFont typeface="Arial" pitchFamily="34" charset="0"/>
        <a:buChar char="•"/>
        <a:defRPr sz="2177" kern="1200">
          <a:solidFill>
            <a:schemeClr val="tx1"/>
          </a:solidFill>
          <a:latin typeface="+mn-lt"/>
          <a:ea typeface="+mn-ea"/>
          <a:cs typeface="+mn-cs"/>
        </a:defRPr>
      </a:lvl3pPr>
      <a:lvl4pPr marL="1451701" indent="-207386" algn="l" defTabSz="829544" rtl="0" eaLnBrk="1" latinLnBrk="0" hangingPunct="1">
        <a:spcBef>
          <a:spcPct val="20000"/>
        </a:spcBef>
        <a:buFont typeface="Arial" pitchFamily="34" charset="0"/>
        <a:buChar char="–"/>
        <a:defRPr sz="1814" kern="1200">
          <a:solidFill>
            <a:schemeClr val="tx1"/>
          </a:solidFill>
          <a:latin typeface="+mn-lt"/>
          <a:ea typeface="+mn-ea"/>
          <a:cs typeface="+mn-cs"/>
        </a:defRPr>
      </a:lvl4pPr>
      <a:lvl5pPr marL="1866473" indent="-207386" algn="l" defTabSz="829544" rtl="0" eaLnBrk="1" latinLnBrk="0" hangingPunct="1">
        <a:spcBef>
          <a:spcPct val="20000"/>
        </a:spcBef>
        <a:buFont typeface="Arial" pitchFamily="34" charset="0"/>
        <a:buChar char="»"/>
        <a:defRPr sz="1814" kern="1200">
          <a:solidFill>
            <a:schemeClr val="tx1"/>
          </a:solidFill>
          <a:latin typeface="+mn-lt"/>
          <a:ea typeface="+mn-ea"/>
          <a:cs typeface="+mn-cs"/>
        </a:defRPr>
      </a:lvl5pPr>
      <a:lvl6pPr marL="2281245" indent="-207386" algn="l" defTabSz="829544" rtl="0" eaLnBrk="1" latinLnBrk="0" hangingPunct="1">
        <a:spcBef>
          <a:spcPct val="20000"/>
        </a:spcBef>
        <a:buFont typeface="Arial" pitchFamily="34" charset="0"/>
        <a:buChar char="•"/>
        <a:defRPr sz="1814" kern="1200">
          <a:solidFill>
            <a:schemeClr val="tx1"/>
          </a:solidFill>
          <a:latin typeface="+mn-lt"/>
          <a:ea typeface="+mn-ea"/>
          <a:cs typeface="+mn-cs"/>
        </a:defRPr>
      </a:lvl6pPr>
      <a:lvl7pPr marL="2696017" indent="-207386" algn="l" defTabSz="829544" rtl="0" eaLnBrk="1" latinLnBrk="0" hangingPunct="1">
        <a:spcBef>
          <a:spcPct val="20000"/>
        </a:spcBef>
        <a:buFont typeface="Arial" pitchFamily="34" charset="0"/>
        <a:buChar char="•"/>
        <a:defRPr sz="1814" kern="1200">
          <a:solidFill>
            <a:schemeClr val="tx1"/>
          </a:solidFill>
          <a:latin typeface="+mn-lt"/>
          <a:ea typeface="+mn-ea"/>
          <a:cs typeface="+mn-cs"/>
        </a:defRPr>
      </a:lvl7pPr>
      <a:lvl8pPr marL="3110789" indent="-207386" algn="l" defTabSz="829544" rtl="0" eaLnBrk="1" latinLnBrk="0" hangingPunct="1">
        <a:spcBef>
          <a:spcPct val="20000"/>
        </a:spcBef>
        <a:buFont typeface="Arial" pitchFamily="34" charset="0"/>
        <a:buChar char="•"/>
        <a:defRPr sz="1814" kern="1200">
          <a:solidFill>
            <a:schemeClr val="tx1"/>
          </a:solidFill>
          <a:latin typeface="+mn-lt"/>
          <a:ea typeface="+mn-ea"/>
          <a:cs typeface="+mn-cs"/>
        </a:defRPr>
      </a:lvl8pPr>
      <a:lvl9pPr marL="3525561" indent="-207386" algn="l" defTabSz="829544" rtl="0" eaLnBrk="1" latinLnBrk="0" hangingPunct="1">
        <a:spcBef>
          <a:spcPct val="20000"/>
        </a:spcBef>
        <a:buFont typeface="Arial" pitchFamily="34" charset="0"/>
        <a:buChar char="•"/>
        <a:defRPr sz="1814" kern="1200">
          <a:solidFill>
            <a:schemeClr val="tx1"/>
          </a:solidFill>
          <a:latin typeface="+mn-lt"/>
          <a:ea typeface="+mn-ea"/>
          <a:cs typeface="+mn-cs"/>
        </a:defRPr>
      </a:lvl9pPr>
    </p:bodyStyle>
    <p:otherStyle>
      <a:defPPr>
        <a:defRPr lang="en-US"/>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35">
            <a:extLst>
              <a:ext uri="{FF2B5EF4-FFF2-40B4-BE49-F238E27FC236}">
                <a16:creationId xmlns:a16="http://schemas.microsoft.com/office/drawing/2014/main" id="{0959F59E-86AC-4677-BFB0-9CD55AB1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37">
            <a:extLst>
              <a:ext uri="{FF2B5EF4-FFF2-40B4-BE49-F238E27FC236}">
                <a16:creationId xmlns:a16="http://schemas.microsoft.com/office/drawing/2014/main" id="{997ED08E-7CE7-4539-8E16-6A356378B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7324526"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39">
            <a:extLst>
              <a:ext uri="{FF2B5EF4-FFF2-40B4-BE49-F238E27FC236}">
                <a16:creationId xmlns:a16="http://schemas.microsoft.com/office/drawing/2014/main" id="{39F96DC1-4B54-4B36-B945-425E4C04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9003" y="487090"/>
            <a:ext cx="3745983" cy="1856232"/>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41">
            <a:extLst>
              <a:ext uri="{FF2B5EF4-FFF2-40B4-BE49-F238E27FC236}">
                <a16:creationId xmlns:a16="http://schemas.microsoft.com/office/drawing/2014/main" id="{A4F450A1-0760-4C39-82E4-515AA4FC9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9003" y="2511639"/>
            <a:ext cx="3745983" cy="1856232"/>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43">
            <a:extLst>
              <a:ext uri="{FF2B5EF4-FFF2-40B4-BE49-F238E27FC236}">
                <a16:creationId xmlns:a16="http://schemas.microsoft.com/office/drawing/2014/main" id="{0185CD32-2E94-4663-81AE-CC54E44AC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9003" y="4528738"/>
            <a:ext cx="3745983" cy="1856232"/>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p:cNvPicPr>
            <a:picLocks noChangeAspect="1"/>
          </p:cNvPicPr>
          <p:nvPr/>
        </p:nvPicPr>
        <p:blipFill>
          <a:blip r:embed="rId3"/>
          <a:stretch>
            <a:fillRect/>
          </a:stretch>
        </p:blipFill>
        <p:spPr>
          <a:xfrm>
            <a:off x="2161299" y="635976"/>
            <a:ext cx="3970770" cy="5610079"/>
          </a:xfrm>
          <a:prstGeom prst="rect">
            <a:avLst/>
          </a:prstGeom>
        </p:spPr>
      </p:pic>
      <p:sp>
        <p:nvSpPr>
          <p:cNvPr id="4" name="Rettangolo 3"/>
          <p:cNvSpPr/>
          <p:nvPr/>
        </p:nvSpPr>
        <p:spPr>
          <a:xfrm>
            <a:off x="8092966" y="2921876"/>
            <a:ext cx="3413712" cy="923330"/>
          </a:xfrm>
          <a:prstGeom prst="rect">
            <a:avLst/>
          </a:prstGeom>
        </p:spPr>
        <p:txBody>
          <a:bodyPr wrap="square">
            <a:spAutoFit/>
          </a:bodyPr>
          <a:lstStyle/>
          <a:p>
            <a:r>
              <a:rPr lang="it-IT" i="1" dirty="0">
                <a:latin typeface="Prompt-MediumItalic"/>
              </a:rPr>
              <a:t>Dalla carenza all'emergenza infermieristica: analisi e soluzioni</a:t>
            </a:r>
            <a:endParaRPr lang="it-IT" dirty="0"/>
          </a:p>
        </p:txBody>
      </p:sp>
      <p:sp>
        <p:nvSpPr>
          <p:cNvPr id="6" name="CasellaDiTesto 5">
            <a:extLst>
              <a:ext uri="{FF2B5EF4-FFF2-40B4-BE49-F238E27FC236}">
                <a16:creationId xmlns:a16="http://schemas.microsoft.com/office/drawing/2014/main" id="{2ACD226A-9CA4-734D-22EB-1660773AFF1A}"/>
              </a:ext>
            </a:extLst>
          </p:cNvPr>
          <p:cNvSpPr txBox="1"/>
          <p:nvPr/>
        </p:nvSpPr>
        <p:spPr>
          <a:xfrm>
            <a:off x="8092966" y="966952"/>
            <a:ext cx="2186150" cy="923330"/>
          </a:xfrm>
          <a:prstGeom prst="rect">
            <a:avLst/>
          </a:prstGeom>
          <a:noFill/>
        </p:spPr>
        <p:txBody>
          <a:bodyPr wrap="square">
            <a:spAutoFit/>
          </a:bodyPr>
          <a:lstStyle/>
          <a:p>
            <a:r>
              <a:rPr lang="it-IT" i="1" dirty="0">
                <a:latin typeface="Prompt-MediumItalic"/>
              </a:rPr>
              <a:t>Desenzano D/G</a:t>
            </a:r>
          </a:p>
          <a:p>
            <a:r>
              <a:rPr lang="it-IT" i="1" dirty="0">
                <a:latin typeface="Prompt-MediumItalic"/>
              </a:rPr>
              <a:t>7 Ottobre 2022 </a:t>
            </a:r>
          </a:p>
          <a:p>
            <a:r>
              <a:rPr lang="it-IT" i="1" dirty="0">
                <a:latin typeface="Prompt-MediumItalic"/>
              </a:rPr>
              <a:t>S. Pace</a:t>
            </a:r>
          </a:p>
        </p:txBody>
      </p:sp>
      <p:sp>
        <p:nvSpPr>
          <p:cNvPr id="10" name="CasellaDiTesto 9">
            <a:extLst>
              <a:ext uri="{FF2B5EF4-FFF2-40B4-BE49-F238E27FC236}">
                <a16:creationId xmlns:a16="http://schemas.microsoft.com/office/drawing/2014/main" id="{03871F9B-3961-588C-97DB-F82A378507E8}"/>
              </a:ext>
            </a:extLst>
          </p:cNvPr>
          <p:cNvSpPr txBox="1"/>
          <p:nvPr/>
        </p:nvSpPr>
        <p:spPr>
          <a:xfrm>
            <a:off x="8092966" y="4536187"/>
            <a:ext cx="3111062" cy="1200329"/>
          </a:xfrm>
          <a:prstGeom prst="rect">
            <a:avLst/>
          </a:prstGeom>
          <a:noFill/>
        </p:spPr>
        <p:txBody>
          <a:bodyPr wrap="square">
            <a:spAutoFit/>
          </a:bodyPr>
          <a:lstStyle/>
          <a:p>
            <a:r>
              <a:rPr lang="it-IT" i="1" dirty="0">
                <a:latin typeface="Prompt-MediumItalic"/>
              </a:rPr>
              <a:t>Quadro generale</a:t>
            </a:r>
          </a:p>
          <a:p>
            <a:r>
              <a:rPr lang="it-IT" i="1" dirty="0">
                <a:latin typeface="Prompt-MediumItalic"/>
              </a:rPr>
              <a:t>Focus su RSA</a:t>
            </a:r>
          </a:p>
          <a:p>
            <a:r>
              <a:rPr lang="it-IT" i="1" dirty="0">
                <a:latin typeface="Prompt-MediumItalic"/>
              </a:rPr>
              <a:t>Cosa fanno OPI, Coordinamento e FNOPI</a:t>
            </a:r>
          </a:p>
        </p:txBody>
      </p:sp>
    </p:spTree>
    <p:extLst>
      <p:ext uri="{BB962C8B-B14F-4D97-AF65-F5344CB8AC3E}">
        <p14:creationId xmlns:p14="http://schemas.microsoft.com/office/powerpoint/2010/main" val="3962583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olo 1"/>
          <p:cNvSpPr>
            <a:spLocks noGrp="1"/>
          </p:cNvSpPr>
          <p:nvPr>
            <p:ph type="title"/>
          </p:nvPr>
        </p:nvSpPr>
        <p:spPr>
          <a:xfrm>
            <a:off x="777240" y="731519"/>
            <a:ext cx="2845191" cy="3237579"/>
          </a:xfrm>
        </p:spPr>
        <p:txBody>
          <a:bodyPr>
            <a:normAutofit/>
          </a:bodyPr>
          <a:lstStyle/>
          <a:p>
            <a:r>
              <a:rPr lang="it-IT" sz="3800" b="1">
                <a:solidFill>
                  <a:srgbClr val="FFFFFF"/>
                </a:solidFill>
              </a:rPr>
              <a:t>Nel frattempo si arriva ad una crisi del personale</a:t>
            </a:r>
            <a:br>
              <a:rPr lang="it-IT" sz="3800" b="1">
                <a:solidFill>
                  <a:srgbClr val="FFFFFF"/>
                </a:solidFill>
              </a:rPr>
            </a:br>
            <a:endParaRPr lang="it-IT" sz="3800" b="1">
              <a:solidFill>
                <a:srgbClr val="FFFFFF"/>
              </a:solidFill>
            </a:endParaRPr>
          </a:p>
        </p:txBody>
      </p:sp>
      <p:sp>
        <p:nvSpPr>
          <p:cNvPr id="14"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p:cNvSpPr>
            <a:spLocks noGrp="1"/>
          </p:cNvSpPr>
          <p:nvPr>
            <p:ph idx="1"/>
          </p:nvPr>
        </p:nvSpPr>
        <p:spPr>
          <a:xfrm>
            <a:off x="4379709" y="686862"/>
            <a:ext cx="7037591" cy="5475129"/>
          </a:xfrm>
        </p:spPr>
        <p:txBody>
          <a:bodyPr anchor="ctr">
            <a:normAutofit/>
          </a:bodyPr>
          <a:lstStyle/>
          <a:p>
            <a:pPr algn="just"/>
            <a:r>
              <a:rPr lang="it-IT" sz="2200" dirty="0"/>
              <a:t>33,8% delle strutture coinvolte nel primo monitoraggio sulle RSA condotto dall’ISS (2020) segnalava fra le principali difficoltà riscontrate in pandemia l’assenza di personale sanitario</a:t>
            </a:r>
          </a:p>
          <a:p>
            <a:pPr algn="just"/>
            <a:r>
              <a:rPr lang="it-IT" sz="2200" dirty="0"/>
              <a:t>A livello nazionale, tra sanità e sociosanitario si stima manchino all’appello 63.000 FTE di infermieri</a:t>
            </a:r>
          </a:p>
          <a:p>
            <a:pPr algn="just"/>
            <a:r>
              <a:rPr lang="it-IT" sz="2200" dirty="0"/>
              <a:t>Un esempio per tutte le Regioni: «Piemonte, nelle RSA mancano 800 infermieri. È il numero dei professionisti sanitari che, nella stima dei gestori delle residenze assistenziali, mancherebbe all’appello. Dunque il 35% di quanti ne servirebbero per gestire in modo consono i degenti». 1200 in Lombardia</a:t>
            </a:r>
          </a:p>
          <a:p>
            <a:pPr algn="just"/>
            <a:r>
              <a:rPr lang="it-IT" sz="2200" dirty="0"/>
              <a:t>Le RSA e il «privato» sono visti come luoghi di passaggio per molti infermieri/OSS, in attesa di potersi spostare nel Sistema Sanitario Nazionale. Cosa successa ampiamente nel 2020 ed ora </a:t>
            </a:r>
          </a:p>
        </p:txBody>
      </p:sp>
    </p:spTree>
    <p:extLst>
      <p:ext uri="{BB962C8B-B14F-4D97-AF65-F5344CB8AC3E}">
        <p14:creationId xmlns:p14="http://schemas.microsoft.com/office/powerpoint/2010/main" val="398276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61737"/>
            <a:ext cx="2149361"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52604" y="453981"/>
            <a:ext cx="667512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olo 1"/>
          <p:cNvSpPr>
            <a:spLocks noGrp="1"/>
          </p:cNvSpPr>
          <p:nvPr>
            <p:ph type="title"/>
          </p:nvPr>
        </p:nvSpPr>
        <p:spPr>
          <a:xfrm>
            <a:off x="3045213" y="731520"/>
            <a:ext cx="6089904" cy="1426464"/>
          </a:xfrm>
        </p:spPr>
        <p:txBody>
          <a:bodyPr>
            <a:normAutofit/>
          </a:bodyPr>
          <a:lstStyle/>
          <a:p>
            <a:pPr algn="ctr"/>
            <a:r>
              <a:rPr lang="it-IT" b="1" dirty="0">
                <a:solidFill>
                  <a:srgbClr val="FFFFFF"/>
                </a:solidFill>
              </a:rPr>
              <a:t>Una survey nel network LTC – fine 2021</a:t>
            </a:r>
          </a:p>
        </p:txBody>
      </p:sp>
      <p:sp>
        <p:nvSpPr>
          <p:cNvPr id="13" name="Rectangle 12">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768" y="453155"/>
            <a:ext cx="214935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11264206"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4246952748"/>
              </p:ext>
            </p:extLst>
          </p:nvPr>
        </p:nvGraphicFramePr>
        <p:xfrm>
          <a:off x="788988" y="3227295"/>
          <a:ext cx="10598151" cy="2425886"/>
        </p:xfrm>
        <a:graphic>
          <a:graphicData uri="http://schemas.openxmlformats.org/drawingml/2006/table">
            <a:tbl>
              <a:tblPr firstRow="1" bandRow="1">
                <a:tableStyleId>{5C22544A-7EE6-4342-B048-85BDC9FD1C3A}</a:tableStyleId>
              </a:tblPr>
              <a:tblGrid>
                <a:gridCol w="6013874">
                  <a:extLst>
                    <a:ext uri="{9D8B030D-6E8A-4147-A177-3AD203B41FA5}">
                      <a16:colId xmlns:a16="http://schemas.microsoft.com/office/drawing/2014/main" val="2429429946"/>
                    </a:ext>
                  </a:extLst>
                </a:gridCol>
                <a:gridCol w="4584277">
                  <a:extLst>
                    <a:ext uri="{9D8B030D-6E8A-4147-A177-3AD203B41FA5}">
                      <a16:colId xmlns:a16="http://schemas.microsoft.com/office/drawing/2014/main" val="94856822"/>
                    </a:ext>
                  </a:extLst>
                </a:gridCol>
              </a:tblGrid>
              <a:tr h="2425886">
                <a:tc>
                  <a:txBody>
                    <a:bodyPr/>
                    <a:lstStyle/>
                    <a:p>
                      <a:r>
                        <a:rPr lang="it-IT" sz="3200">
                          <a:solidFill>
                            <a:schemeClr val="tx1"/>
                          </a:solidFill>
                        </a:rPr>
                        <a:t>La gestione del personale è un problema attualmente?</a:t>
                      </a:r>
                    </a:p>
                    <a:p>
                      <a:r>
                        <a:rPr lang="it-IT" sz="3800">
                          <a:solidFill>
                            <a:schemeClr val="tx1"/>
                          </a:solidFill>
                        </a:rPr>
                        <a:t>Sì</a:t>
                      </a:r>
                    </a:p>
                    <a:p>
                      <a:r>
                        <a:rPr lang="it-IT" sz="3200">
                          <a:solidFill>
                            <a:schemeClr val="tx1"/>
                          </a:solidFill>
                        </a:rPr>
                        <a:t>100% delle risposte</a:t>
                      </a:r>
                    </a:p>
                  </a:txBody>
                  <a:tcPr marL="144973" marR="144973" marT="72487" marB="7248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3200">
                          <a:solidFill>
                            <a:schemeClr val="tx1"/>
                          </a:solidFill>
                        </a:rPr>
                        <a:t>Rispetto a quali profili?</a:t>
                      </a:r>
                    </a:p>
                    <a:p>
                      <a:pPr marL="342900" indent="-342900">
                        <a:buFont typeface="Arial" panose="020B0604020202020204" pitchFamily="34" charset="0"/>
                        <a:buChar char="•"/>
                      </a:pPr>
                      <a:r>
                        <a:rPr lang="it-IT" sz="3800">
                          <a:solidFill>
                            <a:schemeClr val="tx1"/>
                          </a:solidFill>
                        </a:rPr>
                        <a:t>Infermieri</a:t>
                      </a:r>
                      <a:r>
                        <a:rPr lang="it-IT" sz="3800" baseline="0">
                          <a:solidFill>
                            <a:schemeClr val="tx1"/>
                          </a:solidFill>
                        </a:rPr>
                        <a:t> 100%</a:t>
                      </a:r>
                    </a:p>
                    <a:p>
                      <a:pPr marL="342900" indent="-342900">
                        <a:buFont typeface="Arial" panose="020B0604020202020204" pitchFamily="34" charset="0"/>
                        <a:buChar char="•"/>
                      </a:pPr>
                      <a:r>
                        <a:rPr lang="it-IT" sz="3800" baseline="0">
                          <a:solidFill>
                            <a:schemeClr val="tx1"/>
                          </a:solidFill>
                        </a:rPr>
                        <a:t>Medici 90%</a:t>
                      </a:r>
                    </a:p>
                    <a:p>
                      <a:pPr marL="342900" indent="-342900">
                        <a:buFont typeface="Arial" panose="020B0604020202020204" pitchFamily="34" charset="0"/>
                        <a:buChar char="•"/>
                      </a:pPr>
                      <a:r>
                        <a:rPr lang="it-IT" sz="3800" baseline="0">
                          <a:solidFill>
                            <a:schemeClr val="tx1"/>
                          </a:solidFill>
                        </a:rPr>
                        <a:t>OSS 10%</a:t>
                      </a:r>
                      <a:endParaRPr lang="it-IT" sz="3800">
                        <a:solidFill>
                          <a:schemeClr val="tx1"/>
                        </a:solidFill>
                      </a:endParaRPr>
                    </a:p>
                  </a:txBody>
                  <a:tcPr marL="144973" marR="144973" marT="72487" marB="7248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5859533"/>
                  </a:ext>
                </a:extLst>
              </a:tr>
            </a:tbl>
          </a:graphicData>
        </a:graphic>
      </p:graphicFrame>
    </p:spTree>
    <p:extLst>
      <p:ext uri="{BB962C8B-B14F-4D97-AF65-F5344CB8AC3E}">
        <p14:creationId xmlns:p14="http://schemas.microsoft.com/office/powerpoint/2010/main" val="3025476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2" y="453981"/>
            <a:ext cx="667512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olo 1"/>
          <p:cNvSpPr>
            <a:spLocks noGrp="1"/>
          </p:cNvSpPr>
          <p:nvPr>
            <p:ph type="title"/>
          </p:nvPr>
        </p:nvSpPr>
        <p:spPr>
          <a:xfrm>
            <a:off x="731520" y="731520"/>
            <a:ext cx="6089904" cy="1426464"/>
          </a:xfrm>
        </p:spPr>
        <p:txBody>
          <a:bodyPr>
            <a:normAutofit/>
          </a:bodyPr>
          <a:lstStyle/>
          <a:p>
            <a:pPr algn="just"/>
            <a:r>
              <a:rPr lang="it-IT" sz="3100" b="1" dirty="0">
                <a:solidFill>
                  <a:srgbClr val="FFFFFF"/>
                </a:solidFill>
              </a:rPr>
              <a:t>Quali sono gli elementi di criticità nella gestione del personale in RSA?</a:t>
            </a:r>
          </a:p>
        </p:txBody>
      </p:sp>
      <p:sp>
        <p:nvSpPr>
          <p:cNvPr id="11" name="Rectangle 1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7100" y="461737"/>
            <a:ext cx="2149361"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768" y="453155"/>
            <a:ext cx="214935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11264206"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Segnaposto contenuto 2">
            <a:extLst>
              <a:ext uri="{FF2B5EF4-FFF2-40B4-BE49-F238E27FC236}">
                <a16:creationId xmlns:a16="http://schemas.microsoft.com/office/drawing/2014/main" id="{C45CDFC3-BE8D-ECB8-40D2-115B4EA675D8}"/>
              </a:ext>
            </a:extLst>
          </p:cNvPr>
          <p:cNvGraphicFramePr>
            <a:graphicFrameLocks noGrp="1"/>
          </p:cNvGraphicFramePr>
          <p:nvPr>
            <p:ph idx="1"/>
            <p:extLst>
              <p:ext uri="{D42A27DB-BD31-4B8C-83A1-F6EECF244321}">
                <p14:modId xmlns:p14="http://schemas.microsoft.com/office/powerpoint/2010/main" val="663386296"/>
              </p:ext>
            </p:extLst>
          </p:nvPr>
        </p:nvGraphicFramePr>
        <p:xfrm>
          <a:off x="788988" y="2798763"/>
          <a:ext cx="10598150" cy="3282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0808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p:cNvSpPr>
            <a:spLocks noGrp="1"/>
          </p:cNvSpPr>
          <p:nvPr>
            <p:ph type="title"/>
          </p:nvPr>
        </p:nvSpPr>
        <p:spPr>
          <a:xfrm>
            <a:off x="524256" y="516804"/>
            <a:ext cx="6594189" cy="1625210"/>
          </a:xfrm>
        </p:spPr>
        <p:txBody>
          <a:bodyPr>
            <a:normAutofit/>
          </a:bodyPr>
          <a:lstStyle/>
          <a:p>
            <a:pPr algn="just"/>
            <a:r>
              <a:rPr lang="it-IT" sz="3700" b="1" dirty="0">
                <a:solidFill>
                  <a:srgbClr val="FFFFFF"/>
                </a:solidFill>
              </a:rPr>
              <a:t>Quali sono le ragioni che hanno portato a carenza del personale in RSA?</a:t>
            </a:r>
          </a:p>
        </p:txBody>
      </p:sp>
      <p:sp>
        <p:nvSpPr>
          <p:cNvPr id="11" name="Rectangle 10">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p:cNvSpPr>
            <a:spLocks noGrp="1"/>
          </p:cNvSpPr>
          <p:nvPr>
            <p:ph idx="1"/>
          </p:nvPr>
        </p:nvSpPr>
        <p:spPr>
          <a:xfrm>
            <a:off x="8029319" y="917725"/>
            <a:ext cx="3424739" cy="4852362"/>
          </a:xfrm>
        </p:spPr>
        <p:txBody>
          <a:bodyPr anchor="ctr">
            <a:normAutofit/>
          </a:bodyPr>
          <a:lstStyle/>
          <a:p>
            <a:pPr algn="just"/>
            <a:r>
              <a:rPr lang="it-IT" sz="2000" dirty="0">
                <a:solidFill>
                  <a:srgbClr val="FFFFFF"/>
                </a:solidFill>
              </a:rPr>
              <a:t>Rilevanza dei diversi fenomeni nel determinare la carenza del personale, da 0 a 10 (molto rilevante)</a:t>
            </a:r>
          </a:p>
          <a:p>
            <a:endParaRPr lang="it-IT" sz="2000" dirty="0">
              <a:solidFill>
                <a:srgbClr val="FFFFFF"/>
              </a:solidFill>
            </a:endParaRPr>
          </a:p>
        </p:txBody>
      </p:sp>
      <p:graphicFrame>
        <p:nvGraphicFramePr>
          <p:cNvPr id="4" name="Tabella 3"/>
          <p:cNvGraphicFramePr>
            <a:graphicFrameLocks noGrp="1"/>
          </p:cNvGraphicFramePr>
          <p:nvPr>
            <p:extLst>
              <p:ext uri="{D42A27DB-BD31-4B8C-83A1-F6EECF244321}">
                <p14:modId xmlns:p14="http://schemas.microsoft.com/office/powerpoint/2010/main" val="1843855088"/>
              </p:ext>
            </p:extLst>
          </p:nvPr>
        </p:nvGraphicFramePr>
        <p:xfrm>
          <a:off x="684916" y="2660287"/>
          <a:ext cx="6343567" cy="3646892"/>
        </p:xfrm>
        <a:graphic>
          <a:graphicData uri="http://schemas.openxmlformats.org/drawingml/2006/table">
            <a:tbl>
              <a:tblPr firstRow="1" bandRow="1">
                <a:tableStyleId>{C083E6E3-FA7D-4D7B-A595-EF9225AFEA82}</a:tableStyleId>
              </a:tblPr>
              <a:tblGrid>
                <a:gridCol w="5682225">
                  <a:extLst>
                    <a:ext uri="{9D8B030D-6E8A-4147-A177-3AD203B41FA5}">
                      <a16:colId xmlns:a16="http://schemas.microsoft.com/office/drawing/2014/main" val="2321550972"/>
                    </a:ext>
                  </a:extLst>
                </a:gridCol>
                <a:gridCol w="661342">
                  <a:extLst>
                    <a:ext uri="{9D8B030D-6E8A-4147-A177-3AD203B41FA5}">
                      <a16:colId xmlns:a16="http://schemas.microsoft.com/office/drawing/2014/main" val="39763323"/>
                    </a:ext>
                  </a:extLst>
                </a:gridCol>
              </a:tblGrid>
              <a:tr h="589236">
                <a:tc>
                  <a:txBody>
                    <a:bodyPr/>
                    <a:lstStyle/>
                    <a:p>
                      <a:r>
                        <a:rPr lang="it-IT" sz="1600" b="0">
                          <a:solidFill>
                            <a:srgbClr val="FF0000"/>
                          </a:solidFill>
                        </a:rPr>
                        <a:t>Carenza strutturale di offerta (non ci sono abbastanza operatori sul mercato)</a:t>
                      </a:r>
                    </a:p>
                  </a:txBody>
                  <a:tcPr marL="79626" marR="79626" marT="39813" marB="39813"/>
                </a:tc>
                <a:tc>
                  <a:txBody>
                    <a:bodyPr/>
                    <a:lstStyle/>
                    <a:p>
                      <a:r>
                        <a:rPr lang="it-IT" sz="1600" b="0">
                          <a:solidFill>
                            <a:srgbClr val="FF0000"/>
                          </a:solidFill>
                        </a:rPr>
                        <a:t>8,73</a:t>
                      </a:r>
                    </a:p>
                  </a:txBody>
                  <a:tcPr marL="79626" marR="79626" marT="39813" marB="39813"/>
                </a:tc>
                <a:extLst>
                  <a:ext uri="{0D108BD9-81ED-4DB2-BD59-A6C34878D82A}">
                    <a16:rowId xmlns:a16="http://schemas.microsoft.com/office/drawing/2014/main" val="3980078557"/>
                  </a:ext>
                </a:extLst>
              </a:tr>
              <a:tr h="589236">
                <a:tc>
                  <a:txBody>
                    <a:bodyPr/>
                    <a:lstStyle/>
                    <a:p>
                      <a:r>
                        <a:rPr lang="it-IT" sz="1600" b="0">
                          <a:solidFill>
                            <a:srgbClr val="FF0000"/>
                          </a:solidFill>
                        </a:rPr>
                        <a:t>Concorsi pubblici indetti per l’assunzione di personale assistenziale</a:t>
                      </a:r>
                    </a:p>
                  </a:txBody>
                  <a:tcPr marL="79626" marR="79626" marT="39813" marB="39813"/>
                </a:tc>
                <a:tc>
                  <a:txBody>
                    <a:bodyPr/>
                    <a:lstStyle/>
                    <a:p>
                      <a:r>
                        <a:rPr lang="it-IT" sz="1600" b="0">
                          <a:solidFill>
                            <a:srgbClr val="FF0000"/>
                          </a:solidFill>
                        </a:rPr>
                        <a:t>8,43</a:t>
                      </a:r>
                    </a:p>
                  </a:txBody>
                  <a:tcPr marL="79626" marR="79626" marT="39813" marB="39813"/>
                </a:tc>
                <a:extLst>
                  <a:ext uri="{0D108BD9-81ED-4DB2-BD59-A6C34878D82A}">
                    <a16:rowId xmlns:a16="http://schemas.microsoft.com/office/drawing/2014/main" val="3191013518"/>
                  </a:ext>
                </a:extLst>
              </a:tr>
              <a:tr h="589236">
                <a:tc>
                  <a:txBody>
                    <a:bodyPr/>
                    <a:lstStyle/>
                    <a:p>
                      <a:r>
                        <a:rPr lang="it-IT" sz="1600">
                          <a:solidFill>
                            <a:schemeClr val="tx1"/>
                          </a:solidFill>
                        </a:rPr>
                        <a:t>Scarsa attrattività dei servizi sociosanitari</a:t>
                      </a:r>
                      <a:r>
                        <a:rPr lang="it-IT" sz="1600" baseline="0">
                          <a:solidFill>
                            <a:schemeClr val="tx1"/>
                          </a:solidFill>
                        </a:rPr>
                        <a:t> rispetto alla filiera sanitaria</a:t>
                      </a:r>
                      <a:endParaRPr lang="it-IT" sz="1600">
                        <a:solidFill>
                          <a:schemeClr val="tx1"/>
                        </a:solidFill>
                      </a:endParaRPr>
                    </a:p>
                  </a:txBody>
                  <a:tcPr marL="79626" marR="79626" marT="39813" marB="39813"/>
                </a:tc>
                <a:tc>
                  <a:txBody>
                    <a:bodyPr/>
                    <a:lstStyle/>
                    <a:p>
                      <a:r>
                        <a:rPr lang="it-IT" sz="1600"/>
                        <a:t>7,40</a:t>
                      </a:r>
                    </a:p>
                  </a:txBody>
                  <a:tcPr marL="79626" marR="79626" marT="39813" marB="39813"/>
                </a:tc>
                <a:extLst>
                  <a:ext uri="{0D108BD9-81ED-4DB2-BD59-A6C34878D82A}">
                    <a16:rowId xmlns:a16="http://schemas.microsoft.com/office/drawing/2014/main" val="2151472748"/>
                  </a:ext>
                </a:extLst>
              </a:tr>
              <a:tr h="589236">
                <a:tc>
                  <a:txBody>
                    <a:bodyPr/>
                    <a:lstStyle/>
                    <a:p>
                      <a:r>
                        <a:rPr lang="it-IT" sz="1600"/>
                        <a:t>Incapacità</a:t>
                      </a:r>
                      <a:r>
                        <a:rPr lang="it-IT" sz="1600" baseline="0"/>
                        <a:t> dei provider del settore di esprimere una domanda appropriata</a:t>
                      </a:r>
                      <a:endParaRPr lang="it-IT" sz="1600"/>
                    </a:p>
                  </a:txBody>
                  <a:tcPr marL="79626" marR="79626" marT="39813" marB="39813"/>
                </a:tc>
                <a:tc>
                  <a:txBody>
                    <a:bodyPr/>
                    <a:lstStyle/>
                    <a:p>
                      <a:r>
                        <a:rPr lang="it-IT" sz="1600"/>
                        <a:t>5,57</a:t>
                      </a:r>
                    </a:p>
                  </a:txBody>
                  <a:tcPr marL="79626" marR="79626" marT="39813" marB="39813"/>
                </a:tc>
                <a:extLst>
                  <a:ext uri="{0D108BD9-81ED-4DB2-BD59-A6C34878D82A}">
                    <a16:rowId xmlns:a16="http://schemas.microsoft.com/office/drawing/2014/main" val="4212137794"/>
                  </a:ext>
                </a:extLst>
              </a:tr>
              <a:tr h="589236">
                <a:tc>
                  <a:txBody>
                    <a:bodyPr/>
                    <a:lstStyle/>
                    <a:p>
                      <a:r>
                        <a:rPr lang="it-IT" sz="1600"/>
                        <a:t>Inadeguatezza dei contratti proposti per tutele e retribuzione rispetto alle aspettative dei</a:t>
                      </a:r>
                      <a:r>
                        <a:rPr lang="it-IT" sz="1600" baseline="0"/>
                        <a:t> lavoratori</a:t>
                      </a:r>
                      <a:endParaRPr lang="it-IT" sz="1600"/>
                    </a:p>
                  </a:txBody>
                  <a:tcPr marL="79626" marR="79626" marT="39813" marB="39813"/>
                </a:tc>
                <a:tc>
                  <a:txBody>
                    <a:bodyPr/>
                    <a:lstStyle/>
                    <a:p>
                      <a:r>
                        <a:rPr lang="it-IT" sz="1600"/>
                        <a:t>5,50</a:t>
                      </a:r>
                    </a:p>
                  </a:txBody>
                  <a:tcPr marL="79626" marR="79626" marT="39813" marB="39813"/>
                </a:tc>
                <a:extLst>
                  <a:ext uri="{0D108BD9-81ED-4DB2-BD59-A6C34878D82A}">
                    <a16:rowId xmlns:a16="http://schemas.microsoft.com/office/drawing/2014/main" val="605043070"/>
                  </a:ext>
                </a:extLst>
              </a:tr>
              <a:tr h="350356">
                <a:tc>
                  <a:txBody>
                    <a:bodyPr/>
                    <a:lstStyle/>
                    <a:p>
                      <a:r>
                        <a:rPr lang="it-IT" sz="1600"/>
                        <a:t>Scarsa attrattività dell’Italia per lavoratori esteri</a:t>
                      </a:r>
                    </a:p>
                  </a:txBody>
                  <a:tcPr marL="79626" marR="79626" marT="39813" marB="39813"/>
                </a:tc>
                <a:tc>
                  <a:txBody>
                    <a:bodyPr/>
                    <a:lstStyle/>
                    <a:p>
                      <a:r>
                        <a:rPr lang="it-IT" sz="1600"/>
                        <a:t>4,50</a:t>
                      </a:r>
                    </a:p>
                  </a:txBody>
                  <a:tcPr marL="79626" marR="79626" marT="39813" marB="39813"/>
                </a:tc>
                <a:extLst>
                  <a:ext uri="{0D108BD9-81ED-4DB2-BD59-A6C34878D82A}">
                    <a16:rowId xmlns:a16="http://schemas.microsoft.com/office/drawing/2014/main" val="2763788266"/>
                  </a:ext>
                </a:extLst>
              </a:tr>
              <a:tr h="350356">
                <a:tc>
                  <a:txBody>
                    <a:bodyPr/>
                    <a:lstStyle/>
                    <a:p>
                      <a:r>
                        <a:rPr lang="it-IT" sz="1600"/>
                        <a:t>Vaccinazioni obbligatorie e Greene Pass</a:t>
                      </a:r>
                    </a:p>
                  </a:txBody>
                  <a:tcPr marL="79626" marR="79626" marT="39813" marB="39813"/>
                </a:tc>
                <a:tc>
                  <a:txBody>
                    <a:bodyPr/>
                    <a:lstStyle/>
                    <a:p>
                      <a:r>
                        <a:rPr lang="it-IT" sz="1600"/>
                        <a:t>2,50</a:t>
                      </a:r>
                    </a:p>
                  </a:txBody>
                  <a:tcPr marL="79626" marR="79626" marT="39813" marB="39813"/>
                </a:tc>
                <a:extLst>
                  <a:ext uri="{0D108BD9-81ED-4DB2-BD59-A6C34878D82A}">
                    <a16:rowId xmlns:a16="http://schemas.microsoft.com/office/drawing/2014/main" val="3679827230"/>
                  </a:ext>
                </a:extLst>
              </a:tr>
            </a:tbl>
          </a:graphicData>
        </a:graphic>
      </p:graphicFrame>
    </p:spTree>
    <p:extLst>
      <p:ext uri="{BB962C8B-B14F-4D97-AF65-F5344CB8AC3E}">
        <p14:creationId xmlns:p14="http://schemas.microsoft.com/office/powerpoint/2010/main" val="1028600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453981"/>
            <a:ext cx="11274158"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olo 1"/>
          <p:cNvSpPr>
            <a:spLocks noGrp="1"/>
          </p:cNvSpPr>
          <p:nvPr>
            <p:ph type="title"/>
          </p:nvPr>
        </p:nvSpPr>
        <p:spPr>
          <a:xfrm>
            <a:off x="731519" y="731520"/>
            <a:ext cx="10666145" cy="1426464"/>
          </a:xfrm>
        </p:spPr>
        <p:txBody>
          <a:bodyPr>
            <a:normAutofit/>
          </a:bodyPr>
          <a:lstStyle/>
          <a:p>
            <a:r>
              <a:rPr lang="it-IT" dirty="0">
                <a:solidFill>
                  <a:srgbClr val="FFFFFF"/>
                </a:solidFill>
              </a:rPr>
              <a:t>Rapporto infermieri assistiti</a:t>
            </a:r>
          </a:p>
        </p:txBody>
      </p:sp>
      <p:sp>
        <p:nvSpPr>
          <p:cNvPr id="10" name="Rectangle 9">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9006933"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p:cNvSpPr>
            <a:spLocks noGrp="1"/>
          </p:cNvSpPr>
          <p:nvPr>
            <p:ph idx="1"/>
          </p:nvPr>
        </p:nvSpPr>
        <p:spPr>
          <a:xfrm>
            <a:off x="789456" y="2789918"/>
            <a:ext cx="8370393" cy="3300196"/>
          </a:xfrm>
        </p:spPr>
        <p:txBody>
          <a:bodyPr anchor="ctr">
            <a:normAutofit/>
          </a:bodyPr>
          <a:lstStyle/>
          <a:p>
            <a:pPr marL="0" indent="0" algn="just">
              <a:buNone/>
            </a:pPr>
            <a:r>
              <a:rPr lang="it-IT" sz="2600" dirty="0"/>
              <a:t>Quanto al rapporto </a:t>
            </a:r>
            <a:r>
              <a:rPr lang="it-IT" sz="2600" b="1" dirty="0"/>
              <a:t>infermieri</a:t>
            </a:r>
            <a:r>
              <a:rPr lang="it-IT" sz="2600" dirty="0"/>
              <a:t>/assistiti, dall'indagine del </a:t>
            </a:r>
            <a:r>
              <a:rPr lang="it-IT" sz="2600" dirty="0" err="1"/>
              <a:t>Nursind</a:t>
            </a:r>
            <a:r>
              <a:rPr lang="it-IT" sz="2600" dirty="0"/>
              <a:t> emerge “mediamente nel turno del mattino 1 </a:t>
            </a:r>
            <a:r>
              <a:rPr lang="it-IT" sz="2600" b="1" dirty="0"/>
              <a:t>infermiere per</a:t>
            </a:r>
            <a:r>
              <a:rPr lang="it-IT" sz="2600" dirty="0"/>
              <a:t> 40-60 </a:t>
            </a:r>
            <a:r>
              <a:rPr lang="it-IT" sz="2600" b="1" dirty="0"/>
              <a:t>pazienti</a:t>
            </a:r>
            <a:r>
              <a:rPr lang="it-IT" sz="2600" dirty="0"/>
              <a:t>, mediamente nel turno di pomeriggio 1 </a:t>
            </a:r>
            <a:r>
              <a:rPr lang="it-IT" sz="2600" b="1" dirty="0"/>
              <a:t>infermiere per</a:t>
            </a:r>
            <a:r>
              <a:rPr lang="it-IT" sz="2600" dirty="0"/>
              <a:t> 60-80 </a:t>
            </a:r>
            <a:r>
              <a:rPr lang="it-IT" sz="2600" b="1" dirty="0"/>
              <a:t>pazienti</a:t>
            </a:r>
            <a:r>
              <a:rPr lang="it-IT" sz="2600" dirty="0"/>
              <a:t>.</a:t>
            </a:r>
          </a:p>
        </p:txBody>
      </p:sp>
      <p:sp>
        <p:nvSpPr>
          <p:cNvPr id="12" name="Rectangle 11">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5716" y="2480956"/>
            <a:ext cx="2112264" cy="1898903"/>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5716" y="4529023"/>
            <a:ext cx="2107363" cy="1870055"/>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727551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453981"/>
            <a:ext cx="11274158"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olo 1"/>
          <p:cNvSpPr>
            <a:spLocks noGrp="1"/>
          </p:cNvSpPr>
          <p:nvPr>
            <p:ph type="title"/>
          </p:nvPr>
        </p:nvSpPr>
        <p:spPr>
          <a:xfrm>
            <a:off x="731519" y="731520"/>
            <a:ext cx="10666145" cy="1426464"/>
          </a:xfrm>
        </p:spPr>
        <p:txBody>
          <a:bodyPr>
            <a:normAutofit/>
          </a:bodyPr>
          <a:lstStyle/>
          <a:p>
            <a:r>
              <a:rPr lang="it-IT" b="1" dirty="0">
                <a:solidFill>
                  <a:srgbClr val="FFFFFF"/>
                </a:solidFill>
              </a:rPr>
              <a:t>Soluzioni proposte dalle aziende del settore</a:t>
            </a:r>
          </a:p>
        </p:txBody>
      </p:sp>
      <p:sp>
        <p:nvSpPr>
          <p:cNvPr id="18" name="Rectangle 10">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9006933"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2">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5715" y="2480956"/>
            <a:ext cx="2112264" cy="1898903"/>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Rectangle 14">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5716" y="4529023"/>
            <a:ext cx="2107363"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aphicFrame>
        <p:nvGraphicFramePr>
          <p:cNvPr id="21" name="Segnaposto contenuto 2">
            <a:extLst>
              <a:ext uri="{FF2B5EF4-FFF2-40B4-BE49-F238E27FC236}">
                <a16:creationId xmlns:a16="http://schemas.microsoft.com/office/drawing/2014/main" id="{28D364BA-5CBE-B081-3F6B-F6051F71ED40}"/>
              </a:ext>
            </a:extLst>
          </p:cNvPr>
          <p:cNvGraphicFramePr>
            <a:graphicFrameLocks noGrp="1"/>
          </p:cNvGraphicFramePr>
          <p:nvPr>
            <p:ph idx="1"/>
            <p:extLst>
              <p:ext uri="{D42A27DB-BD31-4B8C-83A1-F6EECF244321}">
                <p14:modId xmlns:p14="http://schemas.microsoft.com/office/powerpoint/2010/main" val="4237193129"/>
              </p:ext>
            </p:extLst>
          </p:nvPr>
        </p:nvGraphicFramePr>
        <p:xfrm>
          <a:off x="788988" y="2789238"/>
          <a:ext cx="8370887" cy="3300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0307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4000" b="1" dirty="0"/>
              <a:t>inoltre</a:t>
            </a:r>
          </a:p>
        </p:txBody>
      </p:sp>
      <p:graphicFrame>
        <p:nvGraphicFramePr>
          <p:cNvPr id="5" name="Segnaposto contenuto 2">
            <a:extLst>
              <a:ext uri="{FF2B5EF4-FFF2-40B4-BE49-F238E27FC236}">
                <a16:creationId xmlns:a16="http://schemas.microsoft.com/office/drawing/2014/main" id="{E06CD106-1762-2BBA-15AE-E0BB8946A804}"/>
              </a:ext>
            </a:extLst>
          </p:cNvPr>
          <p:cNvGraphicFramePr>
            <a:graphicFrameLocks noGrp="1"/>
          </p:cNvGraphicFramePr>
          <p:nvPr>
            <p:ph idx="1"/>
            <p:extLst>
              <p:ext uri="{D42A27DB-BD31-4B8C-83A1-F6EECF244321}">
                <p14:modId xmlns:p14="http://schemas.microsoft.com/office/powerpoint/2010/main" val="28142258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5455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olo 1"/>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b="1" kern="1200" dirty="0">
                <a:solidFill>
                  <a:srgbClr val="FFFFFF"/>
                </a:solidFill>
                <a:latin typeface="+mj-lt"/>
                <a:ea typeface="+mj-ea"/>
                <a:cs typeface="+mj-cs"/>
              </a:rPr>
              <a:t>OPI </a:t>
            </a:r>
            <a:r>
              <a:rPr lang="en-US" sz="4800" b="1" kern="1200" dirty="0" err="1">
                <a:solidFill>
                  <a:srgbClr val="FFFFFF"/>
                </a:solidFill>
                <a:latin typeface="+mj-lt"/>
                <a:ea typeface="+mj-ea"/>
                <a:cs typeface="+mj-cs"/>
              </a:rPr>
              <a:t>Provinciali</a:t>
            </a:r>
            <a:r>
              <a:rPr lang="en-US" sz="4800" b="1" kern="1200" dirty="0">
                <a:solidFill>
                  <a:srgbClr val="FFFFFF"/>
                </a:solidFill>
                <a:latin typeface="+mj-lt"/>
                <a:ea typeface="+mj-ea"/>
                <a:cs typeface="+mj-cs"/>
              </a:rPr>
              <a:t>, </a:t>
            </a:r>
            <a:r>
              <a:rPr lang="en-US" sz="4800" b="1" kern="1200" dirty="0" err="1">
                <a:solidFill>
                  <a:srgbClr val="FFFFFF"/>
                </a:solidFill>
                <a:latin typeface="+mj-lt"/>
                <a:ea typeface="+mj-ea"/>
                <a:cs typeface="+mj-cs"/>
              </a:rPr>
              <a:t>Coordinamento</a:t>
            </a:r>
            <a:r>
              <a:rPr lang="en-US" sz="4800" b="1" kern="1200" dirty="0">
                <a:solidFill>
                  <a:srgbClr val="FFFFFF"/>
                </a:solidFill>
                <a:latin typeface="+mj-lt"/>
                <a:ea typeface="+mj-ea"/>
                <a:cs typeface="+mj-cs"/>
              </a:rPr>
              <a:t> E FNOPI</a:t>
            </a:r>
          </a:p>
        </p:txBody>
      </p:sp>
      <p:sp>
        <p:nvSpPr>
          <p:cNvPr id="3" name="Segnaposto contenuto 2"/>
          <p:cNvSpPr>
            <a:spLocks noGrp="1"/>
          </p:cNvSpPr>
          <p:nvPr>
            <p:ph idx="1"/>
          </p:nvPr>
        </p:nvSpPr>
        <p:spPr>
          <a:xfrm>
            <a:off x="1350682" y="4870824"/>
            <a:ext cx="10005951" cy="1458258"/>
          </a:xfrm>
        </p:spPr>
        <p:txBody>
          <a:bodyPr vert="horz" lIns="91440" tIns="45720" rIns="91440" bIns="45720" rtlCol="0" anchor="ctr">
            <a:normAutofit/>
          </a:bodyPr>
          <a:lstStyle/>
          <a:p>
            <a:pPr marL="0" indent="0">
              <a:buNone/>
            </a:pPr>
            <a:endParaRPr lang="en-US" sz="2400" kern="1200" dirty="0">
              <a:solidFill>
                <a:schemeClr val="tx1"/>
              </a:solidFill>
              <a:latin typeface="+mn-lt"/>
              <a:ea typeface="+mn-ea"/>
              <a:cs typeface="+mn-cs"/>
            </a:endParaRPr>
          </a:p>
        </p:txBody>
      </p:sp>
    </p:spTree>
    <p:extLst>
      <p:ext uri="{BB962C8B-B14F-4D97-AF65-F5344CB8AC3E}">
        <p14:creationId xmlns:p14="http://schemas.microsoft.com/office/powerpoint/2010/main" val="2346747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7ACAEE-D6EF-4EE0-A9A0-131716EA538A}"/>
              </a:ext>
            </a:extLst>
          </p:cNvPr>
          <p:cNvSpPr>
            <a:spLocks noGrp="1"/>
          </p:cNvSpPr>
          <p:nvPr>
            <p:ph type="ctrTitle"/>
          </p:nvPr>
        </p:nvSpPr>
        <p:spPr>
          <a:xfrm>
            <a:off x="1182691" y="707955"/>
            <a:ext cx="7388286" cy="560014"/>
          </a:xfrm>
        </p:spPr>
        <p:txBody>
          <a:bodyPr>
            <a:normAutofit/>
          </a:bodyPr>
          <a:lstStyle/>
          <a:p>
            <a:r>
              <a:rPr lang="it-IT" sz="2228" u="sng" dirty="0">
                <a:solidFill>
                  <a:srgbClr val="E2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ORGANIGRAMMA OPI BRESCIA dal 02/10/2020</a:t>
            </a:r>
          </a:p>
        </p:txBody>
      </p:sp>
      <p:sp>
        <p:nvSpPr>
          <p:cNvPr id="3" name="Sottotitolo 2">
            <a:extLst>
              <a:ext uri="{FF2B5EF4-FFF2-40B4-BE49-F238E27FC236}">
                <a16:creationId xmlns:a16="http://schemas.microsoft.com/office/drawing/2014/main" id="{5FB9B5D7-19F7-42BC-A98F-F38D62D241A7}"/>
              </a:ext>
            </a:extLst>
          </p:cNvPr>
          <p:cNvSpPr>
            <a:spLocks noGrp="1"/>
          </p:cNvSpPr>
          <p:nvPr>
            <p:ph type="subTitle" idx="1"/>
          </p:nvPr>
        </p:nvSpPr>
        <p:spPr>
          <a:xfrm>
            <a:off x="585216" y="1445712"/>
            <a:ext cx="3077700" cy="4673857"/>
          </a:xfrm>
        </p:spPr>
        <p:txBody>
          <a:bodyPr>
            <a:normAutofit fontScale="92500" lnSpcReduction="10000"/>
          </a:bodyPr>
          <a:lstStyle/>
          <a:p>
            <a:pPr algn="l">
              <a:lnSpc>
                <a:spcPct val="100000"/>
              </a:lnSpc>
            </a:pPr>
            <a:r>
              <a:rPr lang="it-IT" sz="1900" b="1" u="sng" dirty="0">
                <a:solidFill>
                  <a:srgbClr val="C00000"/>
                </a:solidFill>
              </a:rPr>
              <a:t>Consiglio direttivo</a:t>
            </a:r>
          </a:p>
          <a:p>
            <a:pPr algn="l"/>
            <a:r>
              <a:rPr lang="it-IT" sz="1432" b="1" dirty="0">
                <a:solidFill>
                  <a:srgbClr val="002060"/>
                </a:solidFill>
              </a:rPr>
              <a:t>Stefania Pace  </a:t>
            </a:r>
            <a:r>
              <a:rPr lang="it-IT" sz="1432" i="1" dirty="0"/>
              <a:t>(Presidente)</a:t>
            </a:r>
          </a:p>
          <a:p>
            <a:pPr algn="l"/>
            <a:r>
              <a:rPr lang="it-IT" sz="1432" b="1" dirty="0">
                <a:solidFill>
                  <a:srgbClr val="002060"/>
                </a:solidFill>
              </a:rPr>
              <a:t>Paolo Boldoni  </a:t>
            </a:r>
            <a:r>
              <a:rPr lang="it-IT" sz="1432" i="1" dirty="0"/>
              <a:t>(Vicepresidente)</a:t>
            </a:r>
          </a:p>
          <a:p>
            <a:pPr algn="l"/>
            <a:r>
              <a:rPr lang="it-IT" sz="1432" b="1" dirty="0">
                <a:solidFill>
                  <a:srgbClr val="002060"/>
                </a:solidFill>
              </a:rPr>
              <a:t>Diego Amoruso </a:t>
            </a:r>
            <a:r>
              <a:rPr lang="it-IT" sz="1432" i="1" dirty="0"/>
              <a:t>(Segretario)</a:t>
            </a:r>
          </a:p>
          <a:p>
            <a:pPr algn="l"/>
            <a:r>
              <a:rPr lang="it-IT" sz="1432" b="1" dirty="0">
                <a:solidFill>
                  <a:srgbClr val="002060"/>
                </a:solidFill>
              </a:rPr>
              <a:t>Massimo Paderno  </a:t>
            </a:r>
            <a:r>
              <a:rPr lang="it-IT" sz="1432" i="1" dirty="0"/>
              <a:t>(Tesoriere)</a:t>
            </a:r>
          </a:p>
          <a:p>
            <a:pPr algn="l"/>
            <a:r>
              <a:rPr lang="it-IT" sz="1432" b="1" dirty="0">
                <a:solidFill>
                  <a:srgbClr val="002060"/>
                </a:solidFill>
              </a:rPr>
              <a:t>Carla Agazzi</a:t>
            </a:r>
          </a:p>
          <a:p>
            <a:pPr algn="l"/>
            <a:r>
              <a:rPr lang="it-IT" sz="1432" b="1" dirty="0">
                <a:solidFill>
                  <a:srgbClr val="002060"/>
                </a:solidFill>
              </a:rPr>
              <a:t>Angelo Benedetti</a:t>
            </a:r>
          </a:p>
          <a:p>
            <a:pPr algn="l"/>
            <a:r>
              <a:rPr lang="it-IT" sz="1432" b="1" dirty="0">
                <a:solidFill>
                  <a:srgbClr val="002060"/>
                </a:solidFill>
              </a:rPr>
              <a:t>Marco </a:t>
            </a:r>
            <a:r>
              <a:rPr lang="it-IT" sz="1432" b="1" dirty="0" err="1">
                <a:solidFill>
                  <a:srgbClr val="002060"/>
                </a:solidFill>
              </a:rPr>
              <a:t>Brognoli</a:t>
            </a:r>
            <a:endParaRPr lang="it-IT" sz="1432" b="1" dirty="0">
              <a:solidFill>
                <a:srgbClr val="002060"/>
              </a:solidFill>
            </a:endParaRPr>
          </a:p>
          <a:p>
            <a:pPr algn="l"/>
            <a:r>
              <a:rPr lang="it-IT" sz="1432" b="1" dirty="0">
                <a:solidFill>
                  <a:srgbClr val="002060"/>
                </a:solidFill>
              </a:rPr>
              <a:t>Silvia Chiari</a:t>
            </a:r>
          </a:p>
          <a:p>
            <a:pPr algn="l"/>
            <a:r>
              <a:rPr lang="it-IT" sz="1432" b="1" dirty="0">
                <a:solidFill>
                  <a:srgbClr val="002060"/>
                </a:solidFill>
              </a:rPr>
              <a:t>Chiara Conti</a:t>
            </a:r>
          </a:p>
          <a:p>
            <a:pPr algn="l"/>
            <a:r>
              <a:rPr lang="it-IT" sz="1432" b="1" dirty="0">
                <a:solidFill>
                  <a:srgbClr val="002060"/>
                </a:solidFill>
              </a:rPr>
              <a:t>Guglielmo Guerriero</a:t>
            </a:r>
          </a:p>
          <a:p>
            <a:pPr algn="l"/>
            <a:r>
              <a:rPr lang="it-IT" sz="1432" b="1" dirty="0">
                <a:solidFill>
                  <a:srgbClr val="002060"/>
                </a:solidFill>
              </a:rPr>
              <a:t>Simone Moschetti</a:t>
            </a:r>
          </a:p>
          <a:p>
            <a:pPr algn="l"/>
            <a:r>
              <a:rPr lang="it-IT" sz="1432" b="1" dirty="0">
                <a:solidFill>
                  <a:srgbClr val="002060"/>
                </a:solidFill>
              </a:rPr>
              <a:t>Roberto Ricci</a:t>
            </a:r>
          </a:p>
          <a:p>
            <a:pPr algn="l"/>
            <a:r>
              <a:rPr lang="it-IT" sz="1432" b="1" dirty="0">
                <a:solidFill>
                  <a:srgbClr val="002060"/>
                </a:solidFill>
              </a:rPr>
              <a:t>Maurizio Rota</a:t>
            </a:r>
          </a:p>
          <a:p>
            <a:pPr algn="l"/>
            <a:r>
              <a:rPr lang="it-IT" sz="1432" b="1" dirty="0">
                <a:solidFill>
                  <a:srgbClr val="002060"/>
                </a:solidFill>
              </a:rPr>
              <a:t>Emanuela Paola Scalmani</a:t>
            </a:r>
          </a:p>
          <a:p>
            <a:pPr algn="l"/>
            <a:r>
              <a:rPr lang="it-IT" sz="1432" b="1" dirty="0">
                <a:solidFill>
                  <a:srgbClr val="002060"/>
                </a:solidFill>
              </a:rPr>
              <a:t>Lidia Annamaria Tomaselli</a:t>
            </a:r>
          </a:p>
          <a:p>
            <a:pPr algn="l"/>
            <a:endParaRPr lang="it-IT" dirty="0">
              <a:solidFill>
                <a:srgbClr val="002060"/>
              </a:solidFill>
            </a:endParaRPr>
          </a:p>
        </p:txBody>
      </p:sp>
      <p:sp>
        <p:nvSpPr>
          <p:cNvPr id="11" name="Sottotitolo 2">
            <a:extLst>
              <a:ext uri="{FF2B5EF4-FFF2-40B4-BE49-F238E27FC236}">
                <a16:creationId xmlns:a16="http://schemas.microsoft.com/office/drawing/2014/main" id="{30EF69E5-181C-472F-866D-DBED6FE4E401}"/>
              </a:ext>
            </a:extLst>
          </p:cNvPr>
          <p:cNvSpPr txBox="1">
            <a:spLocks/>
          </p:cNvSpPr>
          <p:nvPr/>
        </p:nvSpPr>
        <p:spPr>
          <a:xfrm>
            <a:off x="3377184" y="1445713"/>
            <a:ext cx="3960841" cy="2438616"/>
          </a:xfrm>
          <a:prstGeom prst="rect">
            <a:avLst/>
          </a:prstGeom>
        </p:spPr>
        <p:txBody>
          <a:bodyPr vert="horz" lIns="72746" tIns="36373" rIns="72746" bIns="36373"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750" b="1" u="sng" dirty="0">
                <a:solidFill>
                  <a:srgbClr val="C00000"/>
                </a:solidFill>
              </a:rPr>
              <a:t>Collegio dei Revisori dei Conti </a:t>
            </a:r>
          </a:p>
          <a:p>
            <a:pPr algn="l"/>
            <a:r>
              <a:rPr lang="it-IT" sz="1353" b="1" dirty="0">
                <a:solidFill>
                  <a:srgbClr val="002060"/>
                </a:solidFill>
              </a:rPr>
              <a:t>Patrizia Apostoli </a:t>
            </a:r>
            <a:r>
              <a:rPr lang="it-IT" sz="1114" i="1" dirty="0"/>
              <a:t>(Presidente dal 25/1/2020)</a:t>
            </a:r>
          </a:p>
          <a:p>
            <a:pPr algn="l"/>
            <a:r>
              <a:rPr lang="it-IT" sz="1353" b="1" i="1" dirty="0">
                <a:solidFill>
                  <a:srgbClr val="002060"/>
                </a:solidFill>
              </a:rPr>
              <a:t>Marita Maud </a:t>
            </a:r>
            <a:r>
              <a:rPr lang="it-IT" sz="1353" b="1" i="1" dirty="0" err="1">
                <a:solidFill>
                  <a:srgbClr val="002060"/>
                </a:solidFill>
              </a:rPr>
              <a:t>Goings</a:t>
            </a:r>
            <a:endParaRPr lang="it-IT" sz="1353" b="1" i="1" dirty="0">
              <a:solidFill>
                <a:srgbClr val="002060"/>
              </a:solidFill>
            </a:endParaRPr>
          </a:p>
          <a:p>
            <a:pPr algn="l"/>
            <a:r>
              <a:rPr lang="it-IT" sz="1353" b="1" i="1" dirty="0">
                <a:solidFill>
                  <a:srgbClr val="002060"/>
                </a:solidFill>
              </a:rPr>
              <a:t>Chiara </a:t>
            </a:r>
            <a:r>
              <a:rPr lang="it-IT" sz="1353" b="1" i="1" dirty="0" err="1">
                <a:solidFill>
                  <a:srgbClr val="002060"/>
                </a:solidFill>
              </a:rPr>
              <a:t>Pedercini</a:t>
            </a:r>
            <a:endParaRPr lang="it-IT" sz="1353" b="1" i="1" dirty="0">
              <a:solidFill>
                <a:srgbClr val="002060"/>
              </a:solidFill>
            </a:endParaRPr>
          </a:p>
          <a:p>
            <a:pPr algn="l"/>
            <a:r>
              <a:rPr lang="it-IT" sz="1353" b="1" dirty="0">
                <a:solidFill>
                  <a:srgbClr val="002060"/>
                </a:solidFill>
              </a:rPr>
              <a:t>Giovanni Pochetti </a:t>
            </a:r>
            <a:r>
              <a:rPr lang="it-IT" sz="1353" i="1" dirty="0"/>
              <a:t>(Supplente )</a:t>
            </a:r>
          </a:p>
        </p:txBody>
      </p:sp>
      <p:sp>
        <p:nvSpPr>
          <p:cNvPr id="9" name="Sottotitolo 2">
            <a:extLst>
              <a:ext uri="{FF2B5EF4-FFF2-40B4-BE49-F238E27FC236}">
                <a16:creationId xmlns:a16="http://schemas.microsoft.com/office/drawing/2014/main" id="{E12FA5EB-EC21-4384-84D3-1C9E095D768C}"/>
              </a:ext>
            </a:extLst>
          </p:cNvPr>
          <p:cNvSpPr txBox="1">
            <a:spLocks/>
          </p:cNvSpPr>
          <p:nvPr/>
        </p:nvSpPr>
        <p:spPr>
          <a:xfrm>
            <a:off x="6742176" y="1445712"/>
            <a:ext cx="3904247" cy="3572853"/>
          </a:xfrm>
          <a:prstGeom prst="rect">
            <a:avLst/>
          </a:prstGeom>
        </p:spPr>
        <p:txBody>
          <a:bodyPr vert="horz" lIns="72746" tIns="36373" rIns="72746" bIns="36373"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750" b="1" u="sng" dirty="0">
                <a:solidFill>
                  <a:srgbClr val="C00000"/>
                </a:solidFill>
              </a:rPr>
              <a:t>Commissione d’Albo Infermieri</a:t>
            </a:r>
          </a:p>
          <a:p>
            <a:pPr algn="l"/>
            <a:r>
              <a:rPr lang="it-IT" sz="1353" b="1" i="1" dirty="0">
                <a:solidFill>
                  <a:srgbClr val="002060"/>
                </a:solidFill>
              </a:rPr>
              <a:t>Marina Bruna Bertoli </a:t>
            </a:r>
            <a:r>
              <a:rPr lang="it-IT" sz="1353" i="1" dirty="0"/>
              <a:t>(Presidente)</a:t>
            </a:r>
          </a:p>
          <a:p>
            <a:pPr algn="l"/>
            <a:r>
              <a:rPr lang="it-IT" sz="1353" b="1" i="1" dirty="0">
                <a:solidFill>
                  <a:srgbClr val="002060"/>
                </a:solidFill>
              </a:rPr>
              <a:t>Fabrizio Boe </a:t>
            </a:r>
            <a:r>
              <a:rPr lang="it-IT" sz="1353" i="1" dirty="0"/>
              <a:t>(Vicepresidente)</a:t>
            </a:r>
          </a:p>
          <a:p>
            <a:pPr algn="l"/>
            <a:r>
              <a:rPr lang="it-IT" sz="1353" b="1" i="1" dirty="0">
                <a:solidFill>
                  <a:srgbClr val="002060"/>
                </a:solidFill>
              </a:rPr>
              <a:t>Laura Beltrami </a:t>
            </a:r>
            <a:r>
              <a:rPr lang="it-IT" sz="1353" i="1" dirty="0"/>
              <a:t>(Segretario)</a:t>
            </a:r>
          </a:p>
          <a:p>
            <a:pPr algn="l"/>
            <a:r>
              <a:rPr lang="it-IT" sz="1353" b="1" i="1" dirty="0">
                <a:solidFill>
                  <a:srgbClr val="002060"/>
                </a:solidFill>
              </a:rPr>
              <a:t>Monica Boldini</a:t>
            </a:r>
          </a:p>
          <a:p>
            <a:pPr algn="l"/>
            <a:r>
              <a:rPr lang="it-IT" sz="1353" b="1" i="1" dirty="0">
                <a:solidFill>
                  <a:srgbClr val="002060"/>
                </a:solidFill>
              </a:rPr>
              <a:t>Vania </a:t>
            </a:r>
            <a:r>
              <a:rPr lang="it-IT" sz="1353" b="1" i="1" dirty="0" err="1">
                <a:solidFill>
                  <a:srgbClr val="002060"/>
                </a:solidFill>
              </a:rPr>
              <a:t>Cargnoni</a:t>
            </a:r>
            <a:endParaRPr lang="it-IT" sz="1353" b="1" i="1" dirty="0">
              <a:solidFill>
                <a:srgbClr val="002060"/>
              </a:solidFill>
            </a:endParaRPr>
          </a:p>
          <a:p>
            <a:pPr algn="l"/>
            <a:r>
              <a:rPr lang="it-IT" sz="1353" b="1" i="1" dirty="0">
                <a:solidFill>
                  <a:srgbClr val="002060"/>
                </a:solidFill>
              </a:rPr>
              <a:t>Davide </a:t>
            </a:r>
            <a:r>
              <a:rPr lang="it-IT" sz="1353" b="1" i="1" dirty="0" err="1">
                <a:solidFill>
                  <a:srgbClr val="002060"/>
                </a:solidFill>
              </a:rPr>
              <a:t>Consales</a:t>
            </a:r>
            <a:endParaRPr lang="it-IT" sz="1353" b="1" i="1" dirty="0">
              <a:solidFill>
                <a:srgbClr val="002060"/>
              </a:solidFill>
            </a:endParaRPr>
          </a:p>
          <a:p>
            <a:pPr algn="l"/>
            <a:r>
              <a:rPr lang="it-IT" sz="1353" b="1" i="1" dirty="0">
                <a:solidFill>
                  <a:srgbClr val="002060"/>
                </a:solidFill>
              </a:rPr>
              <a:t>Danila </a:t>
            </a:r>
            <a:r>
              <a:rPr lang="it-IT" sz="1353" b="1" i="1" dirty="0" err="1">
                <a:solidFill>
                  <a:srgbClr val="002060"/>
                </a:solidFill>
              </a:rPr>
              <a:t>Maculotti</a:t>
            </a:r>
            <a:endParaRPr lang="it-IT" sz="1353" b="1" i="1" dirty="0">
              <a:solidFill>
                <a:srgbClr val="002060"/>
              </a:solidFill>
            </a:endParaRPr>
          </a:p>
          <a:p>
            <a:pPr algn="l"/>
            <a:r>
              <a:rPr lang="it-IT" sz="1353" b="1" i="1" dirty="0">
                <a:solidFill>
                  <a:srgbClr val="002060"/>
                </a:solidFill>
              </a:rPr>
              <a:t>Cristina </a:t>
            </a:r>
            <a:r>
              <a:rPr lang="it-IT" sz="1353" b="1" i="1" dirty="0" err="1">
                <a:solidFill>
                  <a:srgbClr val="002060"/>
                </a:solidFill>
              </a:rPr>
              <a:t>Razzini</a:t>
            </a:r>
            <a:endParaRPr lang="it-IT" sz="1353" b="1" i="1" dirty="0">
              <a:solidFill>
                <a:srgbClr val="002060"/>
              </a:solidFill>
            </a:endParaRPr>
          </a:p>
          <a:p>
            <a:pPr algn="l"/>
            <a:r>
              <a:rPr lang="it-IT" sz="1353" b="1" i="1" dirty="0">
                <a:solidFill>
                  <a:srgbClr val="002060"/>
                </a:solidFill>
              </a:rPr>
              <a:t>Fabio Stanga</a:t>
            </a:r>
          </a:p>
        </p:txBody>
      </p:sp>
      <p:sp>
        <p:nvSpPr>
          <p:cNvPr id="10" name="Sottotitolo 2">
            <a:extLst>
              <a:ext uri="{FF2B5EF4-FFF2-40B4-BE49-F238E27FC236}">
                <a16:creationId xmlns:a16="http://schemas.microsoft.com/office/drawing/2014/main" id="{85DC0636-7C45-4927-AD63-A5D4E286CB0F}"/>
              </a:ext>
            </a:extLst>
          </p:cNvPr>
          <p:cNvSpPr txBox="1">
            <a:spLocks/>
          </p:cNvSpPr>
          <p:nvPr/>
        </p:nvSpPr>
        <p:spPr>
          <a:xfrm>
            <a:off x="3377185" y="3429001"/>
            <a:ext cx="2828543" cy="2721046"/>
          </a:xfrm>
          <a:prstGeom prst="rect">
            <a:avLst/>
          </a:prstGeom>
        </p:spPr>
        <p:txBody>
          <a:bodyPr vert="horz" lIns="72746" tIns="36373" rIns="72746" bIns="36373"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sz="1750" b="1" u="sng" dirty="0">
                <a:solidFill>
                  <a:srgbClr val="C00000"/>
                </a:solidFill>
              </a:rPr>
              <a:t>Commissione d’Albo Infermieri Pediatrici</a:t>
            </a:r>
          </a:p>
          <a:p>
            <a:pPr algn="l"/>
            <a:r>
              <a:rPr lang="it-IT" sz="1353" b="1" i="1" dirty="0">
                <a:solidFill>
                  <a:srgbClr val="002060"/>
                </a:solidFill>
              </a:rPr>
              <a:t>Maria Grazia </a:t>
            </a:r>
            <a:r>
              <a:rPr lang="it-IT" sz="1353" b="1" i="1" dirty="0" err="1">
                <a:solidFill>
                  <a:srgbClr val="002060"/>
                </a:solidFill>
              </a:rPr>
              <a:t>Romitti</a:t>
            </a:r>
            <a:r>
              <a:rPr lang="it-IT" sz="1353" b="1" i="1" dirty="0">
                <a:solidFill>
                  <a:srgbClr val="002060"/>
                </a:solidFill>
              </a:rPr>
              <a:t> </a:t>
            </a:r>
            <a:r>
              <a:rPr lang="it-IT" sz="1353" i="1" dirty="0"/>
              <a:t>(Presidente)</a:t>
            </a:r>
          </a:p>
          <a:p>
            <a:pPr algn="l"/>
            <a:r>
              <a:rPr lang="it-IT" sz="1353" b="1" i="1" dirty="0">
                <a:solidFill>
                  <a:srgbClr val="002060"/>
                </a:solidFill>
              </a:rPr>
              <a:t>Ciro </a:t>
            </a:r>
            <a:r>
              <a:rPr lang="it-IT" sz="1353" b="1" i="1" dirty="0" err="1">
                <a:solidFill>
                  <a:srgbClr val="002060"/>
                </a:solidFill>
              </a:rPr>
              <a:t>Scarano</a:t>
            </a:r>
            <a:r>
              <a:rPr lang="it-IT" sz="1353" b="1" i="1" dirty="0">
                <a:solidFill>
                  <a:srgbClr val="002060"/>
                </a:solidFill>
              </a:rPr>
              <a:t> </a:t>
            </a:r>
            <a:r>
              <a:rPr lang="it-IT" sz="1353" i="1" dirty="0"/>
              <a:t>(Vicepresidente e Segretario)</a:t>
            </a:r>
          </a:p>
          <a:p>
            <a:pPr algn="l"/>
            <a:r>
              <a:rPr lang="it-IT" sz="1353" b="1" i="1" dirty="0">
                <a:solidFill>
                  <a:srgbClr val="002060"/>
                </a:solidFill>
              </a:rPr>
              <a:t>Giovanna </a:t>
            </a:r>
            <a:r>
              <a:rPr lang="it-IT" sz="1353" b="1" i="1" dirty="0" err="1">
                <a:solidFill>
                  <a:srgbClr val="002060"/>
                </a:solidFill>
              </a:rPr>
              <a:t>Collini</a:t>
            </a:r>
            <a:endParaRPr lang="it-IT" sz="1353" b="1" i="1" dirty="0">
              <a:solidFill>
                <a:srgbClr val="002060"/>
              </a:solidFill>
            </a:endParaRPr>
          </a:p>
          <a:p>
            <a:pPr algn="l"/>
            <a:r>
              <a:rPr lang="it-IT" sz="1353" b="1" i="1" dirty="0">
                <a:solidFill>
                  <a:srgbClr val="002060"/>
                </a:solidFill>
              </a:rPr>
              <a:t>Maria Carmina Di Vico</a:t>
            </a:r>
          </a:p>
          <a:p>
            <a:pPr algn="l"/>
            <a:r>
              <a:rPr lang="it-IT" sz="1353" b="1" i="1" dirty="0">
                <a:solidFill>
                  <a:srgbClr val="002060"/>
                </a:solidFill>
              </a:rPr>
              <a:t>Michela Miele</a:t>
            </a:r>
          </a:p>
        </p:txBody>
      </p:sp>
      <p:pic>
        <p:nvPicPr>
          <p:cNvPr id="12" name="Image">
            <a:extLst>
              <a:ext uri="{FF2B5EF4-FFF2-40B4-BE49-F238E27FC236}">
                <a16:creationId xmlns:a16="http://schemas.microsoft.com/office/drawing/2014/main" id="{D8530B77-5AEE-4C64-9765-0ED9D5F916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880"/>
            <a:ext cx="1271665" cy="1416832"/>
          </a:xfrm>
          <a:prstGeom prst="rect">
            <a:avLst/>
          </a:prstGeom>
        </p:spPr>
      </p:pic>
      <p:sp>
        <p:nvSpPr>
          <p:cNvPr id="13" name="text 1">
            <a:extLst>
              <a:ext uri="{FF2B5EF4-FFF2-40B4-BE49-F238E27FC236}">
                <a16:creationId xmlns:a16="http://schemas.microsoft.com/office/drawing/2014/main" id="{D0FA7FC5-D2EE-4FF7-BFFC-F86662DB9966}"/>
              </a:ext>
            </a:extLst>
          </p:cNvPr>
          <p:cNvSpPr txBox="1"/>
          <p:nvPr/>
        </p:nvSpPr>
        <p:spPr>
          <a:xfrm>
            <a:off x="2945378" y="641661"/>
            <a:ext cx="65" cy="181460"/>
          </a:xfrm>
          <a:prstGeom prst="rect">
            <a:avLst/>
          </a:prstGeom>
          <a:solidFill>
            <a:schemeClr val="bg1"/>
          </a:solidFill>
        </p:spPr>
        <p:txBody>
          <a:bodyPr vert="horz" wrap="none" lIns="0" tIns="0" rIns="0" bIns="0" rtlCol="0">
            <a:spAutoFit/>
          </a:bodyPr>
          <a:lstStyle/>
          <a:p>
            <a:endParaRPr sz="1179" dirty="0">
              <a:latin typeface="Arial"/>
              <a:cs typeface="Arial"/>
            </a:endParaRPr>
          </a:p>
        </p:txBody>
      </p:sp>
      <p:pic>
        <p:nvPicPr>
          <p:cNvPr id="14" name="Immagine 13">
            <a:extLst>
              <a:ext uri="{FF2B5EF4-FFF2-40B4-BE49-F238E27FC236}">
                <a16:creationId xmlns:a16="http://schemas.microsoft.com/office/drawing/2014/main" id="{7CA7E252-C09A-A664-695F-2C948B93B28D}"/>
              </a:ext>
            </a:extLst>
          </p:cNvPr>
          <p:cNvPicPr>
            <a:picLocks noChangeAspect="1"/>
          </p:cNvPicPr>
          <p:nvPr/>
        </p:nvPicPr>
        <p:blipFill rotWithShape="1">
          <a:blip r:embed="rId3"/>
          <a:srcRect l="1" t="15679" r="2249" b="3899"/>
          <a:stretch/>
        </p:blipFill>
        <p:spPr>
          <a:xfrm>
            <a:off x="5813571" y="4529306"/>
            <a:ext cx="6378429" cy="2328694"/>
          </a:xfrm>
          <a:prstGeom prst="rect">
            <a:avLst/>
          </a:prstGeom>
        </p:spPr>
      </p:pic>
    </p:spTree>
    <p:extLst>
      <p:ext uri="{BB962C8B-B14F-4D97-AF65-F5344CB8AC3E}">
        <p14:creationId xmlns:p14="http://schemas.microsoft.com/office/powerpoint/2010/main" val="3151051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223" y="2338450"/>
            <a:ext cx="9713362" cy="1791779"/>
          </a:xfrm>
          <a:prstGeom prst="rect">
            <a:avLst/>
          </a:prstGeom>
        </p:spPr>
      </p:pic>
      <p:sp>
        <p:nvSpPr>
          <p:cNvPr id="3" name="text 1"/>
          <p:cNvSpPr txBox="1"/>
          <p:nvPr/>
        </p:nvSpPr>
        <p:spPr>
          <a:xfrm>
            <a:off x="8632271" y="3068708"/>
            <a:ext cx="1913699" cy="1231106"/>
          </a:xfrm>
          <a:prstGeom prst="rect">
            <a:avLst/>
          </a:prstGeom>
        </p:spPr>
        <p:txBody>
          <a:bodyPr vert="horz" wrap="square" lIns="0" tIns="0" rIns="0" bIns="0" rtlCol="0">
            <a:spAutoFit/>
          </a:bodyPr>
          <a:lstStyle/>
          <a:p>
            <a:r>
              <a:rPr lang="it-IT" sz="1600" b="1" spc="9" dirty="0">
                <a:solidFill>
                  <a:srgbClr val="FFFFFF"/>
                </a:solidFill>
                <a:latin typeface="Arial"/>
                <a:cs typeface="Arial"/>
              </a:rPr>
              <a:t>                              RELAZIONE e RAPPORTI con i MEDIA LOCALI Nazionali</a:t>
            </a:r>
            <a:endParaRPr sz="1600" dirty="0">
              <a:latin typeface="Arial"/>
              <a:cs typeface="Arial"/>
            </a:endParaRPr>
          </a:p>
        </p:txBody>
      </p:sp>
      <p:pic>
        <p:nvPicPr>
          <p:cNvPr id="24" name="Image">
            <a:extLst>
              <a:ext uri="{FF2B5EF4-FFF2-40B4-BE49-F238E27FC236}">
                <a16:creationId xmlns:a16="http://schemas.microsoft.com/office/drawing/2014/main" id="{0AD678BA-C813-4CFA-9892-06C3FF2FF4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241" b="68342"/>
          <a:stretch/>
        </p:blipFill>
        <p:spPr>
          <a:xfrm>
            <a:off x="7352499" y="6248831"/>
            <a:ext cx="4037625" cy="290307"/>
          </a:xfrm>
          <a:prstGeom prst="rect">
            <a:avLst/>
          </a:prstGeom>
        </p:spPr>
      </p:pic>
      <p:sp>
        <p:nvSpPr>
          <p:cNvPr id="2" name="CasellaDiTesto 1">
            <a:extLst>
              <a:ext uri="{FF2B5EF4-FFF2-40B4-BE49-F238E27FC236}">
                <a16:creationId xmlns:a16="http://schemas.microsoft.com/office/drawing/2014/main" id="{AA6F49DD-7A9A-43F8-ADB5-5E053904110E}"/>
              </a:ext>
            </a:extLst>
          </p:cNvPr>
          <p:cNvSpPr txBox="1"/>
          <p:nvPr/>
        </p:nvSpPr>
        <p:spPr>
          <a:xfrm>
            <a:off x="943893" y="1570634"/>
            <a:ext cx="2973763" cy="646331"/>
          </a:xfrm>
          <a:prstGeom prst="rect">
            <a:avLst/>
          </a:prstGeom>
          <a:noFill/>
        </p:spPr>
        <p:txBody>
          <a:bodyPr wrap="none" rtlCol="0">
            <a:spAutoFit/>
          </a:bodyPr>
          <a:lstStyle/>
          <a:p>
            <a:r>
              <a:rPr lang="it-IT" b="1" dirty="0">
                <a:solidFill>
                  <a:schemeClr val="accent1">
                    <a:lumMod val="50000"/>
                  </a:schemeClr>
                </a:solidFill>
              </a:rPr>
              <a:t>7</a:t>
            </a:r>
            <a:r>
              <a:rPr lang="it-IT" sz="1633" dirty="0">
                <a:solidFill>
                  <a:schemeClr val="accent1">
                    <a:lumMod val="50000"/>
                  </a:schemeClr>
                </a:solidFill>
              </a:rPr>
              <a:t> pubblicazioni Obiettivo Salute</a:t>
            </a:r>
          </a:p>
          <a:p>
            <a:r>
              <a:rPr lang="it-IT" b="1" dirty="0">
                <a:solidFill>
                  <a:schemeClr val="accent1">
                    <a:lumMod val="50000"/>
                  </a:schemeClr>
                </a:solidFill>
              </a:rPr>
              <a:t>1</a:t>
            </a:r>
            <a:r>
              <a:rPr lang="it-IT" sz="1633" dirty="0">
                <a:solidFill>
                  <a:schemeClr val="accent1">
                    <a:lumMod val="50000"/>
                  </a:schemeClr>
                </a:solidFill>
              </a:rPr>
              <a:t> pubblicazione Associazionismo</a:t>
            </a:r>
          </a:p>
        </p:txBody>
      </p:sp>
      <p:sp>
        <p:nvSpPr>
          <p:cNvPr id="9" name="CasellaDiTesto 8">
            <a:extLst>
              <a:ext uri="{FF2B5EF4-FFF2-40B4-BE49-F238E27FC236}">
                <a16:creationId xmlns:a16="http://schemas.microsoft.com/office/drawing/2014/main" id="{24CBE2F3-ECFD-4B8A-9A47-678D5ED6B4D1}"/>
              </a:ext>
            </a:extLst>
          </p:cNvPr>
          <p:cNvSpPr txBox="1"/>
          <p:nvPr/>
        </p:nvSpPr>
        <p:spPr>
          <a:xfrm>
            <a:off x="4783338" y="1458513"/>
            <a:ext cx="2917658" cy="646331"/>
          </a:xfrm>
          <a:prstGeom prst="rect">
            <a:avLst/>
          </a:prstGeom>
          <a:noFill/>
        </p:spPr>
        <p:txBody>
          <a:bodyPr wrap="none" rtlCol="0">
            <a:spAutoFit/>
          </a:bodyPr>
          <a:lstStyle/>
          <a:p>
            <a:r>
              <a:rPr lang="it-IT" b="1" dirty="0">
                <a:solidFill>
                  <a:schemeClr val="accent1">
                    <a:lumMod val="50000"/>
                  </a:schemeClr>
                </a:solidFill>
              </a:rPr>
              <a:t>2</a:t>
            </a:r>
            <a:r>
              <a:rPr lang="it-IT" sz="1633" dirty="0">
                <a:solidFill>
                  <a:schemeClr val="accent1">
                    <a:lumMod val="50000"/>
                  </a:schemeClr>
                </a:solidFill>
              </a:rPr>
              <a:t> pubblicazioni inserto Salute </a:t>
            </a:r>
          </a:p>
          <a:p>
            <a:r>
              <a:rPr lang="it-IT" b="1" dirty="0">
                <a:solidFill>
                  <a:schemeClr val="accent1">
                    <a:lumMod val="50000"/>
                  </a:schemeClr>
                </a:solidFill>
              </a:rPr>
              <a:t>2</a:t>
            </a:r>
            <a:r>
              <a:rPr lang="it-IT" sz="1633" dirty="0">
                <a:solidFill>
                  <a:schemeClr val="accent1">
                    <a:lumMod val="50000"/>
                  </a:schemeClr>
                </a:solidFill>
              </a:rPr>
              <a:t> pubblicazioni Associazionismo</a:t>
            </a:r>
          </a:p>
        </p:txBody>
      </p:sp>
      <p:sp>
        <p:nvSpPr>
          <p:cNvPr id="14" name="CasellaDiTesto 13">
            <a:extLst>
              <a:ext uri="{FF2B5EF4-FFF2-40B4-BE49-F238E27FC236}">
                <a16:creationId xmlns:a16="http://schemas.microsoft.com/office/drawing/2014/main" id="{E10685EE-2008-4DE6-971D-26415BB8E12F}"/>
              </a:ext>
            </a:extLst>
          </p:cNvPr>
          <p:cNvSpPr txBox="1"/>
          <p:nvPr/>
        </p:nvSpPr>
        <p:spPr>
          <a:xfrm>
            <a:off x="8566679" y="2089123"/>
            <a:ext cx="2658677" cy="369332"/>
          </a:xfrm>
          <a:prstGeom prst="rect">
            <a:avLst/>
          </a:prstGeom>
          <a:noFill/>
        </p:spPr>
        <p:txBody>
          <a:bodyPr wrap="none" rtlCol="0">
            <a:spAutoFit/>
          </a:bodyPr>
          <a:lstStyle/>
          <a:p>
            <a:r>
              <a:rPr lang="it-IT" b="1" dirty="0">
                <a:solidFill>
                  <a:schemeClr val="accent1">
                    <a:lumMod val="50000"/>
                  </a:schemeClr>
                </a:solidFill>
              </a:rPr>
              <a:t>12</a:t>
            </a:r>
            <a:r>
              <a:rPr lang="it-IT" sz="1633" dirty="0">
                <a:solidFill>
                  <a:schemeClr val="accent1">
                    <a:lumMod val="50000"/>
                  </a:schemeClr>
                </a:solidFill>
              </a:rPr>
              <a:t> pubblicazioni Settimanale</a:t>
            </a:r>
          </a:p>
        </p:txBody>
      </p:sp>
      <p:sp>
        <p:nvSpPr>
          <p:cNvPr id="29" name="CasellaDiTesto 28">
            <a:extLst>
              <a:ext uri="{FF2B5EF4-FFF2-40B4-BE49-F238E27FC236}">
                <a16:creationId xmlns:a16="http://schemas.microsoft.com/office/drawing/2014/main" id="{6BEF3224-D5FB-4A5E-91A5-A1615E63DB15}"/>
              </a:ext>
            </a:extLst>
          </p:cNvPr>
          <p:cNvSpPr txBox="1"/>
          <p:nvPr/>
        </p:nvSpPr>
        <p:spPr>
          <a:xfrm>
            <a:off x="4864885" y="5376943"/>
            <a:ext cx="4506426" cy="1482393"/>
          </a:xfrm>
          <a:prstGeom prst="rect">
            <a:avLst/>
          </a:prstGeom>
          <a:noFill/>
        </p:spPr>
        <p:txBody>
          <a:bodyPr wrap="none" rtlCol="0">
            <a:spAutoFit/>
          </a:bodyPr>
          <a:lstStyle/>
          <a:p>
            <a:r>
              <a:rPr lang="it-IT" sz="2000" b="1" dirty="0">
                <a:solidFill>
                  <a:schemeClr val="accent1">
                    <a:lumMod val="50000"/>
                  </a:schemeClr>
                </a:solidFill>
              </a:rPr>
              <a:t>Pubblicazioni OPI Brescia</a:t>
            </a:r>
          </a:p>
          <a:p>
            <a:pPr marL="259232" indent="-259232">
              <a:buFont typeface="Arial" panose="020B0604020202020204" pitchFamily="34" charset="0"/>
              <a:buChar char="•"/>
            </a:pPr>
            <a:r>
              <a:rPr lang="it-IT" sz="1633" dirty="0">
                <a:solidFill>
                  <a:schemeClr val="accent1">
                    <a:lumMod val="50000"/>
                  </a:schemeClr>
                </a:solidFill>
              </a:rPr>
              <a:t>Sito web opibrescia.it: 65 notizie in primo piano</a:t>
            </a:r>
          </a:p>
          <a:p>
            <a:pPr marL="259232" indent="-259232">
              <a:buFont typeface="Arial" panose="020B0604020202020204" pitchFamily="34" charset="0"/>
              <a:buChar char="•"/>
            </a:pPr>
            <a:r>
              <a:rPr lang="it-IT" b="1" dirty="0">
                <a:solidFill>
                  <a:schemeClr val="accent1">
                    <a:lumMod val="50000"/>
                  </a:schemeClr>
                </a:solidFill>
              </a:rPr>
              <a:t>8</a:t>
            </a:r>
            <a:r>
              <a:rPr lang="it-IT" sz="1633" dirty="0">
                <a:solidFill>
                  <a:schemeClr val="accent1">
                    <a:lumMod val="50000"/>
                  </a:schemeClr>
                </a:solidFill>
              </a:rPr>
              <a:t> Comunicati Stampa</a:t>
            </a:r>
          </a:p>
          <a:p>
            <a:pPr marL="259232" indent="-259232">
              <a:buFont typeface="Arial" panose="020B0604020202020204" pitchFamily="34" charset="0"/>
              <a:buChar char="•"/>
            </a:pPr>
            <a:r>
              <a:rPr lang="it-IT" b="1" dirty="0">
                <a:solidFill>
                  <a:schemeClr val="accent1">
                    <a:lumMod val="50000"/>
                  </a:schemeClr>
                </a:solidFill>
              </a:rPr>
              <a:t>8</a:t>
            </a:r>
            <a:r>
              <a:rPr lang="it-IT" sz="1633" dirty="0">
                <a:solidFill>
                  <a:schemeClr val="accent1">
                    <a:lumMod val="50000"/>
                  </a:schemeClr>
                </a:solidFill>
              </a:rPr>
              <a:t> Newsletter</a:t>
            </a:r>
          </a:p>
          <a:p>
            <a:pPr marL="259232" indent="-259232">
              <a:buFont typeface="Arial" panose="020B0604020202020204" pitchFamily="34" charset="0"/>
              <a:buChar char="•"/>
            </a:pPr>
            <a:r>
              <a:rPr lang="it-IT" b="1" dirty="0">
                <a:solidFill>
                  <a:srgbClr val="002060"/>
                </a:solidFill>
              </a:rPr>
              <a:t>219</a:t>
            </a:r>
            <a:r>
              <a:rPr lang="it-IT" sz="1633" dirty="0">
                <a:solidFill>
                  <a:srgbClr val="002060"/>
                </a:solidFill>
              </a:rPr>
              <a:t> post Social Network</a:t>
            </a:r>
          </a:p>
        </p:txBody>
      </p:sp>
      <p:pic>
        <p:nvPicPr>
          <p:cNvPr id="4" name="Immagine 3"/>
          <p:cNvPicPr>
            <a:picLocks noChangeAspect="1"/>
          </p:cNvPicPr>
          <p:nvPr/>
        </p:nvPicPr>
        <p:blipFill rotWithShape="1">
          <a:blip r:embed="rId4"/>
          <a:srcRect l="42345" t="30367" r="49779" b="59213"/>
          <a:stretch/>
        </p:blipFill>
        <p:spPr>
          <a:xfrm>
            <a:off x="254634" y="4704621"/>
            <a:ext cx="1466773" cy="1091446"/>
          </a:xfrm>
          <a:prstGeom prst="rect">
            <a:avLst/>
          </a:prstGeom>
        </p:spPr>
      </p:pic>
      <p:pic>
        <p:nvPicPr>
          <p:cNvPr id="5" name="Immagine 4"/>
          <p:cNvPicPr>
            <a:picLocks noChangeAspect="1"/>
          </p:cNvPicPr>
          <p:nvPr/>
        </p:nvPicPr>
        <p:blipFill rotWithShape="1">
          <a:blip r:embed="rId5"/>
          <a:srcRect l="59155" t="18208" r="7613" b="42469"/>
          <a:stretch/>
        </p:blipFill>
        <p:spPr>
          <a:xfrm>
            <a:off x="254634" y="2274210"/>
            <a:ext cx="2063254" cy="1373247"/>
          </a:xfrm>
          <a:prstGeom prst="rect">
            <a:avLst/>
          </a:prstGeom>
        </p:spPr>
      </p:pic>
      <p:pic>
        <p:nvPicPr>
          <p:cNvPr id="6" name="Immagine 5"/>
          <p:cNvPicPr>
            <a:picLocks noChangeAspect="1"/>
          </p:cNvPicPr>
          <p:nvPr/>
        </p:nvPicPr>
        <p:blipFill rotWithShape="1">
          <a:blip r:embed="rId6"/>
          <a:srcRect l="836" t="13341" r="85867" b="71221"/>
          <a:stretch/>
        </p:blipFill>
        <p:spPr>
          <a:xfrm>
            <a:off x="1934019" y="4580264"/>
            <a:ext cx="2554998" cy="1668567"/>
          </a:xfrm>
          <a:prstGeom prst="rect">
            <a:avLst/>
          </a:prstGeom>
        </p:spPr>
      </p:pic>
      <p:pic>
        <p:nvPicPr>
          <p:cNvPr id="7" name="Immagine 6"/>
          <p:cNvPicPr>
            <a:picLocks noChangeAspect="1"/>
          </p:cNvPicPr>
          <p:nvPr/>
        </p:nvPicPr>
        <p:blipFill rotWithShape="1">
          <a:blip r:embed="rId7"/>
          <a:srcRect l="63453" t="18851" r="8024" b="57209"/>
          <a:stretch/>
        </p:blipFill>
        <p:spPr>
          <a:xfrm>
            <a:off x="958020" y="496434"/>
            <a:ext cx="2151163" cy="1015606"/>
          </a:xfrm>
          <a:prstGeom prst="rect">
            <a:avLst/>
          </a:prstGeom>
        </p:spPr>
      </p:pic>
      <p:pic>
        <p:nvPicPr>
          <p:cNvPr id="8" name="Immagine 7"/>
          <p:cNvPicPr>
            <a:picLocks noChangeAspect="1"/>
          </p:cNvPicPr>
          <p:nvPr/>
        </p:nvPicPr>
        <p:blipFill>
          <a:blip r:embed="rId8"/>
          <a:stretch>
            <a:fillRect/>
          </a:stretch>
        </p:blipFill>
        <p:spPr>
          <a:xfrm>
            <a:off x="4992607" y="494649"/>
            <a:ext cx="2133600" cy="1019175"/>
          </a:xfrm>
          <a:prstGeom prst="rect">
            <a:avLst/>
          </a:prstGeom>
        </p:spPr>
      </p:pic>
      <p:pic>
        <p:nvPicPr>
          <p:cNvPr id="11" name="Immagine 10"/>
          <p:cNvPicPr>
            <a:picLocks noChangeAspect="1"/>
          </p:cNvPicPr>
          <p:nvPr/>
        </p:nvPicPr>
        <p:blipFill>
          <a:blip r:embed="rId9"/>
          <a:stretch>
            <a:fillRect/>
          </a:stretch>
        </p:blipFill>
        <p:spPr>
          <a:xfrm>
            <a:off x="9015467" y="509905"/>
            <a:ext cx="1530504" cy="1483515"/>
          </a:xfrm>
          <a:prstGeom prst="rect">
            <a:avLst/>
          </a:prstGeom>
        </p:spPr>
      </p:pic>
      <p:pic>
        <p:nvPicPr>
          <p:cNvPr id="13" name="Immagine 12"/>
          <p:cNvPicPr>
            <a:picLocks noChangeAspect="1"/>
          </p:cNvPicPr>
          <p:nvPr/>
        </p:nvPicPr>
        <p:blipFill rotWithShape="1">
          <a:blip r:embed="rId10"/>
          <a:srcRect t="33860" r="6911" b="25370"/>
          <a:stretch/>
        </p:blipFill>
        <p:spPr>
          <a:xfrm>
            <a:off x="4992607" y="4619173"/>
            <a:ext cx="3228528" cy="795374"/>
          </a:xfrm>
          <a:prstGeom prst="rect">
            <a:avLst/>
          </a:prstGeom>
        </p:spPr>
      </p:pic>
      <p:pic>
        <p:nvPicPr>
          <p:cNvPr id="10" name="Immagine 9"/>
          <p:cNvPicPr>
            <a:picLocks noChangeAspect="1"/>
          </p:cNvPicPr>
          <p:nvPr/>
        </p:nvPicPr>
        <p:blipFill>
          <a:blip r:embed="rId11"/>
          <a:stretch>
            <a:fillRect/>
          </a:stretch>
        </p:blipFill>
        <p:spPr>
          <a:xfrm>
            <a:off x="425471" y="5796067"/>
            <a:ext cx="1036843" cy="743071"/>
          </a:xfrm>
          <a:prstGeom prst="rect">
            <a:avLst/>
          </a:prstGeom>
        </p:spPr>
      </p:pic>
      <p:sp>
        <p:nvSpPr>
          <p:cNvPr id="18" name="CasellaDiTesto 17">
            <a:extLst>
              <a:ext uri="{FF2B5EF4-FFF2-40B4-BE49-F238E27FC236}">
                <a16:creationId xmlns:a16="http://schemas.microsoft.com/office/drawing/2014/main" id="{37DBA626-6720-AB1A-B0C8-0A073068C018}"/>
              </a:ext>
            </a:extLst>
          </p:cNvPr>
          <p:cNvSpPr txBox="1"/>
          <p:nvPr/>
        </p:nvSpPr>
        <p:spPr>
          <a:xfrm>
            <a:off x="2785145" y="3145682"/>
            <a:ext cx="6356758" cy="1200329"/>
          </a:xfrm>
          <a:prstGeom prst="rect">
            <a:avLst/>
          </a:prstGeom>
          <a:noFill/>
        </p:spPr>
        <p:txBody>
          <a:bodyPr wrap="square">
            <a:spAutoFit/>
          </a:bodyPr>
          <a:lstStyle/>
          <a:p>
            <a:r>
              <a:rPr lang="it-IT" sz="3600" b="1" spc="9" dirty="0">
                <a:solidFill>
                  <a:schemeClr val="tx2">
                    <a:lumMod val="50000"/>
                  </a:schemeClr>
                </a:solidFill>
                <a:latin typeface="Arial"/>
                <a:cs typeface="Arial"/>
              </a:rPr>
              <a:t>MEDIA e</a:t>
            </a:r>
          </a:p>
          <a:p>
            <a:r>
              <a:rPr lang="it-IT" sz="3600" b="1" spc="9" dirty="0">
                <a:solidFill>
                  <a:schemeClr val="tx2">
                    <a:lumMod val="50000"/>
                  </a:schemeClr>
                </a:solidFill>
                <a:latin typeface="Arial"/>
                <a:cs typeface="Arial"/>
              </a:rPr>
              <a:t>COMUNICAZIONE</a:t>
            </a:r>
            <a:endParaRPr lang="it-IT" sz="3600" dirty="0">
              <a:solidFill>
                <a:schemeClr val="tx2">
                  <a:lumMod val="50000"/>
                </a:schemeClr>
              </a:solidFill>
              <a:latin typeface="Arial"/>
              <a:cs typeface="Arial"/>
            </a:endParaRPr>
          </a:p>
        </p:txBody>
      </p:sp>
      <p:pic>
        <p:nvPicPr>
          <p:cNvPr id="19" name="Immagine 18">
            <a:extLst>
              <a:ext uri="{FF2B5EF4-FFF2-40B4-BE49-F238E27FC236}">
                <a16:creationId xmlns:a16="http://schemas.microsoft.com/office/drawing/2014/main" id="{F4A8D304-F4E0-CEDF-C7E5-AF7A340F160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90124" y="5796067"/>
            <a:ext cx="572511" cy="821930"/>
          </a:xfrm>
          <a:prstGeom prst="rect">
            <a:avLst/>
          </a:prstGeom>
        </p:spPr>
      </p:pic>
      <p:pic>
        <p:nvPicPr>
          <p:cNvPr id="1026" name="Picture 2" descr="Canale 5 - Wikipedia">
            <a:extLst>
              <a:ext uri="{FF2B5EF4-FFF2-40B4-BE49-F238E27FC236}">
                <a16:creationId xmlns:a16="http://schemas.microsoft.com/office/drawing/2014/main" id="{A5A28467-0D35-6074-BDE9-DC466CFEBDD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81721" y="2216965"/>
            <a:ext cx="1819275"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219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0784"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endParaRPr lang="en-US"/>
          </a:p>
        </p:txBody>
      </p:sp>
      <p:sp>
        <p:nvSpPr>
          <p:cNvPr id="2" name="Titolo 1">
            <a:extLst>
              <a:ext uri="{FF2B5EF4-FFF2-40B4-BE49-F238E27FC236}">
                <a16:creationId xmlns:a16="http://schemas.microsoft.com/office/drawing/2014/main" id="{C3E11FAA-DE4A-5D34-D00B-E865AF4D8B89}"/>
              </a:ext>
            </a:extLst>
          </p:cNvPr>
          <p:cNvSpPr>
            <a:spLocks noGrp="1"/>
          </p:cNvSpPr>
          <p:nvPr>
            <p:ph type="title"/>
          </p:nvPr>
        </p:nvSpPr>
        <p:spPr>
          <a:xfrm>
            <a:off x="2564524" y="955309"/>
            <a:ext cx="7068760" cy="666017"/>
          </a:xfrm>
        </p:spPr>
        <p:txBody>
          <a:bodyPr vert="horz" lIns="91440" tIns="45720" rIns="91440" bIns="45720" rtlCol="0" anchor="b">
            <a:normAutofit/>
          </a:bodyPr>
          <a:lstStyle/>
          <a:p>
            <a:pPr algn="ctr"/>
            <a:r>
              <a:rPr lang="en-US" sz="3600" kern="1200" dirty="0">
                <a:solidFill>
                  <a:srgbClr val="FFFFFF"/>
                </a:solidFill>
                <a:latin typeface="+mj-lt"/>
                <a:ea typeface="+mj-ea"/>
                <a:cs typeface="+mj-cs"/>
              </a:rPr>
              <a:t>QUADRO GENERALE</a:t>
            </a:r>
          </a:p>
        </p:txBody>
      </p:sp>
      <p:sp>
        <p:nvSpPr>
          <p:cNvPr id="1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3">
            <a:extLst>
              <a:ext uri="{FF2B5EF4-FFF2-40B4-BE49-F238E27FC236}">
                <a16:creationId xmlns:a16="http://schemas.microsoft.com/office/drawing/2014/main" id="{75C70C51-D302-146A-68B5-8864C73282D5}"/>
              </a:ext>
            </a:extLst>
          </p:cNvPr>
          <p:cNvSpPr txBox="1"/>
          <p:nvPr/>
        </p:nvSpPr>
        <p:spPr>
          <a:xfrm>
            <a:off x="3043451" y="2033516"/>
            <a:ext cx="6097136" cy="3970318"/>
          </a:xfrm>
          <a:prstGeom prst="rect">
            <a:avLst/>
          </a:prstGeom>
          <a:noFill/>
        </p:spPr>
        <p:txBody>
          <a:bodyPr wrap="square">
            <a:spAutoFit/>
          </a:bodyPr>
          <a:lstStyle/>
          <a:p>
            <a:pPr algn="just"/>
            <a:r>
              <a:rPr lang="it-IT" dirty="0"/>
              <a:t>Il contesto demografico della popolazione Infermieristica, con riferimento ai dati CENSIS 2021 e FNOPI 2021, è contraddistinto da una importante carenza di infermieri, quantificabile ad oggi in circa 63.000 unità. </a:t>
            </a:r>
          </a:p>
          <a:p>
            <a:pPr algn="just"/>
            <a:r>
              <a:rPr lang="it-IT" dirty="0">
                <a:latin typeface="Calibri" panose="020F0502020204030204" pitchFamily="34" charset="0"/>
                <a:ea typeface="Calibri" panose="020F0502020204030204" pitchFamily="34" charset="0"/>
                <a:cs typeface="Times New Roman" panose="02020603050405020304" pitchFamily="18" charset="0"/>
              </a:rPr>
              <a:t>N</a:t>
            </a:r>
            <a:r>
              <a:rPr lang="it-IT" sz="1800" dirty="0">
                <a:effectLst/>
                <a:latin typeface="Calibri" panose="020F0502020204030204" pitchFamily="34" charset="0"/>
                <a:ea typeface="Calibri" panose="020F0502020204030204" pitchFamily="34" charset="0"/>
                <a:cs typeface="Times New Roman" panose="02020603050405020304" pitchFamily="18" charset="0"/>
              </a:rPr>
              <a:t>el 2021 e nel 2022 il calo delle domande per il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CdL</a:t>
            </a:r>
            <a:r>
              <a:rPr lang="it-IT" sz="1800" dirty="0">
                <a:effectLst/>
                <a:latin typeface="Calibri" panose="020F0502020204030204" pitchFamily="34" charset="0"/>
                <a:ea typeface="Calibri" panose="020F0502020204030204" pitchFamily="34" charset="0"/>
                <a:cs typeface="Times New Roman" panose="02020603050405020304" pitchFamily="18" charset="0"/>
              </a:rPr>
              <a:t> è calato di circa il 10%  </a:t>
            </a:r>
          </a:p>
          <a:p>
            <a:pPr algn="just"/>
            <a:endParaRPr lang="it-IT" dirty="0">
              <a:latin typeface="Calibri" panose="020F0502020204030204" pitchFamily="34" charset="0"/>
              <a:ea typeface="Calibri" panose="020F0502020204030204" pitchFamily="34" charset="0"/>
              <a:cs typeface="Times New Roman" panose="02020603050405020304" pitchFamily="18" charset="0"/>
            </a:endParaRPr>
          </a:p>
          <a:p>
            <a:pPr algn="just"/>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it-IT" sz="1800" dirty="0">
                <a:effectLst/>
                <a:latin typeface="Calibri" panose="020F0502020204030204" pitchFamily="34" charset="0"/>
                <a:ea typeface="Calibri" panose="020F0502020204030204" pitchFamily="34" charset="0"/>
                <a:cs typeface="Times New Roman" panose="02020603050405020304" pitchFamily="18" charset="0"/>
              </a:rPr>
              <a:t>Il risultato registrato nell’ultimo biennio, in termini di garanzia delle prestazioni e della assistenza alla cittadinanza, è drammatico, in particolare nelle RSA, dove, per carenza di personale Infermieristico, i posti disponibili per l’assistenza alle fasce di popolazione croniche e più fragili, si sono ridotti su </a:t>
            </a:r>
            <a:r>
              <a:rPr lang="it-IT" sz="1800" u="sng" dirty="0">
                <a:effectLst/>
                <a:latin typeface="Calibri" panose="020F0502020204030204" pitchFamily="34" charset="0"/>
                <a:ea typeface="Calibri" panose="020F0502020204030204" pitchFamily="34" charset="0"/>
                <a:cs typeface="Times New Roman" panose="02020603050405020304" pitchFamily="18" charset="0"/>
              </a:rPr>
              <a:t>scala Nazionale di oltre il 30%</a:t>
            </a:r>
            <a:endParaRPr lang="it-IT" u="sng" dirty="0"/>
          </a:p>
        </p:txBody>
      </p:sp>
    </p:spTree>
    <p:extLst>
      <p:ext uri="{BB962C8B-B14F-4D97-AF65-F5344CB8AC3E}">
        <p14:creationId xmlns:p14="http://schemas.microsoft.com/office/powerpoint/2010/main" val="3584566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B710D853-C656-48E9-88D0-4172B9FD9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126" y="614223"/>
            <a:ext cx="1217216" cy="863632"/>
          </a:xfrm>
          <a:custGeom>
            <a:avLst/>
            <a:gdLst>
              <a:gd name="connsiteX0" fmla="*/ 0 w 1217216"/>
              <a:gd name="connsiteY0" fmla="*/ 0 h 863632"/>
              <a:gd name="connsiteX1" fmla="*/ 1217216 w 1217216"/>
              <a:gd name="connsiteY1" fmla="*/ 0 h 863632"/>
              <a:gd name="connsiteX2" fmla="*/ 1217216 w 1217216"/>
              <a:gd name="connsiteY2" fmla="*/ 863632 h 863632"/>
              <a:gd name="connsiteX3" fmla="*/ 0 w 1217216"/>
              <a:gd name="connsiteY3" fmla="*/ 863632 h 863632"/>
            </a:gdLst>
            <a:ahLst/>
            <a:cxnLst>
              <a:cxn ang="0">
                <a:pos x="connsiteX0" y="connsiteY0"/>
              </a:cxn>
              <a:cxn ang="0">
                <a:pos x="connsiteX1" y="connsiteY1"/>
              </a:cxn>
              <a:cxn ang="0">
                <a:pos x="connsiteX2" y="connsiteY2"/>
              </a:cxn>
              <a:cxn ang="0">
                <a:pos x="connsiteX3" y="connsiteY3"/>
              </a:cxn>
            </a:cxnLst>
            <a:rect l="l" t="t" r="r" b="b"/>
            <a:pathLst>
              <a:path w="1217216" h="863632">
                <a:moveTo>
                  <a:pt x="0" y="0"/>
                </a:moveTo>
                <a:lnTo>
                  <a:pt x="1217216" y="0"/>
                </a:lnTo>
                <a:lnTo>
                  <a:pt x="1217216" y="863632"/>
                </a:lnTo>
                <a:lnTo>
                  <a:pt x="0" y="86363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Immagine 7"/>
          <p:cNvPicPr>
            <a:picLocks noChangeAspect="1"/>
          </p:cNvPicPr>
          <p:nvPr/>
        </p:nvPicPr>
        <p:blipFill>
          <a:blip r:embed="rId3"/>
          <a:stretch>
            <a:fillRect/>
          </a:stretch>
        </p:blipFill>
        <p:spPr>
          <a:xfrm>
            <a:off x="8182870" y="2253362"/>
            <a:ext cx="887562" cy="517004"/>
          </a:xfrm>
          <a:prstGeom prst="rect">
            <a:avLst/>
          </a:prstGeom>
        </p:spPr>
      </p:pic>
      <p:sp>
        <p:nvSpPr>
          <p:cNvPr id="21" name="Right Triangle 20">
            <a:extLst>
              <a:ext uri="{FF2B5EF4-FFF2-40B4-BE49-F238E27FC236}">
                <a16:creationId xmlns:a16="http://schemas.microsoft.com/office/drawing/2014/main" id="{E1FB3D03-386F-4B20-BFF7-5A6FF3C2D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52279" y="635538"/>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8C9D831B-1474-4A35-98F0-2826A355C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14143" y="991883"/>
            <a:ext cx="1371600" cy="2356777"/>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ight Triangle 24">
            <a:extLst>
              <a:ext uri="{FF2B5EF4-FFF2-40B4-BE49-F238E27FC236}">
                <a16:creationId xmlns:a16="http://schemas.microsoft.com/office/drawing/2014/main" id="{FF35A874-2690-497F-80A0-036750494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9390" y="576989"/>
            <a:ext cx="1092260" cy="225432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ight Triangle 26">
            <a:extLst>
              <a:ext uri="{FF2B5EF4-FFF2-40B4-BE49-F238E27FC236}">
                <a16:creationId xmlns:a16="http://schemas.microsoft.com/office/drawing/2014/main" id="{946410AA-0894-4BBC-A1E1-6BB8EF472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83914" y="3243055"/>
            <a:ext cx="1881096" cy="1092260"/>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ight Triangle 28">
            <a:extLst>
              <a:ext uri="{FF2B5EF4-FFF2-40B4-BE49-F238E27FC236}">
                <a16:creationId xmlns:a16="http://schemas.microsoft.com/office/drawing/2014/main" id="{4F43A2AA-A3AE-43B9-B9B7-842ECCD036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7482" y="975143"/>
            <a:ext cx="1092260" cy="225432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5A6B1504-B867-4CAB-81BE-8E02622EC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008385" y="1918326"/>
            <a:ext cx="1290063" cy="2794309"/>
          </a:xfrm>
          <a:custGeom>
            <a:avLst/>
            <a:gdLst>
              <a:gd name="connsiteX0" fmla="*/ 0 w 1290063"/>
              <a:gd name="connsiteY0" fmla="*/ 0 h 2794309"/>
              <a:gd name="connsiteX1" fmla="*/ 0 w 1290063"/>
              <a:gd name="connsiteY1" fmla="*/ 2794309 h 2794309"/>
              <a:gd name="connsiteX2" fmla="*/ 1290063 w 1290063"/>
              <a:gd name="connsiteY2" fmla="*/ 2794309 h 2794309"/>
              <a:gd name="connsiteX3" fmla="*/ 1290063 w 1290063"/>
              <a:gd name="connsiteY3" fmla="*/ 1981621 h 2794309"/>
              <a:gd name="connsiteX4" fmla="*/ 1285152 w 1290063"/>
              <a:gd name="connsiteY4" fmla="*/ 1981621 h 2794309"/>
              <a:gd name="connsiteX5" fmla="*/ 1285152 w 1290063"/>
              <a:gd name="connsiteY5" fmla="*/ 1143487 h 2794309"/>
              <a:gd name="connsiteX6" fmla="*/ 1289647 w 1290063"/>
              <a:gd name="connsiteY6" fmla="*/ 1143487 h 2794309"/>
              <a:gd name="connsiteX7" fmla="*/ 1285152 w 1290063"/>
              <a:gd name="connsiteY7" fmla="*/ 1139501 h 2794309"/>
              <a:gd name="connsiteX8" fmla="*/ 1285152 w 1290063"/>
              <a:gd name="connsiteY8" fmla="*/ 1137511 h 2794309"/>
              <a:gd name="connsiteX9" fmla="*/ 1282907 w 1290063"/>
              <a:gd name="connsiteY9" fmla="*/ 1137511 h 27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0063" h="2794309">
                <a:moveTo>
                  <a:pt x="0" y="0"/>
                </a:moveTo>
                <a:lnTo>
                  <a:pt x="0" y="2794309"/>
                </a:lnTo>
                <a:lnTo>
                  <a:pt x="1290063" y="2794309"/>
                </a:lnTo>
                <a:lnTo>
                  <a:pt x="1290063" y="1981621"/>
                </a:lnTo>
                <a:lnTo>
                  <a:pt x="1285152" y="1981621"/>
                </a:lnTo>
                <a:lnTo>
                  <a:pt x="1285152" y="1143487"/>
                </a:lnTo>
                <a:lnTo>
                  <a:pt x="1289647" y="1143487"/>
                </a:lnTo>
                <a:lnTo>
                  <a:pt x="1285152" y="1139501"/>
                </a:lnTo>
                <a:lnTo>
                  <a:pt x="1285152" y="1137511"/>
                </a:lnTo>
                <a:lnTo>
                  <a:pt x="1282907" y="1137511"/>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33" name="Right Triangle 32">
            <a:extLst>
              <a:ext uri="{FF2B5EF4-FFF2-40B4-BE49-F238E27FC236}">
                <a16:creationId xmlns:a16="http://schemas.microsoft.com/office/drawing/2014/main" id="{1F3C359C-B3DD-4FB2-A6F9-1D519B65B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82961" y="4947446"/>
            <a:ext cx="1495517" cy="1117075"/>
          </a:xfrm>
          <a:prstGeom prst="rtTriangl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A23A79F9-FB31-4A52-80BE-A0AE7AEDF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100" y="2815597"/>
            <a:ext cx="3471464" cy="2557932"/>
          </a:xfrm>
          <a:custGeom>
            <a:avLst/>
            <a:gdLst>
              <a:gd name="connsiteX0" fmla="*/ 0 w 3471464"/>
              <a:gd name="connsiteY0" fmla="*/ 0 h 2557932"/>
              <a:gd name="connsiteX1" fmla="*/ 3471464 w 3471464"/>
              <a:gd name="connsiteY1" fmla="*/ 0 h 2557932"/>
              <a:gd name="connsiteX2" fmla="*/ 3471464 w 3471464"/>
              <a:gd name="connsiteY2" fmla="*/ 2557932 h 2557932"/>
              <a:gd name="connsiteX3" fmla="*/ 0 w 3471464"/>
              <a:gd name="connsiteY3" fmla="*/ 2557932 h 2557932"/>
            </a:gdLst>
            <a:ahLst/>
            <a:cxnLst>
              <a:cxn ang="0">
                <a:pos x="connsiteX0" y="connsiteY0"/>
              </a:cxn>
              <a:cxn ang="0">
                <a:pos x="connsiteX1" y="connsiteY1"/>
              </a:cxn>
              <a:cxn ang="0">
                <a:pos x="connsiteX2" y="connsiteY2"/>
              </a:cxn>
              <a:cxn ang="0">
                <a:pos x="connsiteX3" y="connsiteY3"/>
              </a:cxn>
            </a:cxnLst>
            <a:rect l="l" t="t" r="r" b="b"/>
            <a:pathLst>
              <a:path w="3471464" h="2557932">
                <a:moveTo>
                  <a:pt x="0" y="0"/>
                </a:moveTo>
                <a:lnTo>
                  <a:pt x="3471464" y="0"/>
                </a:lnTo>
                <a:lnTo>
                  <a:pt x="3471464" y="2557932"/>
                </a:lnTo>
                <a:lnTo>
                  <a:pt x="0" y="255793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DFF0A7ED-5A26-4A0B-9652-451FA648B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69841" y="591489"/>
            <a:ext cx="1990594" cy="2254327"/>
          </a:xfrm>
          <a:custGeom>
            <a:avLst/>
            <a:gdLst>
              <a:gd name="connsiteX0" fmla="*/ 0 w 1990594"/>
              <a:gd name="connsiteY0" fmla="*/ 0 h 2254327"/>
              <a:gd name="connsiteX1" fmla="*/ 1990594 w 1990594"/>
              <a:gd name="connsiteY1" fmla="*/ 0 h 2254327"/>
              <a:gd name="connsiteX2" fmla="*/ 1990594 w 1990594"/>
              <a:gd name="connsiteY2" fmla="*/ 2254327 h 2254327"/>
              <a:gd name="connsiteX3" fmla="*/ 0 w 1990594"/>
              <a:gd name="connsiteY3" fmla="*/ 2254327 h 2254327"/>
            </a:gdLst>
            <a:ahLst/>
            <a:cxnLst>
              <a:cxn ang="0">
                <a:pos x="connsiteX0" y="connsiteY0"/>
              </a:cxn>
              <a:cxn ang="0">
                <a:pos x="connsiteX1" y="connsiteY1"/>
              </a:cxn>
              <a:cxn ang="0">
                <a:pos x="connsiteX2" y="connsiteY2"/>
              </a:cxn>
              <a:cxn ang="0">
                <a:pos x="connsiteX3" y="connsiteY3"/>
              </a:cxn>
            </a:cxnLst>
            <a:rect l="l" t="t" r="r" b="b"/>
            <a:pathLst>
              <a:path w="1990594" h="2254327">
                <a:moveTo>
                  <a:pt x="0" y="0"/>
                </a:moveTo>
                <a:lnTo>
                  <a:pt x="1990594" y="0"/>
                </a:lnTo>
                <a:lnTo>
                  <a:pt x="1990594" y="2254327"/>
                </a:lnTo>
                <a:lnTo>
                  <a:pt x="0" y="225432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90DE8476-E2E9-4B8F-810F-3813A8B97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4711" y="962371"/>
            <a:ext cx="2134322" cy="1708909"/>
          </a:xfrm>
          <a:custGeom>
            <a:avLst/>
            <a:gdLst>
              <a:gd name="connsiteX0" fmla="*/ 0 w 2134322"/>
              <a:gd name="connsiteY0" fmla="*/ 0 h 1695306"/>
              <a:gd name="connsiteX1" fmla="*/ 2134322 w 2134322"/>
              <a:gd name="connsiteY1" fmla="*/ 0 h 1695306"/>
              <a:gd name="connsiteX2" fmla="*/ 2134322 w 2134322"/>
              <a:gd name="connsiteY2" fmla="*/ 1695306 h 1695306"/>
              <a:gd name="connsiteX3" fmla="*/ 0 w 2134322"/>
              <a:gd name="connsiteY3" fmla="*/ 1695306 h 1695306"/>
            </a:gdLst>
            <a:ahLst/>
            <a:cxnLst>
              <a:cxn ang="0">
                <a:pos x="connsiteX0" y="connsiteY0"/>
              </a:cxn>
              <a:cxn ang="0">
                <a:pos x="connsiteX1" y="connsiteY1"/>
              </a:cxn>
              <a:cxn ang="0">
                <a:pos x="connsiteX2" y="connsiteY2"/>
              </a:cxn>
              <a:cxn ang="0">
                <a:pos x="connsiteX3" y="connsiteY3"/>
              </a:cxn>
            </a:cxnLst>
            <a:rect l="l" t="t" r="r" b="b"/>
            <a:pathLst>
              <a:path w="2134322" h="1695306">
                <a:moveTo>
                  <a:pt x="0" y="0"/>
                </a:moveTo>
                <a:lnTo>
                  <a:pt x="2134322" y="0"/>
                </a:lnTo>
                <a:lnTo>
                  <a:pt x="2134322" y="1695306"/>
                </a:lnTo>
                <a:lnTo>
                  <a:pt x="0" y="169530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magine 4"/>
          <p:cNvPicPr>
            <a:picLocks noChangeAspect="1"/>
          </p:cNvPicPr>
          <p:nvPr/>
        </p:nvPicPr>
        <p:blipFill>
          <a:blip r:embed="rId4"/>
          <a:stretch>
            <a:fillRect/>
          </a:stretch>
        </p:blipFill>
        <p:spPr>
          <a:xfrm>
            <a:off x="287009" y="272365"/>
            <a:ext cx="2458897" cy="2010149"/>
          </a:xfrm>
          <a:prstGeom prst="rect">
            <a:avLst/>
          </a:prstGeom>
        </p:spPr>
      </p:pic>
      <p:sp>
        <p:nvSpPr>
          <p:cNvPr id="41" name="Freeform: Shape 40">
            <a:extLst>
              <a:ext uri="{FF2B5EF4-FFF2-40B4-BE49-F238E27FC236}">
                <a16:creationId xmlns:a16="http://schemas.microsoft.com/office/drawing/2014/main" id="{D60EC564-7031-487D-B737-44BCCF0A24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126" y="2824899"/>
            <a:ext cx="2344059" cy="3416073"/>
          </a:xfrm>
          <a:custGeom>
            <a:avLst/>
            <a:gdLst>
              <a:gd name="connsiteX0" fmla="*/ 0 w 2344059"/>
              <a:gd name="connsiteY0" fmla="*/ 0 h 3416073"/>
              <a:gd name="connsiteX1" fmla="*/ 2344059 w 2344059"/>
              <a:gd name="connsiteY1" fmla="*/ 0 h 3416073"/>
              <a:gd name="connsiteX2" fmla="*/ 2344059 w 2344059"/>
              <a:gd name="connsiteY2" fmla="*/ 3416073 h 3416073"/>
              <a:gd name="connsiteX3" fmla="*/ 0 w 2344059"/>
              <a:gd name="connsiteY3" fmla="*/ 3416073 h 3416073"/>
            </a:gdLst>
            <a:ahLst/>
            <a:cxnLst>
              <a:cxn ang="0">
                <a:pos x="connsiteX0" y="connsiteY0"/>
              </a:cxn>
              <a:cxn ang="0">
                <a:pos x="connsiteX1" y="connsiteY1"/>
              </a:cxn>
              <a:cxn ang="0">
                <a:pos x="connsiteX2" y="connsiteY2"/>
              </a:cxn>
              <a:cxn ang="0">
                <a:pos x="connsiteX3" y="connsiteY3"/>
              </a:cxn>
            </a:cxnLst>
            <a:rect l="l" t="t" r="r" b="b"/>
            <a:pathLst>
              <a:path w="2344059" h="3416073">
                <a:moveTo>
                  <a:pt x="0" y="0"/>
                </a:moveTo>
                <a:lnTo>
                  <a:pt x="2344059" y="0"/>
                </a:lnTo>
                <a:lnTo>
                  <a:pt x="2344059" y="3416073"/>
                </a:lnTo>
                <a:lnTo>
                  <a:pt x="0" y="341607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Right Triangle 42">
            <a:extLst>
              <a:ext uri="{FF2B5EF4-FFF2-40B4-BE49-F238E27FC236}">
                <a16:creationId xmlns:a16="http://schemas.microsoft.com/office/drawing/2014/main" id="{297C449B-67BB-4D99-86C4-E6ECDEA691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399032" y="5810543"/>
            <a:ext cx="325600" cy="40663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F06855A1-3939-493B-A968-91A546D8D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4633" y="635538"/>
            <a:ext cx="3837241" cy="5581640"/>
          </a:xfrm>
          <a:custGeom>
            <a:avLst/>
            <a:gdLst>
              <a:gd name="connsiteX0" fmla="*/ 0 w 3837241"/>
              <a:gd name="connsiteY0" fmla="*/ 0 h 5581640"/>
              <a:gd name="connsiteX1" fmla="*/ 3837241 w 3837241"/>
              <a:gd name="connsiteY1" fmla="*/ 0 h 5581640"/>
              <a:gd name="connsiteX2" fmla="*/ 3837241 w 3837241"/>
              <a:gd name="connsiteY2" fmla="*/ 5581640 h 5581640"/>
              <a:gd name="connsiteX3" fmla="*/ 0 w 3837241"/>
              <a:gd name="connsiteY3" fmla="*/ 5581640 h 5581640"/>
            </a:gdLst>
            <a:ahLst/>
            <a:cxnLst>
              <a:cxn ang="0">
                <a:pos x="connsiteX0" y="connsiteY0"/>
              </a:cxn>
              <a:cxn ang="0">
                <a:pos x="connsiteX1" y="connsiteY1"/>
              </a:cxn>
              <a:cxn ang="0">
                <a:pos x="connsiteX2" y="connsiteY2"/>
              </a:cxn>
              <a:cxn ang="0">
                <a:pos x="connsiteX3" y="connsiteY3"/>
              </a:cxn>
            </a:cxnLst>
            <a:rect l="l" t="t" r="r" b="b"/>
            <a:pathLst>
              <a:path w="3837241" h="5581640">
                <a:moveTo>
                  <a:pt x="0" y="0"/>
                </a:moveTo>
                <a:lnTo>
                  <a:pt x="3837241" y="0"/>
                </a:lnTo>
                <a:lnTo>
                  <a:pt x="3837241" y="5581640"/>
                </a:lnTo>
                <a:lnTo>
                  <a:pt x="0" y="558164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Immagine 6"/>
          <p:cNvPicPr>
            <a:picLocks noChangeAspect="1"/>
          </p:cNvPicPr>
          <p:nvPr/>
        </p:nvPicPr>
        <p:blipFill>
          <a:blip r:embed="rId5"/>
          <a:stretch>
            <a:fillRect/>
          </a:stretch>
        </p:blipFill>
        <p:spPr>
          <a:xfrm>
            <a:off x="3162900" y="621579"/>
            <a:ext cx="2528528" cy="2201650"/>
          </a:xfrm>
          <a:prstGeom prst="rect">
            <a:avLst/>
          </a:prstGeom>
        </p:spPr>
      </p:pic>
      <p:pic>
        <p:nvPicPr>
          <p:cNvPr id="4" name="Immagine 3"/>
          <p:cNvPicPr>
            <a:picLocks noChangeAspect="1"/>
          </p:cNvPicPr>
          <p:nvPr/>
        </p:nvPicPr>
        <p:blipFill rotWithShape="1">
          <a:blip r:embed="rId6"/>
          <a:srcRect l="2829" t="5168" r="7063" b="5474"/>
          <a:stretch/>
        </p:blipFill>
        <p:spPr>
          <a:xfrm>
            <a:off x="311958" y="2832205"/>
            <a:ext cx="2726958" cy="3442588"/>
          </a:xfrm>
          <a:prstGeom prst="rect">
            <a:avLst/>
          </a:prstGeom>
        </p:spPr>
      </p:pic>
      <p:pic>
        <p:nvPicPr>
          <p:cNvPr id="30" name="Immagine 29">
            <a:extLst>
              <a:ext uri="{FF2B5EF4-FFF2-40B4-BE49-F238E27FC236}">
                <a16:creationId xmlns:a16="http://schemas.microsoft.com/office/drawing/2014/main" id="{E5551D88-B29B-454B-BF23-1D254A754CC1}"/>
              </a:ext>
            </a:extLst>
          </p:cNvPr>
          <p:cNvPicPr>
            <a:picLocks noChangeAspect="1"/>
          </p:cNvPicPr>
          <p:nvPr/>
        </p:nvPicPr>
        <p:blipFill>
          <a:blip r:embed="rId3"/>
          <a:stretch>
            <a:fillRect/>
          </a:stretch>
        </p:blipFill>
        <p:spPr>
          <a:xfrm>
            <a:off x="3308775" y="2930711"/>
            <a:ext cx="4224789" cy="2463485"/>
          </a:xfrm>
          <a:prstGeom prst="rect">
            <a:avLst/>
          </a:prstGeom>
        </p:spPr>
      </p:pic>
      <p:pic>
        <p:nvPicPr>
          <p:cNvPr id="2" name="Immagine 1"/>
          <p:cNvPicPr>
            <a:picLocks noChangeAspect="1"/>
          </p:cNvPicPr>
          <p:nvPr/>
        </p:nvPicPr>
        <p:blipFill rotWithShape="1">
          <a:blip r:embed="rId7"/>
          <a:srcRect l="22062" t="12135" r="34738" b="10819"/>
          <a:stretch/>
        </p:blipFill>
        <p:spPr>
          <a:xfrm>
            <a:off x="7829391" y="905730"/>
            <a:ext cx="3732483" cy="5170845"/>
          </a:xfrm>
          <a:prstGeom prst="rect">
            <a:avLst/>
          </a:prstGeom>
        </p:spPr>
      </p:pic>
      <p:sp>
        <p:nvSpPr>
          <p:cNvPr id="9" name="Rettangolo 8"/>
          <p:cNvSpPr/>
          <p:nvPr/>
        </p:nvSpPr>
        <p:spPr>
          <a:xfrm>
            <a:off x="3385840" y="5648293"/>
            <a:ext cx="3990264" cy="9495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t>EDITORIA OPI BRESCIA</a:t>
            </a:r>
          </a:p>
        </p:txBody>
      </p:sp>
    </p:spTree>
    <p:extLst>
      <p:ext uri="{BB962C8B-B14F-4D97-AF65-F5344CB8AC3E}">
        <p14:creationId xmlns:p14="http://schemas.microsoft.com/office/powerpoint/2010/main" val="2794227330"/>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t="-3000" b="-3000"/>
          </a:stretch>
        </a:blipFill>
        <a:effectLst/>
      </p:bgPr>
    </p:bg>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75BF42B3-1E33-4D00-A495-E92A1240CD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4474" y="94611"/>
            <a:ext cx="760400" cy="1094101"/>
          </a:xfrm>
          <a:prstGeom prst="rect">
            <a:avLst/>
          </a:prstGeom>
        </p:spPr>
      </p:pic>
      <p:grpSp>
        <p:nvGrpSpPr>
          <p:cNvPr id="7" name="Gruppo 6">
            <a:extLst>
              <a:ext uri="{FF2B5EF4-FFF2-40B4-BE49-F238E27FC236}">
                <a16:creationId xmlns:a16="http://schemas.microsoft.com/office/drawing/2014/main" id="{E12F5E89-BBC4-44F5-B55C-CA889CE4CB52}"/>
              </a:ext>
            </a:extLst>
          </p:cNvPr>
          <p:cNvGrpSpPr/>
          <p:nvPr/>
        </p:nvGrpSpPr>
        <p:grpSpPr>
          <a:xfrm>
            <a:off x="736847" y="3355758"/>
            <a:ext cx="6062634" cy="1163657"/>
            <a:chOff x="1577669" y="3201314"/>
            <a:chExt cx="5025385" cy="1354381"/>
          </a:xfrm>
        </p:grpSpPr>
        <p:sp>
          <p:nvSpPr>
            <p:cNvPr id="8" name="text 1">
              <a:extLst>
                <a:ext uri="{FF2B5EF4-FFF2-40B4-BE49-F238E27FC236}">
                  <a16:creationId xmlns:a16="http://schemas.microsoft.com/office/drawing/2014/main" id="{E9D9BBD7-0C3D-46C3-9399-96BD4A4E3793}"/>
                </a:ext>
              </a:extLst>
            </p:cNvPr>
            <p:cNvSpPr txBox="1"/>
            <p:nvPr/>
          </p:nvSpPr>
          <p:spPr>
            <a:xfrm>
              <a:off x="1760092" y="3201314"/>
              <a:ext cx="4842962" cy="1354381"/>
            </a:xfrm>
            <a:prstGeom prst="rect">
              <a:avLst/>
            </a:prstGeom>
          </p:spPr>
          <p:txBody>
            <a:bodyPr vert="horz" wrap="none" lIns="0" tIns="0" rIns="0" bIns="0" rtlCol="0">
              <a:spAutoFit/>
            </a:bodyPr>
            <a:lstStyle/>
            <a:p>
              <a:pPr defTabSz="829544"/>
              <a:r>
                <a:rPr lang="it-IT" sz="3992" b="1" spc="9" dirty="0">
                  <a:solidFill>
                    <a:srgbClr val="2C5E79"/>
                  </a:solidFill>
                  <a:latin typeface="Arial"/>
                  <a:cs typeface="Arial"/>
                </a:rPr>
                <a:t>CRONICITÀ e</a:t>
              </a:r>
            </a:p>
            <a:p>
              <a:pPr defTabSz="829544"/>
              <a:r>
                <a:rPr lang="it-IT" sz="3992" b="1" spc="9" dirty="0">
                  <a:solidFill>
                    <a:srgbClr val="2C5E79"/>
                  </a:solidFill>
                  <a:latin typeface="Arial"/>
                  <a:cs typeface="Arial"/>
                </a:rPr>
                <a:t>RETE dei SERVIZI</a:t>
              </a:r>
              <a:endParaRPr sz="3992" dirty="0">
                <a:solidFill>
                  <a:srgbClr val="2C5E79"/>
                </a:solidFill>
                <a:latin typeface="Arial"/>
                <a:cs typeface="Arial"/>
              </a:endParaRPr>
            </a:p>
          </p:txBody>
        </p:sp>
        <p:sp>
          <p:nvSpPr>
            <p:cNvPr id="9" name="Rettangolo 8">
              <a:extLst>
                <a:ext uri="{FF2B5EF4-FFF2-40B4-BE49-F238E27FC236}">
                  <a16:creationId xmlns:a16="http://schemas.microsoft.com/office/drawing/2014/main" id="{423366DE-0539-435C-BCB6-63E8AE44F737}"/>
                </a:ext>
              </a:extLst>
            </p:cNvPr>
            <p:cNvSpPr/>
            <p:nvPr/>
          </p:nvSpPr>
          <p:spPr>
            <a:xfrm>
              <a:off x="1577669" y="3295637"/>
              <a:ext cx="72000" cy="1170000"/>
            </a:xfrm>
            <a:prstGeom prst="rect">
              <a:avLst/>
            </a:prstGeom>
            <a:solidFill>
              <a:srgbClr val="2C5E79"/>
            </a:solidFill>
            <a:ln>
              <a:solidFill>
                <a:srgbClr val="2C5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544"/>
              <a:endParaRPr lang="it-IT" sz="1633">
                <a:solidFill>
                  <a:srgbClr val="2C5E79"/>
                </a:solidFill>
                <a:latin typeface="Calibri"/>
              </a:endParaRPr>
            </a:p>
          </p:txBody>
        </p:sp>
      </p:grpSp>
      <p:sp>
        <p:nvSpPr>
          <p:cNvPr id="11" name="CasellaDiTesto 10">
            <a:extLst>
              <a:ext uri="{FF2B5EF4-FFF2-40B4-BE49-F238E27FC236}">
                <a16:creationId xmlns:a16="http://schemas.microsoft.com/office/drawing/2014/main" id="{724659C2-EB0B-6773-1F57-9E1A6E0BDA00}"/>
              </a:ext>
            </a:extLst>
          </p:cNvPr>
          <p:cNvSpPr txBox="1"/>
          <p:nvPr/>
        </p:nvSpPr>
        <p:spPr>
          <a:xfrm>
            <a:off x="5690586" y="1"/>
            <a:ext cx="6501414" cy="5016758"/>
          </a:xfrm>
          <a:prstGeom prst="rect">
            <a:avLst/>
          </a:prstGeom>
          <a:noFill/>
        </p:spPr>
        <p:txBody>
          <a:bodyPr wrap="square">
            <a:spAutoFit/>
          </a:bodyPr>
          <a:lstStyle/>
          <a:p>
            <a:pPr algn="just"/>
            <a:r>
              <a:rPr lang="it-IT" sz="1600" b="1" u="sng" spc="9" dirty="0">
                <a:solidFill>
                  <a:schemeClr val="bg1"/>
                </a:solidFill>
                <a:latin typeface="Open Sans"/>
              </a:rPr>
              <a:t>Tavolo Tecnico Coordinatori RSA (creato per Emergenza Covid-19)</a:t>
            </a:r>
            <a:r>
              <a:rPr lang="it-IT" sz="1600" spc="9" dirty="0">
                <a:solidFill>
                  <a:schemeClr val="bg1"/>
                </a:solidFill>
                <a:latin typeface="Open Sans"/>
              </a:rPr>
              <a:t>: formato dai coordinatori delle RSA di Brescia e istituito da OPI Brescia con allo scopo di mettere in rete le strutture. Il tavolo ha lavorato anche con ATS e creato documenti diffusi a tutte le strutture</a:t>
            </a:r>
          </a:p>
          <a:p>
            <a:pPr algn="just"/>
            <a:r>
              <a:rPr lang="it-IT" sz="1600" b="1" u="sng" spc="9" dirty="0">
                <a:solidFill>
                  <a:schemeClr val="bg1"/>
                </a:solidFill>
                <a:latin typeface="Open Sans"/>
              </a:rPr>
              <a:t>sottocommissione PEDIATRIA</a:t>
            </a:r>
            <a:r>
              <a:rPr lang="it-IT" sz="1600" spc="9" dirty="0">
                <a:solidFill>
                  <a:schemeClr val="bg1"/>
                </a:solidFill>
                <a:latin typeface="Open Sans"/>
              </a:rPr>
              <a:t>: creare una rete tra i professionisti che si occupano di area pediatrica e cittadini, cercando di divulgare sul territorio con informazione e formazione il tema delle cure palliative pediatriche</a:t>
            </a:r>
          </a:p>
          <a:p>
            <a:pPr algn="just"/>
            <a:r>
              <a:rPr lang="it-IT" sz="1600" b="1" u="sng" spc="9" dirty="0">
                <a:solidFill>
                  <a:schemeClr val="bg1"/>
                </a:solidFill>
                <a:latin typeface="Open Sans"/>
              </a:rPr>
              <a:t>sottocommissione DISABILITA</a:t>
            </a:r>
            <a:r>
              <a:rPr lang="it-IT" sz="1600" b="1" spc="9" dirty="0">
                <a:solidFill>
                  <a:schemeClr val="bg1"/>
                </a:solidFill>
                <a:latin typeface="Open Sans"/>
              </a:rPr>
              <a:t>’</a:t>
            </a:r>
            <a:r>
              <a:rPr lang="it-IT" sz="1600" spc="9" dirty="0">
                <a:solidFill>
                  <a:schemeClr val="bg1"/>
                </a:solidFill>
                <a:latin typeface="Open Sans"/>
              </a:rPr>
              <a:t>: pianificare e realizzare incontri rivolti a tutti i docenti della Provincia in collaborazione con l’Ufficio Territoriale Scolastico per la conoscenza, il riconoscimento e la prevenzione dei disturbi legati all’alimentazione</a:t>
            </a:r>
          </a:p>
          <a:p>
            <a:pPr algn="just"/>
            <a:r>
              <a:rPr lang="it-IT" sz="1600" spc="9" dirty="0">
                <a:solidFill>
                  <a:schemeClr val="bg1"/>
                </a:solidFill>
                <a:latin typeface="Open Sans"/>
              </a:rPr>
              <a:t> </a:t>
            </a:r>
          </a:p>
          <a:p>
            <a:pPr algn="just"/>
            <a:r>
              <a:rPr lang="it-IT" sz="1600" b="1" u="sng" spc="9" dirty="0">
                <a:solidFill>
                  <a:schemeClr val="bg1"/>
                </a:solidFill>
                <a:latin typeface="Open Sans"/>
              </a:rPr>
              <a:t>sottocommissione Associazionismo</a:t>
            </a:r>
            <a:r>
              <a:rPr lang="it-IT" sz="1600" spc="9" dirty="0">
                <a:solidFill>
                  <a:schemeClr val="bg1"/>
                </a:solidFill>
                <a:latin typeface="Open Sans"/>
              </a:rPr>
              <a:t>: per mettere in relazione sanitari, pazienti e associazioni di pazienti e sanitari. Mappate sul territorio,  tutte le associazioni di pazienti e di aiuto ai pazienti e realizzazione di un archivio digitale di tutti i soggetti della rete territoriale</a:t>
            </a:r>
          </a:p>
        </p:txBody>
      </p:sp>
    </p:spTree>
    <p:extLst>
      <p:ext uri="{BB962C8B-B14F-4D97-AF65-F5344CB8AC3E}">
        <p14:creationId xmlns:p14="http://schemas.microsoft.com/office/powerpoint/2010/main" val="998909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olo 1"/>
          <p:cNvSpPr>
            <a:spLocks noGrp="1"/>
          </p:cNvSpPr>
          <p:nvPr>
            <p:ph type="title"/>
          </p:nvPr>
        </p:nvSpPr>
        <p:spPr>
          <a:xfrm>
            <a:off x="841246" y="673770"/>
            <a:ext cx="3644489" cy="2414488"/>
          </a:xfrm>
        </p:spPr>
        <p:txBody>
          <a:bodyPr anchor="t">
            <a:normAutofit/>
          </a:bodyPr>
          <a:lstStyle/>
          <a:p>
            <a:r>
              <a:rPr lang="it-IT" sz="3200" b="1" dirty="0">
                <a:solidFill>
                  <a:srgbClr val="FFFFFF"/>
                </a:solidFill>
              </a:rPr>
              <a:t>Coordinamento Lombardo e FNOPI</a:t>
            </a:r>
            <a:br>
              <a:rPr lang="it-IT" sz="3200" b="1" dirty="0">
                <a:solidFill>
                  <a:srgbClr val="FFFFFF"/>
                </a:solidFill>
              </a:rPr>
            </a:br>
            <a:r>
              <a:rPr lang="it-IT" sz="3200" b="1" dirty="0">
                <a:solidFill>
                  <a:srgbClr val="FFFFFF"/>
                </a:solidFill>
              </a:rPr>
              <a:t>in una prospettiva futura</a:t>
            </a:r>
          </a:p>
        </p:txBody>
      </p:sp>
      <p:sp>
        <p:nvSpPr>
          <p:cNvPr id="3" name="Segnaposto contenuto 2"/>
          <p:cNvSpPr>
            <a:spLocks noGrp="1"/>
          </p:cNvSpPr>
          <p:nvPr>
            <p:ph idx="1"/>
          </p:nvPr>
        </p:nvSpPr>
        <p:spPr>
          <a:xfrm>
            <a:off x="6095999" y="882315"/>
            <a:ext cx="5254754" cy="5294647"/>
          </a:xfrm>
        </p:spPr>
        <p:txBody>
          <a:bodyPr>
            <a:normAutofit lnSpcReduction="10000"/>
          </a:bodyPr>
          <a:lstStyle/>
          <a:p>
            <a:pPr marL="0" indent="0">
              <a:buNone/>
            </a:pPr>
            <a:r>
              <a:rPr lang="it-IT" sz="2200" dirty="0"/>
              <a:t>Alcune questioni aperte:</a:t>
            </a:r>
          </a:p>
          <a:p>
            <a:pPr lvl="1" algn="just"/>
            <a:r>
              <a:rPr lang="it-IT" sz="2200" dirty="0"/>
              <a:t>La diversa e sbilanciata attrattività dei settori nei setting socio-sanitari</a:t>
            </a:r>
          </a:p>
          <a:p>
            <a:pPr lvl="1" algn="just"/>
            <a:r>
              <a:rPr lang="it-IT" sz="2200" dirty="0"/>
              <a:t>L’uso (abuso) di standard di personale nella programmazione assistenziale e per il controllo della qualità delle prestazioni</a:t>
            </a:r>
          </a:p>
          <a:p>
            <a:pPr lvl="1" algn="just"/>
            <a:r>
              <a:rPr lang="it-IT" sz="2200" dirty="0"/>
              <a:t>La ricerca di condizioni per aumentare la flessibilità</a:t>
            </a:r>
          </a:p>
          <a:p>
            <a:pPr lvl="1" algn="just"/>
            <a:r>
              <a:rPr lang="it-IT" sz="2200" dirty="0"/>
              <a:t>Confini meno rigidi per le professioni</a:t>
            </a:r>
          </a:p>
          <a:p>
            <a:pPr lvl="1" algn="just"/>
            <a:r>
              <a:rPr lang="it-IT" sz="2200" dirty="0"/>
              <a:t>L’organizzazione del lavoro come ambito legittimo di intervento delle aziende</a:t>
            </a:r>
          </a:p>
          <a:p>
            <a:pPr lvl="1" algn="just"/>
            <a:r>
              <a:rPr lang="it-IT" sz="2200" dirty="0"/>
              <a:t>La formazione di base e post base</a:t>
            </a:r>
          </a:p>
          <a:p>
            <a:pPr lvl="1" algn="just"/>
            <a:r>
              <a:rPr lang="it-IT" sz="2200" dirty="0"/>
              <a:t>Riconoscimento contrattuale e progressioni di carriera</a:t>
            </a:r>
          </a:p>
          <a:p>
            <a:pPr lvl="1" algn="just"/>
            <a:endParaRPr lang="it-IT" sz="2200" dirty="0"/>
          </a:p>
          <a:p>
            <a:pPr lvl="1"/>
            <a:endParaRPr lang="it-IT" sz="2200" dirty="0"/>
          </a:p>
        </p:txBody>
      </p:sp>
    </p:spTree>
    <p:extLst>
      <p:ext uri="{BB962C8B-B14F-4D97-AF65-F5344CB8AC3E}">
        <p14:creationId xmlns:p14="http://schemas.microsoft.com/office/powerpoint/2010/main" val="1207005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35000" y="640823"/>
            <a:ext cx="3418659" cy="5583148"/>
          </a:xfrm>
        </p:spPr>
        <p:txBody>
          <a:bodyPr anchor="ctr">
            <a:normAutofit/>
          </a:bodyPr>
          <a:lstStyle/>
          <a:p>
            <a:r>
              <a:rPr lang="it-IT" sz="5400" b="1"/>
              <a:t>Il futuro</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Segnaposto contenuto 2">
            <a:extLst>
              <a:ext uri="{FF2B5EF4-FFF2-40B4-BE49-F238E27FC236}">
                <a16:creationId xmlns:a16="http://schemas.microsoft.com/office/drawing/2014/main" id="{4536CEFD-E5FF-2FD7-33EA-D28120A24C5A}"/>
              </a:ext>
            </a:extLst>
          </p:cNvPr>
          <p:cNvGraphicFramePr>
            <a:graphicFrameLocks noGrp="1"/>
          </p:cNvGraphicFramePr>
          <p:nvPr>
            <p:ph idx="1"/>
            <p:extLst>
              <p:ext uri="{D42A27DB-BD31-4B8C-83A1-F6EECF244321}">
                <p14:modId xmlns:p14="http://schemas.microsoft.com/office/powerpoint/2010/main" val="3657644852"/>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864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p:cNvSpPr>
            <a:spLocks noGrp="1"/>
          </p:cNvSpPr>
          <p:nvPr>
            <p:ph type="title"/>
          </p:nvPr>
        </p:nvSpPr>
        <p:spPr>
          <a:xfrm>
            <a:off x="621792" y="1161288"/>
            <a:ext cx="3602736" cy="4526280"/>
          </a:xfrm>
        </p:spPr>
        <p:txBody>
          <a:bodyPr>
            <a:normAutofit/>
          </a:bodyPr>
          <a:lstStyle/>
          <a:p>
            <a:r>
              <a:rPr lang="it-IT" sz="4000" b="1" dirty="0"/>
              <a:t>Il futuro</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Segnaposto contenuto 2">
            <a:extLst>
              <a:ext uri="{FF2B5EF4-FFF2-40B4-BE49-F238E27FC236}">
                <a16:creationId xmlns:a16="http://schemas.microsoft.com/office/drawing/2014/main" id="{3DF46ACC-8638-55EE-4269-4243849E8ACB}"/>
              </a:ext>
            </a:extLst>
          </p:cNvPr>
          <p:cNvGraphicFramePr>
            <a:graphicFrameLocks noGrp="1"/>
          </p:cNvGraphicFramePr>
          <p:nvPr>
            <p:ph idx="1"/>
            <p:extLst>
              <p:ext uri="{D42A27DB-BD31-4B8C-83A1-F6EECF244321}">
                <p14:modId xmlns:p14="http://schemas.microsoft.com/office/powerpoint/2010/main" val="1004492557"/>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0418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35000" y="640823"/>
            <a:ext cx="3418659" cy="5583148"/>
          </a:xfrm>
        </p:spPr>
        <p:txBody>
          <a:bodyPr anchor="ctr">
            <a:normAutofit/>
          </a:bodyPr>
          <a:lstStyle/>
          <a:p>
            <a:r>
              <a:rPr lang="it-IT" sz="5400" b="1" dirty="0"/>
              <a:t>Il futuro</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Segnaposto contenuto 2">
            <a:extLst>
              <a:ext uri="{FF2B5EF4-FFF2-40B4-BE49-F238E27FC236}">
                <a16:creationId xmlns:a16="http://schemas.microsoft.com/office/drawing/2014/main" id="{B365B9F7-7102-0EFD-364C-FD691A2A41C3}"/>
              </a:ext>
            </a:extLst>
          </p:cNvPr>
          <p:cNvGraphicFramePr>
            <a:graphicFrameLocks noGrp="1"/>
          </p:cNvGraphicFramePr>
          <p:nvPr>
            <p:ph idx="1"/>
            <p:extLst>
              <p:ext uri="{D42A27DB-BD31-4B8C-83A1-F6EECF244321}">
                <p14:modId xmlns:p14="http://schemas.microsoft.com/office/powerpoint/2010/main" val="162483124"/>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3843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olo 2">
            <a:extLst>
              <a:ext uri="{FF2B5EF4-FFF2-40B4-BE49-F238E27FC236}">
                <a16:creationId xmlns:a16="http://schemas.microsoft.com/office/drawing/2014/main" id="{C3DE0184-7170-F9D5-70AB-29A5515B0797}"/>
              </a:ext>
            </a:extLst>
          </p:cNvPr>
          <p:cNvSpPr>
            <a:spLocks noGrp="1"/>
          </p:cNvSpPr>
          <p:nvPr>
            <p:ph type="title"/>
          </p:nvPr>
        </p:nvSpPr>
        <p:spPr>
          <a:xfrm>
            <a:off x="1371597" y="348865"/>
            <a:ext cx="10044023" cy="877729"/>
          </a:xfrm>
        </p:spPr>
        <p:txBody>
          <a:bodyPr anchor="ctr">
            <a:normAutofit fontScale="90000"/>
          </a:bodyPr>
          <a:lstStyle/>
          <a:p>
            <a:r>
              <a:rPr lang="it-IT" sz="4000" b="1" dirty="0">
                <a:solidFill>
                  <a:schemeClr val="bg1"/>
                </a:solidFill>
              </a:rPr>
              <a:t>Coordinamento OPI Lombardo</a:t>
            </a:r>
            <a:br>
              <a:rPr lang="it-IT" sz="4000" b="1" dirty="0">
                <a:solidFill>
                  <a:srgbClr val="FFFFFF"/>
                </a:solidFill>
              </a:rPr>
            </a:br>
            <a:r>
              <a:rPr lang="it-IT" sz="3600" b="1" dirty="0">
                <a:solidFill>
                  <a:srgbClr val="FFFFFF"/>
                </a:solidFill>
              </a:rPr>
              <a:t>le commissioni di lavoro interprovinciali</a:t>
            </a:r>
          </a:p>
        </p:txBody>
      </p:sp>
      <p:graphicFrame>
        <p:nvGraphicFramePr>
          <p:cNvPr id="7" name="Tabella 1">
            <a:extLst>
              <a:ext uri="{FF2B5EF4-FFF2-40B4-BE49-F238E27FC236}">
                <a16:creationId xmlns:a16="http://schemas.microsoft.com/office/drawing/2014/main" id="{98B911A5-9835-3F06-DD46-9AB587B17271}"/>
              </a:ext>
            </a:extLst>
          </p:cNvPr>
          <p:cNvGraphicFramePr>
            <a:graphicFrameLocks noGrp="1"/>
          </p:cNvGraphicFramePr>
          <p:nvPr>
            <p:ph idx="1"/>
            <p:extLst>
              <p:ext uri="{D42A27DB-BD31-4B8C-83A1-F6EECF244321}">
                <p14:modId xmlns:p14="http://schemas.microsoft.com/office/powerpoint/2010/main" val="4281081045"/>
              </p:ext>
            </p:extLst>
          </p:nvPr>
        </p:nvGraphicFramePr>
        <p:xfrm>
          <a:off x="704674" y="2067846"/>
          <a:ext cx="10782653" cy="4538518"/>
        </p:xfrm>
        <a:graphic>
          <a:graphicData uri="http://schemas.openxmlformats.org/drawingml/2006/table">
            <a:tbl>
              <a:tblPr/>
              <a:tblGrid>
                <a:gridCol w="1804062">
                  <a:extLst>
                    <a:ext uri="{9D8B030D-6E8A-4147-A177-3AD203B41FA5}">
                      <a16:colId xmlns:a16="http://schemas.microsoft.com/office/drawing/2014/main" val="1667447017"/>
                    </a:ext>
                  </a:extLst>
                </a:gridCol>
                <a:gridCol w="1894688">
                  <a:extLst>
                    <a:ext uri="{9D8B030D-6E8A-4147-A177-3AD203B41FA5}">
                      <a16:colId xmlns:a16="http://schemas.microsoft.com/office/drawing/2014/main" val="2573036689"/>
                    </a:ext>
                  </a:extLst>
                </a:gridCol>
                <a:gridCol w="1732409">
                  <a:extLst>
                    <a:ext uri="{9D8B030D-6E8A-4147-A177-3AD203B41FA5}">
                      <a16:colId xmlns:a16="http://schemas.microsoft.com/office/drawing/2014/main" val="2503766739"/>
                    </a:ext>
                  </a:extLst>
                </a:gridCol>
                <a:gridCol w="1811079">
                  <a:extLst>
                    <a:ext uri="{9D8B030D-6E8A-4147-A177-3AD203B41FA5}">
                      <a16:colId xmlns:a16="http://schemas.microsoft.com/office/drawing/2014/main" val="4225168464"/>
                    </a:ext>
                  </a:extLst>
                </a:gridCol>
                <a:gridCol w="1718457">
                  <a:extLst>
                    <a:ext uri="{9D8B030D-6E8A-4147-A177-3AD203B41FA5}">
                      <a16:colId xmlns:a16="http://schemas.microsoft.com/office/drawing/2014/main" val="3619601743"/>
                    </a:ext>
                  </a:extLst>
                </a:gridCol>
                <a:gridCol w="1821958">
                  <a:extLst>
                    <a:ext uri="{9D8B030D-6E8A-4147-A177-3AD203B41FA5}">
                      <a16:colId xmlns:a16="http://schemas.microsoft.com/office/drawing/2014/main" val="334238954"/>
                    </a:ext>
                  </a:extLst>
                </a:gridCol>
              </a:tblGrid>
              <a:tr h="1715928">
                <a:tc>
                  <a:txBody>
                    <a:bodyPr/>
                    <a:lstStyle/>
                    <a:p>
                      <a:pPr algn="ctr" fontAlgn="t">
                        <a:spcBef>
                          <a:spcPts val="0"/>
                        </a:spcBef>
                        <a:spcAft>
                          <a:spcPts val="0"/>
                        </a:spcAft>
                      </a:pPr>
                      <a:r>
                        <a:rPr lang="it-IT" sz="1600" b="1" i="0" u="none" strike="noStrike" kern="1200" dirty="0">
                          <a:solidFill>
                            <a:srgbClr val="002060"/>
                          </a:solidFill>
                          <a:effectLst/>
                          <a:latin typeface="Calibri" panose="020F0502020204030204" pitchFamily="34" charset="0"/>
                          <a:ea typeface="Calibri" panose="020F0502020204030204" pitchFamily="34" charset="0"/>
                          <a:cs typeface="+mn-cs"/>
                        </a:rPr>
                        <a:t>Commissione 1.</a:t>
                      </a:r>
                    </a:p>
                    <a:p>
                      <a:pPr algn="ctr" fontAlgn="t">
                        <a:spcBef>
                          <a:spcPts val="0"/>
                        </a:spcBef>
                        <a:spcAft>
                          <a:spcPts val="0"/>
                        </a:spcAft>
                      </a:pPr>
                      <a:endParaRPr lang="it-IT" sz="1600" b="1" i="0" u="none" strike="noStrike" kern="1200" dirty="0">
                        <a:solidFill>
                          <a:srgbClr val="002060"/>
                        </a:solidFill>
                        <a:effectLst/>
                        <a:latin typeface="Calibri" panose="020F0502020204030204" pitchFamily="34" charset="0"/>
                        <a:cs typeface="+mn-cs"/>
                      </a:endParaRPr>
                    </a:p>
                    <a:p>
                      <a:pPr algn="ctr" fontAlgn="t">
                        <a:spcBef>
                          <a:spcPts val="0"/>
                        </a:spcBef>
                        <a:spcAft>
                          <a:spcPts val="0"/>
                        </a:spcAft>
                      </a:pPr>
                      <a:endParaRPr lang="it-IT" sz="1600" b="1" i="0" u="none" strike="noStrike" kern="1200" dirty="0">
                        <a:solidFill>
                          <a:srgbClr val="002060"/>
                        </a:solidFill>
                        <a:effectLst/>
                        <a:latin typeface="Calibri" panose="020F0502020204030204" pitchFamily="34" charset="0"/>
                        <a:cs typeface="+mn-cs"/>
                      </a:endParaRPr>
                    </a:p>
                    <a:p>
                      <a:pPr algn="ctr" fontAlgn="t">
                        <a:spcBef>
                          <a:spcPts val="0"/>
                        </a:spcBef>
                        <a:spcAft>
                          <a:spcPts val="0"/>
                        </a:spcAft>
                      </a:pPr>
                      <a:endParaRPr lang="it-IT" sz="1600" b="1" i="0" u="none" strike="noStrike" kern="1200" dirty="0">
                        <a:solidFill>
                          <a:srgbClr val="002060"/>
                        </a:solidFill>
                        <a:effectLst/>
                        <a:latin typeface="Calibri" panose="020F0502020204030204" pitchFamily="34" charset="0"/>
                        <a:cs typeface="+mn-cs"/>
                      </a:endParaRPr>
                    </a:p>
                    <a:p>
                      <a:pPr algn="ctr" fontAlgn="t">
                        <a:spcBef>
                          <a:spcPts val="0"/>
                        </a:spcBef>
                        <a:spcAft>
                          <a:spcPts val="0"/>
                        </a:spcAft>
                      </a:pPr>
                      <a:endParaRPr lang="it-IT" sz="1600" b="1" i="0" u="none" strike="noStrike" kern="1200" dirty="0">
                        <a:solidFill>
                          <a:srgbClr val="002060"/>
                        </a:solidFill>
                        <a:effectLst/>
                        <a:latin typeface="Calibri" panose="020F0502020204030204" pitchFamily="34" charset="0"/>
                        <a:cs typeface="+mn-cs"/>
                      </a:endParaRPr>
                    </a:p>
                    <a:p>
                      <a:pPr algn="ctr" fontAlgn="t">
                        <a:spcBef>
                          <a:spcPts val="0"/>
                        </a:spcBef>
                        <a:spcAft>
                          <a:spcPts val="0"/>
                        </a:spcAft>
                      </a:pPr>
                      <a:endParaRPr lang="it-IT" sz="1600" b="1" i="0" u="none" strike="noStrike" kern="1200" dirty="0">
                        <a:solidFill>
                          <a:srgbClr val="002060"/>
                        </a:solidFill>
                        <a:effectLst/>
                        <a:latin typeface="Calibri" panose="020F0502020204030204" pitchFamily="34" charset="0"/>
                        <a:cs typeface="+mn-cs"/>
                      </a:endParaRPr>
                    </a:p>
                  </a:txBody>
                  <a:tcPr marL="114033" marR="114033" marT="1583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t" latinLnBrk="0" hangingPunct="1">
                        <a:spcBef>
                          <a:spcPts val="0"/>
                        </a:spcBef>
                        <a:spcAft>
                          <a:spcPts val="0"/>
                        </a:spcAft>
                      </a:pPr>
                      <a:r>
                        <a:rPr lang="it-IT" sz="1600" b="1" i="0" u="none" strike="noStrike" kern="1200" dirty="0">
                          <a:solidFill>
                            <a:srgbClr val="002060"/>
                          </a:solidFill>
                          <a:effectLst/>
                          <a:latin typeface="Calibri" panose="020F0502020204030204" pitchFamily="34" charset="0"/>
                          <a:ea typeface="Calibri" panose="020F0502020204030204" pitchFamily="34" charset="0"/>
                          <a:cs typeface="+mn-cs"/>
                        </a:rPr>
                        <a:t>Commissione </a:t>
                      </a:r>
                    </a:p>
                    <a:p>
                      <a:pPr marL="0" algn="ctr" defTabSz="914400" rtl="0" eaLnBrk="1" fontAlgn="t" latinLnBrk="0" hangingPunct="1">
                        <a:spcBef>
                          <a:spcPts val="0"/>
                        </a:spcBef>
                        <a:spcAft>
                          <a:spcPts val="0"/>
                        </a:spcAft>
                      </a:pPr>
                      <a:r>
                        <a:rPr lang="it-IT" sz="1600" b="1" i="0" u="none" strike="noStrike" kern="1200" dirty="0">
                          <a:solidFill>
                            <a:srgbClr val="002060"/>
                          </a:solidFill>
                          <a:effectLst/>
                          <a:latin typeface="Calibri" panose="020F0502020204030204" pitchFamily="34" charset="0"/>
                          <a:ea typeface="Calibri" panose="020F0502020204030204" pitchFamily="34" charset="0"/>
                          <a:cs typeface="+mn-cs"/>
                        </a:rPr>
                        <a:t>1 bis. </a:t>
                      </a:r>
                    </a:p>
                    <a:p>
                      <a:pPr algn="ctr" fontAlgn="t">
                        <a:spcBef>
                          <a:spcPts val="0"/>
                        </a:spcBef>
                        <a:spcAft>
                          <a:spcPts val="0"/>
                        </a:spcAft>
                      </a:pPr>
                      <a:endParaRPr lang="it-IT" sz="1600" b="1" i="0" u="none" strike="noStrike" kern="1200" dirty="0">
                        <a:solidFill>
                          <a:srgbClr val="002060"/>
                        </a:solidFill>
                        <a:effectLst/>
                        <a:latin typeface="Calibri" panose="020F0502020204030204" pitchFamily="34" charset="0"/>
                        <a:cs typeface="+mn-cs"/>
                      </a:endParaRPr>
                    </a:p>
                    <a:p>
                      <a:pPr algn="ctr" fontAlgn="t">
                        <a:spcBef>
                          <a:spcPts val="0"/>
                        </a:spcBef>
                        <a:spcAft>
                          <a:spcPts val="0"/>
                        </a:spcAft>
                      </a:pPr>
                      <a:endParaRPr lang="it-IT" sz="1600" b="1" i="0" u="none" strike="noStrike" kern="1200" dirty="0">
                        <a:solidFill>
                          <a:srgbClr val="002060"/>
                        </a:solidFill>
                        <a:effectLst/>
                        <a:latin typeface="Calibri" panose="020F0502020204030204" pitchFamily="34" charset="0"/>
                        <a:cs typeface="+mn-cs"/>
                      </a:endParaRPr>
                    </a:p>
                    <a:p>
                      <a:pPr algn="ctr" fontAlgn="t">
                        <a:spcBef>
                          <a:spcPts val="0"/>
                        </a:spcBef>
                        <a:spcAft>
                          <a:spcPts val="0"/>
                        </a:spcAft>
                      </a:pPr>
                      <a:r>
                        <a:rPr lang="it-IT" sz="1600" b="1" i="0" u="none" strike="noStrike" kern="1200" dirty="0">
                          <a:solidFill>
                            <a:srgbClr val="002060"/>
                          </a:solidFill>
                          <a:effectLst/>
                          <a:latin typeface="Calibri" panose="020F0502020204030204" pitchFamily="34" charset="0"/>
                          <a:ea typeface="Calibri" panose="020F0502020204030204" pitchFamily="34" charset="0"/>
                          <a:cs typeface="+mn-cs"/>
                        </a:rPr>
                        <a:t> </a:t>
                      </a:r>
                    </a:p>
                    <a:p>
                      <a:pPr algn="ctr" fontAlgn="t">
                        <a:spcBef>
                          <a:spcPts val="0"/>
                        </a:spcBef>
                        <a:spcAft>
                          <a:spcPts val="0"/>
                        </a:spcAft>
                      </a:pPr>
                      <a:endParaRPr lang="it-IT" sz="1600" b="1" i="0" u="none" strike="noStrike" kern="1200" dirty="0">
                        <a:solidFill>
                          <a:srgbClr val="002060"/>
                        </a:solidFill>
                        <a:effectLst/>
                        <a:latin typeface="Calibri" panose="020F0502020204030204" pitchFamily="34" charset="0"/>
                        <a:cs typeface="+mn-cs"/>
                      </a:endParaRPr>
                    </a:p>
                    <a:p>
                      <a:pPr algn="ctr" fontAlgn="t">
                        <a:spcBef>
                          <a:spcPts val="0"/>
                        </a:spcBef>
                        <a:spcAft>
                          <a:spcPts val="0"/>
                        </a:spcAft>
                      </a:pPr>
                      <a:endParaRPr lang="it-IT" sz="1600" b="1" i="0" u="none" strike="noStrike" kern="1200" dirty="0">
                        <a:solidFill>
                          <a:srgbClr val="002060"/>
                        </a:solidFill>
                        <a:effectLst/>
                        <a:latin typeface="Calibri" panose="020F0502020204030204" pitchFamily="34" charset="0"/>
                        <a:cs typeface="+mn-cs"/>
                      </a:endParaRPr>
                    </a:p>
                  </a:txBody>
                  <a:tcPr marL="114033" marR="114033" marT="1583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t" latinLnBrk="0" hangingPunct="1">
                        <a:spcBef>
                          <a:spcPts val="0"/>
                        </a:spcBef>
                        <a:spcAft>
                          <a:spcPts val="0"/>
                        </a:spcAft>
                      </a:pPr>
                      <a:r>
                        <a:rPr lang="it-IT" sz="1600" b="1" i="0" u="none" strike="noStrike" kern="1200" dirty="0">
                          <a:solidFill>
                            <a:srgbClr val="002060"/>
                          </a:solidFill>
                          <a:effectLst/>
                          <a:latin typeface="Calibri" panose="020F0502020204030204" pitchFamily="34" charset="0"/>
                          <a:ea typeface="Calibri" panose="020F0502020204030204" pitchFamily="34" charset="0"/>
                          <a:cs typeface="+mn-cs"/>
                        </a:rPr>
                        <a:t>Commissione 2. </a:t>
                      </a:r>
                    </a:p>
                    <a:p>
                      <a:pPr algn="ctr" fontAlgn="t">
                        <a:spcBef>
                          <a:spcPts val="0"/>
                        </a:spcBef>
                        <a:spcAft>
                          <a:spcPts val="0"/>
                        </a:spcAft>
                      </a:pPr>
                      <a:endParaRPr lang="it-IT" sz="1600" b="1" i="0" u="none" strike="noStrike" kern="1200" dirty="0">
                        <a:solidFill>
                          <a:srgbClr val="002060"/>
                        </a:solidFill>
                        <a:effectLst/>
                        <a:latin typeface="Calibri" panose="020F0502020204030204" pitchFamily="34" charset="0"/>
                        <a:ea typeface="Calibri" panose="020F0502020204030204" pitchFamily="34" charset="0"/>
                        <a:cs typeface="+mn-cs"/>
                      </a:endParaRPr>
                    </a:p>
                    <a:p>
                      <a:pPr algn="ctr" fontAlgn="t">
                        <a:spcBef>
                          <a:spcPts val="0"/>
                        </a:spcBef>
                        <a:spcAft>
                          <a:spcPts val="0"/>
                        </a:spcAft>
                      </a:pPr>
                      <a:endParaRPr lang="it-IT" sz="1600" b="1" i="0" u="none" strike="noStrike" kern="1200" dirty="0">
                        <a:solidFill>
                          <a:srgbClr val="002060"/>
                        </a:solidFill>
                        <a:effectLst/>
                        <a:latin typeface="Calibri" panose="020F0502020204030204" pitchFamily="34" charset="0"/>
                        <a:ea typeface="Calibri" panose="020F0502020204030204" pitchFamily="34" charset="0"/>
                        <a:cs typeface="+mn-cs"/>
                      </a:endParaRPr>
                    </a:p>
                    <a:p>
                      <a:pPr algn="ctr" fontAlgn="t">
                        <a:spcBef>
                          <a:spcPts val="0"/>
                        </a:spcBef>
                        <a:spcAft>
                          <a:spcPts val="0"/>
                        </a:spcAft>
                      </a:pPr>
                      <a:endParaRPr lang="it-IT" sz="1600" b="1" i="0" u="none" strike="noStrike" kern="1200" dirty="0">
                        <a:solidFill>
                          <a:srgbClr val="002060"/>
                        </a:solidFill>
                        <a:effectLst/>
                        <a:latin typeface="Calibri" panose="020F0502020204030204" pitchFamily="34" charset="0"/>
                        <a:ea typeface="Calibri" panose="020F0502020204030204" pitchFamily="34" charset="0"/>
                        <a:cs typeface="+mn-cs"/>
                      </a:endParaRPr>
                    </a:p>
                    <a:p>
                      <a:pPr algn="ctr" fontAlgn="t">
                        <a:spcBef>
                          <a:spcPts val="0"/>
                        </a:spcBef>
                        <a:spcAft>
                          <a:spcPts val="0"/>
                        </a:spcAft>
                      </a:pPr>
                      <a:endParaRPr lang="it-IT" sz="1600" b="1" i="0" u="none" strike="noStrike" kern="1200" dirty="0">
                        <a:solidFill>
                          <a:srgbClr val="002060"/>
                        </a:solidFill>
                        <a:effectLst/>
                        <a:latin typeface="Calibri" panose="020F0502020204030204" pitchFamily="34" charset="0"/>
                        <a:ea typeface="Calibri" panose="020F0502020204030204" pitchFamily="34" charset="0"/>
                        <a:cs typeface="+mn-cs"/>
                      </a:endParaRPr>
                    </a:p>
                  </a:txBody>
                  <a:tcPr marL="114033" marR="114033" marT="1583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t" latinLnBrk="0" hangingPunct="1">
                        <a:spcBef>
                          <a:spcPts val="0"/>
                        </a:spcBef>
                        <a:spcAft>
                          <a:spcPts val="0"/>
                        </a:spcAft>
                      </a:pPr>
                      <a:r>
                        <a:rPr lang="it-IT" sz="1600" b="1" i="0" u="none" strike="noStrike" kern="1200" dirty="0">
                          <a:solidFill>
                            <a:srgbClr val="002060"/>
                          </a:solidFill>
                          <a:effectLst/>
                          <a:latin typeface="Calibri" panose="020F0502020204030204" pitchFamily="34" charset="0"/>
                          <a:ea typeface="Calibri" panose="020F0502020204030204" pitchFamily="34" charset="0"/>
                          <a:cs typeface="+mn-cs"/>
                        </a:rPr>
                        <a:t>Commissione</a:t>
                      </a:r>
                    </a:p>
                    <a:p>
                      <a:pPr marL="0" algn="ctr" defTabSz="914400" rtl="0" eaLnBrk="1" fontAlgn="t" latinLnBrk="0" hangingPunct="1">
                        <a:spcBef>
                          <a:spcPts val="0"/>
                        </a:spcBef>
                        <a:spcAft>
                          <a:spcPts val="0"/>
                        </a:spcAft>
                      </a:pPr>
                      <a:r>
                        <a:rPr lang="it-IT" sz="1600" b="1" i="0" u="none" strike="noStrike" kern="1200" dirty="0">
                          <a:solidFill>
                            <a:srgbClr val="002060"/>
                          </a:solidFill>
                          <a:effectLst/>
                          <a:latin typeface="Calibri" panose="020F0502020204030204" pitchFamily="34" charset="0"/>
                          <a:ea typeface="Calibri" panose="020F0502020204030204" pitchFamily="34" charset="0"/>
                          <a:cs typeface="+mn-cs"/>
                        </a:rPr>
                        <a:t>2 bis. </a:t>
                      </a:r>
                    </a:p>
                    <a:p>
                      <a:pPr marL="0" algn="ctr" defTabSz="914400" rtl="0" eaLnBrk="1" fontAlgn="t" latinLnBrk="0" hangingPunct="1">
                        <a:spcBef>
                          <a:spcPts val="0"/>
                        </a:spcBef>
                        <a:spcAft>
                          <a:spcPts val="0"/>
                        </a:spcAft>
                      </a:pPr>
                      <a:endParaRPr lang="it-IT" sz="1600" b="1" i="0" u="none" strike="noStrike" kern="1200" dirty="0">
                        <a:solidFill>
                          <a:srgbClr val="002060"/>
                        </a:solidFill>
                        <a:effectLst/>
                        <a:latin typeface="Calibri" panose="020F0502020204030204" pitchFamily="34" charset="0"/>
                        <a:ea typeface="Calibri" panose="020F0502020204030204" pitchFamily="34" charset="0"/>
                        <a:cs typeface="+mn-cs"/>
                      </a:endParaRPr>
                    </a:p>
                    <a:p>
                      <a:pPr marL="0" algn="ctr" defTabSz="914400" rtl="0" eaLnBrk="1" fontAlgn="t" latinLnBrk="0" hangingPunct="1">
                        <a:spcBef>
                          <a:spcPts val="0"/>
                        </a:spcBef>
                        <a:spcAft>
                          <a:spcPts val="0"/>
                        </a:spcAft>
                      </a:pPr>
                      <a:endParaRPr lang="it-IT" sz="1600" b="1" i="0" u="none" strike="noStrike" kern="1200" dirty="0">
                        <a:solidFill>
                          <a:srgbClr val="002060"/>
                        </a:solidFill>
                        <a:effectLst/>
                        <a:latin typeface="Calibri" panose="020F0502020204030204" pitchFamily="34" charset="0"/>
                        <a:ea typeface="Calibri" panose="020F0502020204030204" pitchFamily="34" charset="0"/>
                        <a:cs typeface="+mn-cs"/>
                      </a:endParaRPr>
                    </a:p>
                    <a:p>
                      <a:pPr marL="0" algn="ctr" defTabSz="914400" rtl="0" eaLnBrk="1" fontAlgn="t" latinLnBrk="0" hangingPunct="1">
                        <a:spcBef>
                          <a:spcPts val="0"/>
                        </a:spcBef>
                        <a:spcAft>
                          <a:spcPts val="0"/>
                        </a:spcAft>
                      </a:pPr>
                      <a:endParaRPr lang="it-IT" sz="1600" b="1" i="0" u="none" strike="noStrike" kern="1200" dirty="0">
                        <a:solidFill>
                          <a:srgbClr val="002060"/>
                        </a:solidFill>
                        <a:effectLst/>
                        <a:latin typeface="Calibri" panose="020F0502020204030204" pitchFamily="34" charset="0"/>
                        <a:cs typeface="+mn-cs"/>
                      </a:endParaRPr>
                    </a:p>
                  </a:txBody>
                  <a:tcPr marL="114033" marR="114033" marT="1583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t" latinLnBrk="0" hangingPunct="1">
                        <a:spcBef>
                          <a:spcPts val="0"/>
                        </a:spcBef>
                        <a:spcAft>
                          <a:spcPts val="0"/>
                        </a:spcAft>
                      </a:pPr>
                      <a:r>
                        <a:rPr lang="it-IT" sz="1600" b="1" i="0" u="none" strike="noStrike" kern="1200" dirty="0">
                          <a:solidFill>
                            <a:srgbClr val="002060"/>
                          </a:solidFill>
                          <a:effectLst/>
                          <a:latin typeface="Calibri" panose="020F0502020204030204" pitchFamily="34" charset="0"/>
                          <a:ea typeface="Calibri" panose="020F0502020204030204" pitchFamily="34" charset="0"/>
                          <a:cs typeface="+mn-cs"/>
                        </a:rPr>
                        <a:t>Commissione 3. </a:t>
                      </a:r>
                    </a:p>
                    <a:p>
                      <a:pPr marL="0" algn="ctr" defTabSz="914400" rtl="0" eaLnBrk="1" fontAlgn="t" latinLnBrk="0" hangingPunct="1">
                        <a:spcBef>
                          <a:spcPts val="0"/>
                        </a:spcBef>
                        <a:spcAft>
                          <a:spcPts val="0"/>
                        </a:spcAft>
                      </a:pPr>
                      <a:endParaRPr lang="it-IT" sz="1600" b="1" i="0" u="none" strike="noStrike" kern="1200" dirty="0">
                        <a:solidFill>
                          <a:srgbClr val="002060"/>
                        </a:solidFill>
                        <a:effectLst/>
                        <a:latin typeface="Calibri" panose="020F0502020204030204" pitchFamily="34" charset="0"/>
                        <a:ea typeface="Calibri" panose="020F0502020204030204" pitchFamily="34" charset="0"/>
                        <a:cs typeface="+mn-cs"/>
                      </a:endParaRPr>
                    </a:p>
                    <a:p>
                      <a:pPr marL="0" algn="ctr" defTabSz="914400" rtl="0" eaLnBrk="1" fontAlgn="t" latinLnBrk="0" hangingPunct="1">
                        <a:spcBef>
                          <a:spcPts val="0"/>
                        </a:spcBef>
                        <a:spcAft>
                          <a:spcPts val="0"/>
                        </a:spcAft>
                      </a:pPr>
                      <a:endParaRPr lang="it-IT" sz="1600" b="1" i="0" u="none" strike="noStrike" kern="1200" dirty="0">
                        <a:solidFill>
                          <a:srgbClr val="002060"/>
                        </a:solidFill>
                        <a:effectLst/>
                        <a:latin typeface="Calibri" panose="020F0502020204030204" pitchFamily="34" charset="0"/>
                        <a:ea typeface="Calibri" panose="020F0502020204030204" pitchFamily="34" charset="0"/>
                        <a:cs typeface="+mn-cs"/>
                      </a:endParaRPr>
                    </a:p>
                    <a:p>
                      <a:pPr marL="0" algn="ctr" defTabSz="914400" rtl="0" eaLnBrk="1" fontAlgn="t" latinLnBrk="0" hangingPunct="1">
                        <a:spcBef>
                          <a:spcPts val="0"/>
                        </a:spcBef>
                        <a:spcAft>
                          <a:spcPts val="0"/>
                        </a:spcAft>
                      </a:pPr>
                      <a:endParaRPr lang="it-IT" sz="1600" b="1" i="0" u="none" strike="noStrike" kern="1200" dirty="0">
                        <a:solidFill>
                          <a:srgbClr val="002060"/>
                        </a:solidFill>
                        <a:effectLst/>
                        <a:latin typeface="Calibri" panose="020F0502020204030204" pitchFamily="34" charset="0"/>
                        <a:cs typeface="+mn-cs"/>
                      </a:endParaRPr>
                    </a:p>
                    <a:p>
                      <a:pPr marL="0" algn="ctr" defTabSz="914400" rtl="0" eaLnBrk="1" fontAlgn="t" latinLnBrk="0" hangingPunct="1">
                        <a:spcBef>
                          <a:spcPts val="0"/>
                        </a:spcBef>
                        <a:spcAft>
                          <a:spcPts val="0"/>
                        </a:spcAft>
                      </a:pPr>
                      <a:endParaRPr lang="it-IT" sz="1600" b="1" i="0" u="none" strike="noStrike" kern="1200" dirty="0">
                        <a:solidFill>
                          <a:srgbClr val="002060"/>
                        </a:solidFill>
                        <a:effectLst/>
                        <a:latin typeface="Calibri" panose="020F0502020204030204" pitchFamily="34" charset="0"/>
                        <a:ea typeface="Calibri" panose="020F0502020204030204" pitchFamily="34" charset="0"/>
                        <a:cs typeface="+mn-cs"/>
                      </a:endParaRPr>
                    </a:p>
                  </a:txBody>
                  <a:tcPr marL="114033" marR="114033" marT="1583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t" latinLnBrk="0" hangingPunct="1">
                        <a:spcBef>
                          <a:spcPts val="0"/>
                        </a:spcBef>
                        <a:spcAft>
                          <a:spcPts val="0"/>
                        </a:spcAft>
                      </a:pPr>
                      <a:r>
                        <a:rPr lang="it-IT" sz="1600" b="1" i="0" u="none" strike="noStrike" kern="1200" dirty="0">
                          <a:solidFill>
                            <a:srgbClr val="002060"/>
                          </a:solidFill>
                          <a:effectLst/>
                          <a:latin typeface="Calibri" panose="020F0502020204030204" pitchFamily="34" charset="0"/>
                          <a:ea typeface="Calibri" panose="020F0502020204030204" pitchFamily="34" charset="0"/>
                          <a:cs typeface="+mn-cs"/>
                        </a:rPr>
                        <a:t>Commissione 4.</a:t>
                      </a:r>
                      <a:endParaRPr lang="it-IT" sz="1600" b="1" i="0" u="none" strike="noStrike" kern="1200" dirty="0">
                        <a:solidFill>
                          <a:srgbClr val="002060"/>
                        </a:solidFill>
                        <a:effectLst/>
                        <a:latin typeface="Calibri" panose="020F0502020204030204" pitchFamily="34" charset="0"/>
                        <a:cs typeface="+mn-cs"/>
                      </a:endParaRPr>
                    </a:p>
                    <a:p>
                      <a:pPr marL="0" algn="ctr" defTabSz="914400" rtl="0" eaLnBrk="1" fontAlgn="t" latinLnBrk="0" hangingPunct="1">
                        <a:spcBef>
                          <a:spcPts val="0"/>
                        </a:spcBef>
                        <a:spcAft>
                          <a:spcPts val="0"/>
                        </a:spcAft>
                      </a:pPr>
                      <a:endParaRPr lang="it-IT" sz="1600" b="1" i="0" u="none" strike="noStrike" kern="1200" dirty="0">
                        <a:solidFill>
                          <a:srgbClr val="002060"/>
                        </a:solidFill>
                        <a:effectLst/>
                        <a:latin typeface="Calibri" panose="020F0502020204030204" pitchFamily="34" charset="0"/>
                        <a:ea typeface="Calibri" panose="020F0502020204030204" pitchFamily="34" charset="0"/>
                        <a:cs typeface="+mn-cs"/>
                      </a:endParaRPr>
                    </a:p>
                    <a:p>
                      <a:pPr marL="0" algn="ctr" defTabSz="914400" rtl="0" eaLnBrk="1" fontAlgn="t" latinLnBrk="0" hangingPunct="1">
                        <a:spcBef>
                          <a:spcPts val="0"/>
                        </a:spcBef>
                        <a:spcAft>
                          <a:spcPts val="0"/>
                        </a:spcAft>
                      </a:pPr>
                      <a:endParaRPr lang="it-IT" sz="1600" b="1" i="0" u="none" strike="noStrike" kern="1200" dirty="0">
                        <a:solidFill>
                          <a:srgbClr val="002060"/>
                        </a:solidFill>
                        <a:effectLst/>
                        <a:latin typeface="Calibri" panose="020F0502020204030204" pitchFamily="34" charset="0"/>
                        <a:ea typeface="Calibri" panose="020F0502020204030204" pitchFamily="34" charset="0"/>
                        <a:cs typeface="+mn-cs"/>
                      </a:endParaRPr>
                    </a:p>
                    <a:p>
                      <a:pPr marL="0" algn="ctr" defTabSz="914400" rtl="0" eaLnBrk="1" fontAlgn="t" latinLnBrk="0" hangingPunct="1">
                        <a:spcBef>
                          <a:spcPts val="0"/>
                        </a:spcBef>
                        <a:spcAft>
                          <a:spcPts val="0"/>
                        </a:spcAft>
                      </a:pPr>
                      <a:endParaRPr lang="it-IT" sz="1600" b="1" i="0" u="none" strike="noStrike" kern="1200" dirty="0">
                        <a:solidFill>
                          <a:srgbClr val="002060"/>
                        </a:solidFill>
                        <a:effectLst/>
                        <a:latin typeface="Calibri" panose="020F0502020204030204" pitchFamily="34" charset="0"/>
                        <a:cs typeface="+mn-cs"/>
                      </a:endParaRPr>
                    </a:p>
                    <a:p>
                      <a:pPr marL="0" algn="ctr" defTabSz="914400" rtl="0" eaLnBrk="1" fontAlgn="t" latinLnBrk="0" hangingPunct="1">
                        <a:spcBef>
                          <a:spcPts val="0"/>
                        </a:spcBef>
                        <a:spcAft>
                          <a:spcPts val="0"/>
                        </a:spcAft>
                      </a:pPr>
                      <a:endParaRPr lang="it-IT" sz="1600" b="1" i="0" u="none" strike="noStrike" kern="1200" dirty="0">
                        <a:solidFill>
                          <a:srgbClr val="002060"/>
                        </a:solidFill>
                        <a:effectLst/>
                        <a:latin typeface="Calibri" panose="020F0502020204030204" pitchFamily="34" charset="0"/>
                        <a:ea typeface="Calibri" panose="020F0502020204030204" pitchFamily="34" charset="0"/>
                        <a:cs typeface="+mn-cs"/>
                      </a:endParaRPr>
                    </a:p>
                  </a:txBody>
                  <a:tcPr marL="114033" marR="114033" marT="1583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9259752"/>
                  </a:ext>
                </a:extLst>
              </a:tr>
              <a:tr h="1473049">
                <a:tc>
                  <a:txBody>
                    <a:bodyPr/>
                    <a:lstStyle/>
                    <a:p>
                      <a:pPr algn="ctr" fontAlgn="t">
                        <a:spcBef>
                          <a:spcPts val="0"/>
                        </a:spcBef>
                        <a:spcAft>
                          <a:spcPts val="0"/>
                        </a:spcAft>
                      </a:pPr>
                      <a:r>
                        <a:rPr lang="it-IT" sz="1600" b="1" i="0" u="none" strike="noStrike" kern="1200" dirty="0">
                          <a:solidFill>
                            <a:srgbClr val="FF0000"/>
                          </a:solidFill>
                          <a:effectLst/>
                          <a:latin typeface="Calibri" panose="020F0502020204030204" pitchFamily="34" charset="0"/>
                          <a:cs typeface="+mn-cs"/>
                        </a:rPr>
                        <a:t>DM 77</a:t>
                      </a:r>
                    </a:p>
                    <a:p>
                      <a:pPr algn="ctr" fontAlgn="t">
                        <a:spcBef>
                          <a:spcPts val="0"/>
                        </a:spcBef>
                        <a:spcAft>
                          <a:spcPts val="0"/>
                        </a:spcAft>
                      </a:pPr>
                      <a:r>
                        <a:rPr lang="it-IT" sz="1600" b="1" i="0" u="none" strike="noStrike" kern="1200" dirty="0">
                          <a:solidFill>
                            <a:srgbClr val="FF0000"/>
                          </a:solidFill>
                          <a:effectLst/>
                          <a:latin typeface="Calibri" panose="020F0502020204030204" pitchFamily="34" charset="0"/>
                          <a:cs typeface="+mn-cs"/>
                        </a:rPr>
                        <a:t>IFEC e territorio</a:t>
                      </a:r>
                    </a:p>
                    <a:p>
                      <a:pPr algn="ctr" fontAlgn="t">
                        <a:spcBef>
                          <a:spcPts val="0"/>
                        </a:spcBef>
                        <a:spcAft>
                          <a:spcPts val="0"/>
                        </a:spcAft>
                      </a:pPr>
                      <a:r>
                        <a:rPr lang="it-IT" sz="1600" b="1" i="0" u="none" strike="noStrike" kern="1200" dirty="0">
                          <a:solidFill>
                            <a:srgbClr val="FF0000"/>
                          </a:solidFill>
                          <a:effectLst/>
                          <a:latin typeface="Calibri" panose="020F0502020204030204" pitchFamily="34" charset="0"/>
                          <a:cs typeface="+mn-cs"/>
                        </a:rPr>
                        <a:t>(Linee indirizzo in collaborazione DG Welfare)</a:t>
                      </a:r>
                    </a:p>
                    <a:p>
                      <a:pPr algn="ctr" fontAlgn="t">
                        <a:spcBef>
                          <a:spcPts val="0"/>
                        </a:spcBef>
                        <a:spcAft>
                          <a:spcPts val="0"/>
                        </a:spcAft>
                      </a:pPr>
                      <a:endParaRPr lang="it-IT" sz="1600" b="1" i="0" u="none" strike="noStrike" kern="1200" dirty="0">
                        <a:solidFill>
                          <a:srgbClr val="002060"/>
                        </a:solidFill>
                        <a:effectLst/>
                        <a:latin typeface="Calibri" panose="020F0502020204030204" pitchFamily="34" charset="0"/>
                        <a:cs typeface="+mn-cs"/>
                      </a:endParaRPr>
                    </a:p>
                  </a:txBody>
                  <a:tcPr marL="114033" marR="114033" marT="1583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spcBef>
                          <a:spcPts val="0"/>
                        </a:spcBef>
                        <a:spcAft>
                          <a:spcPts val="0"/>
                        </a:spcAft>
                      </a:pPr>
                      <a:r>
                        <a:rPr lang="it-IT" sz="1600" b="1" i="0" u="none" strike="noStrike" kern="1200" dirty="0">
                          <a:solidFill>
                            <a:srgbClr val="002060"/>
                          </a:solidFill>
                          <a:effectLst/>
                          <a:latin typeface="Calibri" panose="020F0502020204030204" pitchFamily="34" charset="0"/>
                          <a:ea typeface="+mn-ea"/>
                          <a:cs typeface="+mn-cs"/>
                        </a:rPr>
                        <a:t>Riforma – Libera Professione</a:t>
                      </a:r>
                    </a:p>
                    <a:p>
                      <a:pPr algn="ctr" fontAlgn="t">
                        <a:spcBef>
                          <a:spcPts val="0"/>
                        </a:spcBef>
                        <a:spcAft>
                          <a:spcPts val="0"/>
                        </a:spcAft>
                      </a:pPr>
                      <a:endParaRPr lang="it-IT" sz="1600" b="1" i="0" u="none" strike="noStrike" kern="1200" dirty="0">
                        <a:solidFill>
                          <a:srgbClr val="002060"/>
                        </a:solidFill>
                        <a:effectLst/>
                        <a:latin typeface="Calibri" panose="020F0502020204030204" pitchFamily="34" charset="0"/>
                        <a:cs typeface="+mn-cs"/>
                      </a:endParaRPr>
                    </a:p>
                  </a:txBody>
                  <a:tcPr marL="114033" marR="114033" marT="1583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it-IT" sz="1600" b="1" i="0" u="none" strike="noStrike" kern="1200" dirty="0">
                          <a:solidFill>
                            <a:srgbClr val="002060"/>
                          </a:solidFill>
                          <a:effectLst/>
                          <a:latin typeface="Calibri" panose="020F0502020204030204" pitchFamily="34" charset="0"/>
                          <a:ea typeface="+mn-ea"/>
                          <a:cs typeface="+mn-cs"/>
                        </a:rPr>
                        <a:t>Revisione formazione Profilo OSS e formazione complementare</a:t>
                      </a:r>
                    </a:p>
                    <a:p>
                      <a:pPr algn="ctr" fontAlgn="t">
                        <a:spcBef>
                          <a:spcPts val="0"/>
                        </a:spcBef>
                        <a:spcAft>
                          <a:spcPts val="0"/>
                        </a:spcAft>
                      </a:pPr>
                      <a:endParaRPr lang="it-IT" sz="1600" b="1" i="0" u="none" strike="noStrike" kern="1200" dirty="0">
                        <a:solidFill>
                          <a:srgbClr val="002060"/>
                        </a:solidFill>
                        <a:effectLst/>
                        <a:latin typeface="Calibri" panose="020F0502020204030204" pitchFamily="34" charset="0"/>
                        <a:cs typeface="+mn-cs"/>
                      </a:endParaRPr>
                    </a:p>
                  </a:txBody>
                  <a:tcPr marL="114033" marR="114033" marT="1583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t" latinLnBrk="0" hangingPunct="1">
                        <a:spcBef>
                          <a:spcPts val="0"/>
                        </a:spcBef>
                        <a:spcAft>
                          <a:spcPts val="0"/>
                        </a:spcAft>
                      </a:pPr>
                      <a:r>
                        <a:rPr lang="it-IT" sz="1600" b="1" i="0" u="none" strike="noStrike" kern="1200" dirty="0">
                          <a:solidFill>
                            <a:srgbClr val="FF0000"/>
                          </a:solidFill>
                          <a:effectLst/>
                          <a:latin typeface="Calibri" panose="020F0502020204030204" pitchFamily="34" charset="0"/>
                          <a:ea typeface="+mn-ea"/>
                          <a:cs typeface="+mn-cs"/>
                        </a:rPr>
                        <a:t>RSA</a:t>
                      </a:r>
                    </a:p>
                    <a:p>
                      <a:pPr marL="0" algn="ctr" defTabSz="914400" rtl="0" eaLnBrk="1" fontAlgn="t" latinLnBrk="0" hangingPunct="1">
                        <a:spcBef>
                          <a:spcPts val="0"/>
                        </a:spcBef>
                        <a:spcAft>
                          <a:spcPts val="0"/>
                        </a:spcAft>
                      </a:pPr>
                      <a:r>
                        <a:rPr lang="it-IT" sz="1600" b="1" i="0" u="none" strike="noStrike" kern="1200" dirty="0">
                          <a:solidFill>
                            <a:srgbClr val="FF0000"/>
                          </a:solidFill>
                          <a:effectLst/>
                          <a:latin typeface="Calibri" panose="020F0502020204030204" pitchFamily="34" charset="0"/>
                          <a:ea typeface="+mn-ea"/>
                          <a:cs typeface="+mn-cs"/>
                        </a:rPr>
                        <a:t>Riqualificazione assistenziale per complessità</a:t>
                      </a:r>
                    </a:p>
                    <a:p>
                      <a:pPr marL="0" algn="ctr" defTabSz="914400" rtl="0" eaLnBrk="1" fontAlgn="t" latinLnBrk="0" hangingPunct="1">
                        <a:spcBef>
                          <a:spcPts val="0"/>
                        </a:spcBef>
                        <a:spcAft>
                          <a:spcPts val="0"/>
                        </a:spcAft>
                      </a:pPr>
                      <a:endParaRPr lang="it-IT" sz="1600" b="1" i="0" u="none" strike="noStrike" kern="1200" dirty="0">
                        <a:solidFill>
                          <a:srgbClr val="002060"/>
                        </a:solidFill>
                        <a:effectLst/>
                        <a:latin typeface="Calibri" panose="020F0502020204030204" pitchFamily="34" charset="0"/>
                        <a:cs typeface="+mn-cs"/>
                      </a:endParaRPr>
                    </a:p>
                  </a:txBody>
                  <a:tcPr marL="114033" marR="114033" marT="1583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it-IT" sz="1600" b="1" i="0" u="none" strike="noStrike" kern="1200" dirty="0">
                          <a:solidFill>
                            <a:srgbClr val="FF0000"/>
                          </a:solidFill>
                          <a:effectLst/>
                          <a:latin typeface="Calibri" panose="020F0502020204030204" pitchFamily="34" charset="0"/>
                          <a:ea typeface="+mn-ea"/>
                          <a:cs typeface="+mn-cs"/>
                        </a:rPr>
                        <a:t>Position e rapporti istituzionali con Regione Lombardia</a:t>
                      </a:r>
                    </a:p>
                    <a:p>
                      <a:pPr marL="0" algn="ctr" defTabSz="914400" rtl="0" eaLnBrk="1" fontAlgn="t" latinLnBrk="0" hangingPunct="1">
                        <a:spcBef>
                          <a:spcPts val="0"/>
                        </a:spcBef>
                        <a:spcAft>
                          <a:spcPts val="0"/>
                        </a:spcAft>
                      </a:pPr>
                      <a:endParaRPr lang="it-IT" sz="1600" b="1" i="0" u="none" strike="noStrike" kern="1200" dirty="0">
                        <a:solidFill>
                          <a:srgbClr val="002060"/>
                        </a:solidFill>
                        <a:effectLst/>
                        <a:latin typeface="Calibri" panose="020F0502020204030204" pitchFamily="34" charset="0"/>
                        <a:cs typeface="+mn-cs"/>
                      </a:endParaRPr>
                    </a:p>
                  </a:txBody>
                  <a:tcPr marL="114033" marR="114033" marT="1583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it-IT" sz="1600" b="1" i="0" u="none" strike="noStrike" kern="1200" dirty="0">
                          <a:solidFill>
                            <a:srgbClr val="002060"/>
                          </a:solidFill>
                          <a:effectLst/>
                          <a:latin typeface="Calibri" panose="020F0502020204030204" pitchFamily="34" charset="0"/>
                          <a:ea typeface="+mn-ea"/>
                          <a:cs typeface="+mn-cs"/>
                        </a:rPr>
                        <a:t>Corsi Di Laurea e infermieristica del futuro</a:t>
                      </a:r>
                    </a:p>
                    <a:p>
                      <a:pPr marL="0" marR="0" lvl="0" indent="0" algn="ctr" defTabSz="914400" rtl="0" eaLnBrk="1" fontAlgn="t" latinLnBrk="0" hangingPunct="1">
                        <a:lnSpc>
                          <a:spcPct val="100000"/>
                        </a:lnSpc>
                        <a:spcBef>
                          <a:spcPts val="0"/>
                        </a:spcBef>
                        <a:spcAft>
                          <a:spcPts val="0"/>
                        </a:spcAft>
                        <a:buClrTx/>
                        <a:buSzTx/>
                        <a:buFontTx/>
                        <a:buNone/>
                        <a:tabLst/>
                        <a:defRPr/>
                      </a:pPr>
                      <a:endParaRPr lang="it-IT" sz="1600" b="1" i="0" u="none" strike="noStrike" kern="1200" dirty="0">
                        <a:solidFill>
                          <a:srgbClr val="002060"/>
                        </a:solidFill>
                        <a:effectLst/>
                        <a:latin typeface="Calibri" panose="020F0502020204030204" pitchFamily="34" charset="0"/>
                        <a:ea typeface="+mn-ea"/>
                        <a:cs typeface="+mn-cs"/>
                      </a:endParaRPr>
                    </a:p>
                    <a:p>
                      <a:pPr marL="0" algn="ctr" defTabSz="914400" rtl="0" eaLnBrk="1" fontAlgn="t" latinLnBrk="0" hangingPunct="1">
                        <a:spcBef>
                          <a:spcPts val="0"/>
                        </a:spcBef>
                        <a:spcAft>
                          <a:spcPts val="0"/>
                        </a:spcAft>
                      </a:pPr>
                      <a:endParaRPr lang="it-IT" sz="1600" b="1" i="0" u="none" strike="noStrike" kern="1200" dirty="0">
                        <a:solidFill>
                          <a:srgbClr val="002060"/>
                        </a:solidFill>
                        <a:effectLst/>
                        <a:latin typeface="Calibri" panose="020F0502020204030204" pitchFamily="34" charset="0"/>
                        <a:cs typeface="+mn-cs"/>
                      </a:endParaRPr>
                    </a:p>
                  </a:txBody>
                  <a:tcPr marL="114033" marR="114033" marT="1583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9968602"/>
                  </a:ext>
                </a:extLst>
              </a:tr>
              <a:tr h="1336924">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it-IT" sz="1800" b="1" i="0" u="sng" strike="noStrike" kern="1200" dirty="0">
                        <a:solidFill>
                          <a:srgbClr val="C00000"/>
                        </a:solidFill>
                        <a:effectLst/>
                        <a:latin typeface="Calibri" panose="020F0502020204030204" pitchFamily="34" charset="0"/>
                        <a:cs typeface="+mn-cs"/>
                      </a:endParaRPr>
                    </a:p>
                  </a:txBody>
                  <a:tcPr marL="114033" marR="114033" marT="1583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it-IT" sz="1800" b="1" i="0" u="sng" strike="noStrike" kern="1200" dirty="0">
                        <a:solidFill>
                          <a:srgbClr val="C00000"/>
                        </a:solidFill>
                        <a:effectLst/>
                        <a:latin typeface="Calibri" panose="020F0502020204030204" pitchFamily="34" charset="0"/>
                        <a:cs typeface="+mn-cs"/>
                      </a:endParaRPr>
                    </a:p>
                  </a:txBody>
                  <a:tcPr marL="114033" marR="114033" marT="1583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it-IT" sz="1800" b="1" i="0" u="sng" strike="noStrike" kern="1200" dirty="0">
                        <a:solidFill>
                          <a:srgbClr val="C00000"/>
                        </a:solidFill>
                        <a:effectLst/>
                        <a:latin typeface="Calibri" panose="020F0502020204030204" pitchFamily="34" charset="0"/>
                        <a:cs typeface="+mn-cs"/>
                      </a:endParaRPr>
                    </a:p>
                  </a:txBody>
                  <a:tcPr marL="114033" marR="114033" marT="1583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it-IT" sz="1800" b="1" i="0" u="sng" strike="noStrike" kern="1200" dirty="0">
                        <a:solidFill>
                          <a:srgbClr val="C00000"/>
                        </a:solidFill>
                        <a:effectLst/>
                        <a:latin typeface="Calibri" panose="020F0502020204030204" pitchFamily="34" charset="0"/>
                        <a:cs typeface="+mn-cs"/>
                      </a:endParaRPr>
                    </a:p>
                  </a:txBody>
                  <a:tcPr marL="114033" marR="114033" marT="1583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it-IT" sz="1800" b="1" i="0" u="sng" strike="noStrike" kern="1200" dirty="0">
                        <a:solidFill>
                          <a:srgbClr val="C00000"/>
                        </a:solidFill>
                        <a:effectLst/>
                        <a:latin typeface="Calibri" panose="020F0502020204030204" pitchFamily="34" charset="0"/>
                        <a:cs typeface="+mn-cs"/>
                      </a:endParaRPr>
                    </a:p>
                  </a:txBody>
                  <a:tcPr marL="114033" marR="114033" marT="1583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spcBef>
                          <a:spcPts val="0"/>
                        </a:spcBef>
                        <a:spcAft>
                          <a:spcPts val="0"/>
                        </a:spcAft>
                      </a:pPr>
                      <a:endParaRPr lang="it-IT" sz="1800" b="1" i="0" u="sng" strike="noStrike" kern="1200" dirty="0">
                        <a:solidFill>
                          <a:srgbClr val="C00000"/>
                        </a:solidFill>
                        <a:effectLst/>
                        <a:latin typeface="Calibri" panose="020F0502020204030204" pitchFamily="34" charset="0"/>
                        <a:cs typeface="+mn-cs"/>
                      </a:endParaRPr>
                    </a:p>
                  </a:txBody>
                  <a:tcPr marL="114033" marR="114033" marT="1583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4417384"/>
                  </a:ext>
                </a:extLst>
              </a:tr>
            </a:tbl>
          </a:graphicData>
        </a:graphic>
      </p:graphicFrame>
      <p:pic>
        <p:nvPicPr>
          <p:cNvPr id="15" name="Immagine 14">
            <a:extLst>
              <a:ext uri="{FF2B5EF4-FFF2-40B4-BE49-F238E27FC236}">
                <a16:creationId xmlns:a16="http://schemas.microsoft.com/office/drawing/2014/main" id="{1C2AFAA1-A021-662E-4142-464868C18CE1}"/>
              </a:ext>
            </a:extLst>
          </p:cNvPr>
          <p:cNvPicPr>
            <a:picLocks noChangeAspect="1"/>
          </p:cNvPicPr>
          <p:nvPr/>
        </p:nvPicPr>
        <p:blipFill>
          <a:blip r:embed="rId2"/>
          <a:stretch>
            <a:fillRect/>
          </a:stretch>
        </p:blipFill>
        <p:spPr>
          <a:xfrm>
            <a:off x="704674" y="5286156"/>
            <a:ext cx="1791432" cy="1314379"/>
          </a:xfrm>
          <a:prstGeom prst="rect">
            <a:avLst/>
          </a:prstGeom>
        </p:spPr>
      </p:pic>
      <p:pic>
        <p:nvPicPr>
          <p:cNvPr id="11" name="Immagine 10">
            <a:extLst>
              <a:ext uri="{FF2B5EF4-FFF2-40B4-BE49-F238E27FC236}">
                <a16:creationId xmlns:a16="http://schemas.microsoft.com/office/drawing/2014/main" id="{B854F6BE-2F31-FD97-C659-14F8C7F697AF}"/>
              </a:ext>
            </a:extLst>
          </p:cNvPr>
          <p:cNvPicPr>
            <a:picLocks noChangeAspect="1"/>
          </p:cNvPicPr>
          <p:nvPr/>
        </p:nvPicPr>
        <p:blipFill>
          <a:blip r:embed="rId3"/>
          <a:stretch>
            <a:fillRect/>
          </a:stretch>
        </p:blipFill>
        <p:spPr>
          <a:xfrm>
            <a:off x="6096000" y="5286158"/>
            <a:ext cx="1839985" cy="1314378"/>
          </a:xfrm>
          <a:prstGeom prst="rect">
            <a:avLst/>
          </a:prstGeom>
        </p:spPr>
      </p:pic>
      <p:pic>
        <p:nvPicPr>
          <p:cNvPr id="17" name="Picture 4" descr="Sistema socio-sanitario della Lombardia - Wikipedia">
            <a:extLst>
              <a:ext uri="{FF2B5EF4-FFF2-40B4-BE49-F238E27FC236}">
                <a16:creationId xmlns:a16="http://schemas.microsoft.com/office/drawing/2014/main" id="{5F286F41-9B0E-5B05-72AE-A7BA789237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32" y="5257806"/>
            <a:ext cx="1565497" cy="1388751"/>
          </a:xfrm>
          <a:prstGeom prst="rect">
            <a:avLst/>
          </a:prstGeom>
          <a:noFill/>
          <a:extLst>
            <a:ext uri="{909E8E84-426E-40DD-AFC4-6F175D3DCCD1}">
              <a14:hiddenFill xmlns:a14="http://schemas.microsoft.com/office/drawing/2010/main">
                <a:solidFill>
                  <a:srgbClr val="FFFFFF"/>
                </a:solidFill>
              </a14:hiddenFill>
            </a:ext>
          </a:extLst>
        </p:spPr>
      </p:pic>
      <p:pic>
        <p:nvPicPr>
          <p:cNvPr id="19" name="Immagine 18">
            <a:extLst>
              <a:ext uri="{FF2B5EF4-FFF2-40B4-BE49-F238E27FC236}">
                <a16:creationId xmlns:a16="http://schemas.microsoft.com/office/drawing/2014/main" id="{73465655-879B-1741-56F9-DE187935D4AA}"/>
              </a:ext>
            </a:extLst>
          </p:cNvPr>
          <p:cNvPicPr>
            <a:picLocks noChangeAspect="1"/>
          </p:cNvPicPr>
          <p:nvPr/>
        </p:nvPicPr>
        <p:blipFill>
          <a:blip r:embed="rId5"/>
          <a:stretch>
            <a:fillRect/>
          </a:stretch>
        </p:blipFill>
        <p:spPr>
          <a:xfrm>
            <a:off x="4401138" y="5280330"/>
            <a:ext cx="1694861" cy="1287288"/>
          </a:xfrm>
          <a:prstGeom prst="rect">
            <a:avLst/>
          </a:prstGeom>
        </p:spPr>
      </p:pic>
      <p:pic>
        <p:nvPicPr>
          <p:cNvPr id="21" name="Immagine 20">
            <a:extLst>
              <a:ext uri="{FF2B5EF4-FFF2-40B4-BE49-F238E27FC236}">
                <a16:creationId xmlns:a16="http://schemas.microsoft.com/office/drawing/2014/main" id="{318B040B-0577-550C-F20A-3B52646EE959}"/>
              </a:ext>
            </a:extLst>
          </p:cNvPr>
          <p:cNvPicPr>
            <a:picLocks noChangeAspect="1"/>
          </p:cNvPicPr>
          <p:nvPr/>
        </p:nvPicPr>
        <p:blipFill>
          <a:blip r:embed="rId6"/>
          <a:stretch>
            <a:fillRect/>
          </a:stretch>
        </p:blipFill>
        <p:spPr>
          <a:xfrm>
            <a:off x="9711660" y="5286157"/>
            <a:ext cx="1759902" cy="1314379"/>
          </a:xfrm>
          <a:prstGeom prst="rect">
            <a:avLst/>
          </a:prstGeom>
        </p:spPr>
      </p:pic>
      <p:pic>
        <p:nvPicPr>
          <p:cNvPr id="23" name="Immagine 22">
            <a:extLst>
              <a:ext uri="{FF2B5EF4-FFF2-40B4-BE49-F238E27FC236}">
                <a16:creationId xmlns:a16="http://schemas.microsoft.com/office/drawing/2014/main" id="{C75A05CA-9330-34F0-F787-D25C0186590C}"/>
              </a:ext>
            </a:extLst>
          </p:cNvPr>
          <p:cNvPicPr>
            <a:picLocks noChangeAspect="1"/>
          </p:cNvPicPr>
          <p:nvPr/>
        </p:nvPicPr>
        <p:blipFill>
          <a:blip r:embed="rId7"/>
          <a:stretch>
            <a:fillRect/>
          </a:stretch>
        </p:blipFill>
        <p:spPr>
          <a:xfrm>
            <a:off x="2480340" y="5276249"/>
            <a:ext cx="1920797" cy="1314379"/>
          </a:xfrm>
          <a:prstGeom prst="rect">
            <a:avLst/>
          </a:prstGeom>
        </p:spPr>
      </p:pic>
    </p:spTree>
    <p:extLst>
      <p:ext uri="{BB962C8B-B14F-4D97-AF65-F5344CB8AC3E}">
        <p14:creationId xmlns:p14="http://schemas.microsoft.com/office/powerpoint/2010/main" val="191296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A00E49-28D3-25C4-9F34-1D1F60D4BA9B}"/>
              </a:ext>
            </a:extLst>
          </p:cNvPr>
          <p:cNvSpPr>
            <a:spLocks noGrp="1"/>
          </p:cNvSpPr>
          <p:nvPr>
            <p:ph type="title"/>
          </p:nvPr>
        </p:nvSpPr>
        <p:spPr/>
        <p:txBody>
          <a:bodyPr/>
          <a:lstStyle/>
          <a:p>
            <a:r>
              <a:rPr kumimoji="0" lang="it-IT" sz="4400" b="0" i="0" u="none" strike="noStrike" kern="1200" cap="none" spc="0" normalizeH="0" baseline="0" noProof="0" dirty="0">
                <a:ln>
                  <a:noFill/>
                </a:ln>
                <a:solidFill>
                  <a:prstClr val="black"/>
                </a:solidFill>
                <a:effectLst/>
                <a:uLnTx/>
                <a:uFillTx/>
                <a:latin typeface="Calibri Light" panose="020F0302020204030204"/>
                <a:ea typeface="+mj-ea"/>
                <a:cs typeface="+mj-cs"/>
              </a:rPr>
              <a:t>Proposte Coordinamento</a:t>
            </a:r>
            <a:endParaRPr lang="it-IT" dirty="0"/>
          </a:p>
        </p:txBody>
      </p:sp>
      <p:sp>
        <p:nvSpPr>
          <p:cNvPr id="4" name="Segnaposto contenuto 3">
            <a:extLst>
              <a:ext uri="{FF2B5EF4-FFF2-40B4-BE49-F238E27FC236}">
                <a16:creationId xmlns:a16="http://schemas.microsoft.com/office/drawing/2014/main" id="{BC6C0371-786F-C4EA-7B1A-5F897D98CDD6}"/>
              </a:ext>
            </a:extLst>
          </p:cNvPr>
          <p:cNvSpPr>
            <a:spLocks noGrp="1"/>
          </p:cNvSpPr>
          <p:nvPr>
            <p:ph idx="1"/>
          </p:nvPr>
        </p:nvSpPr>
        <p:spPr/>
        <p:txBody>
          <a:bodyPr>
            <a:normAutofit/>
          </a:bodyPr>
          <a:lstStyle/>
          <a:p>
            <a:pPr marL="0" lvl="0" indent="0" algn="just">
              <a:lnSpc>
                <a:spcPct val="107000"/>
              </a:lnSpc>
              <a:buNone/>
            </a:pPr>
            <a:r>
              <a:rPr lang="it-IT" sz="2000" b="1" i="1" dirty="0">
                <a:effectLst/>
                <a:latin typeface="Calibri" panose="020F0502020204030204" pitchFamily="34" charset="0"/>
                <a:ea typeface="Calibri" panose="020F0502020204030204" pitchFamily="34" charset="0"/>
                <a:cs typeface="Times New Roman" panose="02020603050405020304" pitchFamily="18" charset="0"/>
              </a:rPr>
              <a:t>Superamento del profilo professionale dell’Operatore Socio Sanitario ed introduzione dell’ aiuto Infermiere (?)</a:t>
            </a:r>
            <a:r>
              <a:rPr lang="it-IT" sz="2000" dirty="0">
                <a:effectLst/>
                <a:latin typeface="Calibri" panose="020F0502020204030204" pitchFamily="34" charset="0"/>
                <a:ea typeface="Calibri" panose="020F0502020204030204" pitchFamily="34" charset="0"/>
                <a:cs typeface="Times New Roman" panose="02020603050405020304" pitchFamily="18" charset="0"/>
              </a:rPr>
              <a:t>: si rende necessario ripensare anche il profilo professionale del personale di supporto all’assistenza; il tentativo di alcune Regioni di ampliare l’ambito di azione dell’O.S.S. attraverso un percorso di formazione complementare si rivela del tutto insufficiente per garantire quella continuità necessaria per soddisfare il bisogno di salute dei cittadini. È pertanto necessario </a:t>
            </a:r>
            <a:r>
              <a:rPr lang="it-IT" sz="2000" b="1" dirty="0">
                <a:effectLst/>
                <a:latin typeface="Calibri" panose="020F0502020204030204" pitchFamily="34" charset="0"/>
                <a:ea typeface="Calibri" panose="020F0502020204030204" pitchFamily="34" charset="0"/>
                <a:cs typeface="Times New Roman" panose="02020603050405020304" pitchFamily="18" charset="0"/>
              </a:rPr>
              <a:t>orientarsi verso la definizione di un nuovo profilo professionale,</a:t>
            </a:r>
            <a:r>
              <a:rPr lang="it-IT" sz="2000" dirty="0">
                <a:effectLst/>
                <a:latin typeface="Calibri" panose="020F0502020204030204" pitchFamily="34" charset="0"/>
                <a:ea typeface="Calibri" panose="020F0502020204030204" pitchFamily="34" charset="0"/>
                <a:cs typeface="Times New Roman" panose="02020603050405020304" pitchFamily="18" charset="0"/>
              </a:rPr>
              <a:t> provvisoriamente denominato “Assistente Infermiere, aiuto infermiere” o “Nurse Assistance” sul modello anglosassone, che possa assorbire, attraverso un </a:t>
            </a:r>
            <a:r>
              <a:rPr lang="it-IT" sz="2000" b="1" dirty="0">
                <a:effectLst/>
                <a:latin typeface="Calibri" panose="020F0502020204030204" pitchFamily="34" charset="0"/>
                <a:ea typeface="Calibri" panose="020F0502020204030204" pitchFamily="34" charset="0"/>
                <a:cs typeface="Times New Roman" panose="02020603050405020304" pitchFamily="18" charset="0"/>
              </a:rPr>
              <a:t>percorso formativo differente rispetto a quello dell’O.S.S. ( o dell’O.S.S. con Formazione Complementare così come previsto dalla Regione Veneto e dalla Regione Lombardia</a:t>
            </a:r>
            <a:r>
              <a:rPr lang="it-IT" sz="2000" dirty="0">
                <a:effectLst/>
                <a:latin typeface="Calibri" panose="020F0502020204030204" pitchFamily="34" charset="0"/>
                <a:ea typeface="Calibri" panose="020F0502020204030204" pitchFamily="34" charset="0"/>
                <a:cs typeface="Times New Roman" panose="02020603050405020304" pitchFamily="18" charset="0"/>
              </a:rPr>
              <a:t>), funzioni ed attività oggi in capo all’Infermiere, di cui deve diventare aiuto nella realizzazione e nel governo della programmazione assistenziale. </a:t>
            </a:r>
          </a:p>
          <a:p>
            <a:endParaRPr lang="it-IT" dirty="0"/>
          </a:p>
        </p:txBody>
      </p:sp>
    </p:spTree>
    <p:extLst>
      <p:ext uri="{BB962C8B-B14F-4D97-AF65-F5344CB8AC3E}">
        <p14:creationId xmlns:p14="http://schemas.microsoft.com/office/powerpoint/2010/main" val="3482873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4256" y="516804"/>
            <a:ext cx="6594189" cy="1625210"/>
          </a:xfrm>
        </p:spPr>
        <p:txBody>
          <a:bodyPr>
            <a:normAutofit/>
          </a:bodyPr>
          <a:lstStyle/>
          <a:p>
            <a:pPr algn="just"/>
            <a:r>
              <a:rPr lang="it-IT" sz="3700" b="1" dirty="0">
                <a:solidFill>
                  <a:srgbClr val="FFFFFF"/>
                </a:solidFill>
              </a:rPr>
              <a:t>Quali sono le ragioni che hanno portato a carenza del personale in RSA?</a:t>
            </a:r>
          </a:p>
        </p:txBody>
      </p:sp>
      <p:sp>
        <p:nvSpPr>
          <p:cNvPr id="3" name="Segnaposto contenuto 2"/>
          <p:cNvSpPr>
            <a:spLocks noGrp="1"/>
          </p:cNvSpPr>
          <p:nvPr>
            <p:ph idx="1"/>
          </p:nvPr>
        </p:nvSpPr>
        <p:spPr>
          <a:xfrm>
            <a:off x="8029319" y="917725"/>
            <a:ext cx="3424739" cy="4852362"/>
          </a:xfrm>
        </p:spPr>
        <p:txBody>
          <a:bodyPr anchor="ctr">
            <a:normAutofit/>
          </a:bodyPr>
          <a:lstStyle/>
          <a:p>
            <a:pPr algn="just"/>
            <a:r>
              <a:rPr lang="it-IT" sz="2000" dirty="0">
                <a:solidFill>
                  <a:srgbClr val="FFFFFF"/>
                </a:solidFill>
              </a:rPr>
              <a:t>Rilevanza dei diversi fenomeni nel determinare la carenza del personale, da 0 a 10 (molto rilevante)</a:t>
            </a:r>
          </a:p>
          <a:p>
            <a:endParaRPr lang="it-IT" sz="2000" dirty="0">
              <a:solidFill>
                <a:srgbClr val="FFFFFF"/>
              </a:solidFill>
            </a:endParaRPr>
          </a:p>
        </p:txBody>
      </p:sp>
      <p:pic>
        <p:nvPicPr>
          <p:cNvPr id="8" name="Immagine 7">
            <a:extLst>
              <a:ext uri="{FF2B5EF4-FFF2-40B4-BE49-F238E27FC236}">
                <a16:creationId xmlns:a16="http://schemas.microsoft.com/office/drawing/2014/main" id="{05CBD2CC-DA52-04B6-619B-94C2B846B4CF}"/>
              </a:ext>
            </a:extLst>
          </p:cNvPr>
          <p:cNvPicPr>
            <a:picLocks noChangeAspect="1"/>
          </p:cNvPicPr>
          <p:nvPr/>
        </p:nvPicPr>
        <p:blipFill>
          <a:blip r:embed="rId3"/>
          <a:stretch>
            <a:fillRect/>
          </a:stretch>
        </p:blipFill>
        <p:spPr>
          <a:xfrm>
            <a:off x="58859" y="516804"/>
            <a:ext cx="6594189" cy="1206893"/>
          </a:xfrm>
          <a:prstGeom prst="rect">
            <a:avLst/>
          </a:prstGeom>
        </p:spPr>
      </p:pic>
      <p:sp>
        <p:nvSpPr>
          <p:cNvPr id="6" name="CasellaDiTesto 5">
            <a:extLst>
              <a:ext uri="{FF2B5EF4-FFF2-40B4-BE49-F238E27FC236}">
                <a16:creationId xmlns:a16="http://schemas.microsoft.com/office/drawing/2014/main" id="{0822F9CC-F078-71ED-77AD-9221E9A4E511}"/>
              </a:ext>
            </a:extLst>
          </p:cNvPr>
          <p:cNvSpPr txBox="1"/>
          <p:nvPr/>
        </p:nvSpPr>
        <p:spPr>
          <a:xfrm>
            <a:off x="968991" y="2142014"/>
            <a:ext cx="10317708" cy="3236207"/>
          </a:xfrm>
          <a:prstGeom prst="rect">
            <a:avLst/>
          </a:prstGeom>
          <a:noFill/>
        </p:spPr>
        <p:txBody>
          <a:bodyPr wrap="square">
            <a:spAutoFit/>
          </a:bodyPr>
          <a:lstStyle/>
          <a:p>
            <a:pPr lvl="0" algn="just">
              <a:lnSpc>
                <a:spcPct val="107000"/>
              </a:lnSpc>
              <a:spcAft>
                <a:spcPts val="800"/>
              </a:spcAft>
            </a:pPr>
            <a:r>
              <a:rPr lang="it-IT" sz="2400" b="1" i="1" dirty="0">
                <a:effectLst/>
                <a:latin typeface="Calibri" panose="020F0502020204030204" pitchFamily="34" charset="0"/>
                <a:ea typeface="Calibri" panose="020F0502020204030204" pitchFamily="34" charset="0"/>
                <a:cs typeface="Times New Roman" panose="02020603050405020304" pitchFamily="18" charset="0"/>
              </a:rPr>
              <a:t>Politiche per rendere attrattivo il ritorno dall’estero degli Infermieri Italiani: </a:t>
            </a:r>
            <a:r>
              <a:rPr lang="it-IT" sz="2400" dirty="0">
                <a:effectLst/>
                <a:latin typeface="Calibri" panose="020F0502020204030204" pitchFamily="34" charset="0"/>
                <a:ea typeface="Calibri" panose="020F0502020204030204" pitchFamily="34" charset="0"/>
                <a:cs typeface="Times New Roman" panose="02020603050405020304" pitchFamily="18" charset="0"/>
              </a:rPr>
              <a:t>le ultime stime (2021) di professionisti Italiani operante all’estero descrivono in termini numerici circa 40.000 Infermieri che, </a:t>
            </a:r>
            <a:r>
              <a:rPr lang="it-IT" sz="2400" b="1" dirty="0">
                <a:effectLst/>
                <a:latin typeface="Calibri" panose="020F0502020204030204" pitchFamily="34" charset="0"/>
                <a:ea typeface="Calibri" panose="020F0502020204030204" pitchFamily="34" charset="0"/>
                <a:cs typeface="Times New Roman" panose="02020603050405020304" pitchFamily="18" charset="0"/>
              </a:rPr>
              <a:t>attratti da modelli organizzativi all’avanguardia rispetto a quelli Italiani</a:t>
            </a:r>
            <a:r>
              <a:rPr lang="it-IT" sz="2400" dirty="0">
                <a:effectLst/>
                <a:latin typeface="Calibri" panose="020F0502020204030204" pitchFamily="34" charset="0"/>
                <a:ea typeface="Calibri" panose="020F0502020204030204" pitchFamily="34" charset="0"/>
                <a:cs typeface="Times New Roman" panose="02020603050405020304" pitchFamily="18" charset="0"/>
              </a:rPr>
              <a:t>, </a:t>
            </a:r>
            <a:r>
              <a:rPr lang="it-IT" sz="2400" b="1" dirty="0">
                <a:effectLst/>
                <a:latin typeface="Calibri" panose="020F0502020204030204" pitchFamily="34" charset="0"/>
                <a:ea typeface="Calibri" panose="020F0502020204030204" pitchFamily="34" charset="0"/>
                <a:cs typeface="Times New Roman" panose="02020603050405020304" pitchFamily="18" charset="0"/>
              </a:rPr>
              <a:t>da una maggiore retribuzione economica e da prospettive di avanzamento di carriera </a:t>
            </a:r>
            <a:r>
              <a:rPr lang="it-IT" sz="2400" dirty="0">
                <a:effectLst/>
                <a:latin typeface="Calibri" panose="020F0502020204030204" pitchFamily="34" charset="0"/>
                <a:ea typeface="Calibri" panose="020F0502020204030204" pitchFamily="34" charset="0"/>
                <a:cs typeface="Times New Roman" panose="02020603050405020304" pitchFamily="18" charset="0"/>
              </a:rPr>
              <a:t>ad oggi inesistenti nel territorio italiano, hanno scelto di abbandonare il Paese dove si sono formati. Per recuperare tali professionisti è necessario riconsiderare la questione infermieristica a 360°, ridefinendo i tanti aspetti fino ad ora evidenziati</a:t>
            </a:r>
            <a:r>
              <a:rPr lang="it-IT" sz="1800"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245223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7C1D06FD-6C00-469D-8051-FD10E434B403}"/>
              </a:ext>
            </a:extLst>
          </p:cNvPr>
          <p:cNvSpPr>
            <a:spLocks noGrp="1"/>
          </p:cNvSpPr>
          <p:nvPr>
            <p:ph type="title"/>
          </p:nvPr>
        </p:nvSpPr>
        <p:spPr>
          <a:xfrm>
            <a:off x="524741" y="620392"/>
            <a:ext cx="3808268" cy="5504688"/>
          </a:xfrm>
        </p:spPr>
        <p:txBody>
          <a:bodyPr>
            <a:normAutofit/>
          </a:bodyPr>
          <a:lstStyle/>
          <a:p>
            <a:r>
              <a:rPr lang="it-IT" sz="5100">
                <a:solidFill>
                  <a:schemeClr val="bg1"/>
                </a:solidFill>
              </a:rPr>
              <a:t>Proposte organizzative</a:t>
            </a:r>
          </a:p>
        </p:txBody>
      </p:sp>
      <p:pic>
        <p:nvPicPr>
          <p:cNvPr id="12" name="Segnaposto contenuto 11">
            <a:extLst>
              <a:ext uri="{FF2B5EF4-FFF2-40B4-BE49-F238E27FC236}">
                <a16:creationId xmlns:a16="http://schemas.microsoft.com/office/drawing/2014/main" id="{7B61A505-A947-4A39-B396-F7CF3BF4B631}"/>
              </a:ext>
            </a:extLst>
          </p:cNvPr>
          <p:cNvPicPr>
            <a:picLocks noGrp="1" noChangeAspect="1"/>
          </p:cNvPicPr>
          <p:nvPr>
            <p:ph idx="1"/>
          </p:nvPr>
        </p:nvPicPr>
        <p:blipFill>
          <a:blip r:embed="rId3"/>
          <a:stretch>
            <a:fillRect/>
          </a:stretch>
        </p:blipFill>
        <p:spPr>
          <a:xfrm>
            <a:off x="5373510" y="3228622"/>
            <a:ext cx="6186311" cy="1067947"/>
          </a:xfrm>
        </p:spPr>
      </p:pic>
    </p:spTree>
    <p:extLst>
      <p:ext uri="{BB962C8B-B14F-4D97-AF65-F5344CB8AC3E}">
        <p14:creationId xmlns:p14="http://schemas.microsoft.com/office/powerpoint/2010/main" val="2187954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38882" y="639193"/>
            <a:ext cx="3571810" cy="3573516"/>
          </a:xfrm>
        </p:spPr>
        <p:txBody>
          <a:bodyPr vert="horz" lIns="91440" tIns="45720" rIns="91440" bIns="45720" rtlCol="0" anchor="b">
            <a:normAutofit/>
          </a:bodyPr>
          <a:lstStyle/>
          <a:p>
            <a:r>
              <a:rPr lang="en-US" sz="2800" b="1" kern="1200" dirty="0">
                <a:solidFill>
                  <a:schemeClr val="tx1"/>
                </a:solidFill>
                <a:latin typeface="+mj-lt"/>
                <a:ea typeface="+mj-ea"/>
                <a:cs typeface="+mj-cs"/>
              </a:rPr>
              <a:t>Infermieri </a:t>
            </a:r>
            <a:r>
              <a:rPr lang="en-US" sz="2800" b="1" kern="1200" dirty="0" err="1">
                <a:solidFill>
                  <a:schemeClr val="tx1"/>
                </a:solidFill>
                <a:latin typeface="+mj-lt"/>
                <a:ea typeface="+mj-ea"/>
                <a:cs typeface="+mj-cs"/>
              </a:rPr>
              <a:t>Americani</a:t>
            </a:r>
            <a:r>
              <a:rPr lang="en-US" sz="2800" b="1" kern="1200" dirty="0">
                <a:solidFill>
                  <a:schemeClr val="tx1"/>
                </a:solidFill>
                <a:latin typeface="+mj-lt"/>
                <a:ea typeface="+mj-ea"/>
                <a:cs typeface="+mj-cs"/>
              </a:rPr>
              <a:t> la </a:t>
            </a:r>
            <a:r>
              <a:rPr lang="en-US" sz="2800" b="1" kern="1200" dirty="0" err="1">
                <a:solidFill>
                  <a:schemeClr val="tx1"/>
                </a:solidFill>
                <a:latin typeface="+mj-lt"/>
                <a:ea typeface="+mj-ea"/>
                <a:cs typeface="+mj-cs"/>
              </a:rPr>
              <a:t>categoria</a:t>
            </a:r>
            <a:r>
              <a:rPr lang="en-US" sz="2800" b="1" kern="1200" dirty="0">
                <a:solidFill>
                  <a:schemeClr val="tx1"/>
                </a:solidFill>
                <a:latin typeface="+mj-lt"/>
                <a:ea typeface="+mj-ea"/>
                <a:cs typeface="+mj-cs"/>
              </a:rPr>
              <a:t> </a:t>
            </a:r>
            <a:r>
              <a:rPr lang="en-US" sz="2800" b="1" kern="1200" dirty="0" err="1">
                <a:solidFill>
                  <a:schemeClr val="tx1"/>
                </a:solidFill>
                <a:latin typeface="+mj-lt"/>
                <a:ea typeface="+mj-ea"/>
                <a:cs typeface="+mj-cs"/>
              </a:rPr>
              <a:t>maggiormente</a:t>
            </a:r>
            <a:r>
              <a:rPr lang="en-US" sz="2800" b="1" kern="1200" dirty="0">
                <a:solidFill>
                  <a:schemeClr val="tx1"/>
                </a:solidFill>
                <a:latin typeface="+mj-lt"/>
                <a:ea typeface="+mj-ea"/>
                <a:cs typeface="+mj-cs"/>
              </a:rPr>
              <a:t> </a:t>
            </a:r>
            <a:r>
              <a:rPr lang="en-US" sz="2800" b="1" kern="1200" dirty="0" err="1">
                <a:solidFill>
                  <a:schemeClr val="tx1"/>
                </a:solidFill>
                <a:latin typeface="+mj-lt"/>
                <a:ea typeface="+mj-ea"/>
                <a:cs typeface="+mj-cs"/>
              </a:rPr>
              <a:t>riconosciuta</a:t>
            </a:r>
            <a:r>
              <a:rPr lang="en-US" sz="2800" b="1" kern="1200" dirty="0">
                <a:solidFill>
                  <a:schemeClr val="tx1"/>
                </a:solidFill>
                <a:latin typeface="+mj-lt"/>
                <a:ea typeface="+mj-ea"/>
                <a:cs typeface="+mj-cs"/>
              </a:rPr>
              <a:t> a </a:t>
            </a:r>
            <a:r>
              <a:rPr lang="en-US" sz="2800" b="1" kern="1200" dirty="0" err="1">
                <a:solidFill>
                  <a:schemeClr val="tx1"/>
                </a:solidFill>
                <a:latin typeface="+mj-lt"/>
                <a:ea typeface="+mj-ea"/>
                <a:cs typeface="+mj-cs"/>
              </a:rPr>
              <a:t>livello</a:t>
            </a:r>
            <a:r>
              <a:rPr lang="en-US" sz="2800" b="1" kern="1200" dirty="0">
                <a:solidFill>
                  <a:schemeClr val="tx1"/>
                </a:solidFill>
                <a:latin typeface="+mj-lt"/>
                <a:ea typeface="+mj-ea"/>
                <a:cs typeface="+mj-cs"/>
              </a:rPr>
              <a:t> </a:t>
            </a:r>
            <a:r>
              <a:rPr lang="en-US" sz="2800" b="1" kern="1200" dirty="0" err="1">
                <a:solidFill>
                  <a:schemeClr val="tx1"/>
                </a:solidFill>
                <a:latin typeface="+mj-lt"/>
                <a:ea typeface="+mj-ea"/>
                <a:cs typeface="+mj-cs"/>
              </a:rPr>
              <a:t>sociale</a:t>
            </a:r>
            <a:r>
              <a:rPr lang="en-US" sz="2800" b="1" kern="1200" dirty="0">
                <a:solidFill>
                  <a:schemeClr val="tx1"/>
                </a:solidFill>
                <a:latin typeface="+mj-lt"/>
                <a:ea typeface="+mj-ea"/>
                <a:cs typeface="+mj-cs"/>
              </a:rPr>
              <a:t>, </a:t>
            </a:r>
            <a:r>
              <a:rPr lang="en-US" sz="2800" b="1" kern="1200" dirty="0" err="1">
                <a:solidFill>
                  <a:schemeClr val="tx1"/>
                </a:solidFill>
                <a:latin typeface="+mj-lt"/>
                <a:ea typeface="+mj-ea"/>
                <a:cs typeface="+mj-cs"/>
              </a:rPr>
              <a:t>gli</a:t>
            </a:r>
            <a:r>
              <a:rPr lang="en-US" sz="2800" b="1" kern="1200" dirty="0">
                <a:solidFill>
                  <a:schemeClr val="tx1"/>
                </a:solidFill>
                <a:latin typeface="+mj-lt"/>
                <a:ea typeface="+mj-ea"/>
                <a:cs typeface="+mj-cs"/>
              </a:rPr>
              <a:t> </a:t>
            </a:r>
            <a:r>
              <a:rPr lang="en-US" sz="2800" b="1" kern="1200" dirty="0" err="1">
                <a:solidFill>
                  <a:schemeClr val="tx1"/>
                </a:solidFill>
                <a:latin typeface="+mj-lt"/>
                <a:ea typeface="+mj-ea"/>
                <a:cs typeface="+mj-cs"/>
              </a:rPr>
              <a:t>Italiani</a:t>
            </a:r>
            <a:r>
              <a:rPr lang="en-US" sz="2800" b="1" kern="1200" dirty="0">
                <a:solidFill>
                  <a:schemeClr val="tx1"/>
                </a:solidFill>
                <a:latin typeface="+mj-lt"/>
                <a:ea typeface="+mj-ea"/>
                <a:cs typeface="+mj-cs"/>
              </a:rPr>
              <a:t> </a:t>
            </a:r>
            <a:r>
              <a:rPr lang="en-US" sz="2800" b="1" kern="1200" dirty="0" err="1">
                <a:solidFill>
                  <a:schemeClr val="tx1"/>
                </a:solidFill>
                <a:latin typeface="+mj-lt"/>
                <a:ea typeface="+mj-ea"/>
                <a:cs typeface="+mj-cs"/>
              </a:rPr>
              <a:t>nemmeno</a:t>
            </a:r>
            <a:r>
              <a:rPr lang="en-US" sz="2800" b="1" kern="1200" dirty="0">
                <a:solidFill>
                  <a:schemeClr val="tx1"/>
                </a:solidFill>
                <a:latin typeface="+mj-lt"/>
                <a:ea typeface="+mj-ea"/>
                <a:cs typeface="+mj-cs"/>
              </a:rPr>
              <a:t> in </a:t>
            </a:r>
            <a:r>
              <a:rPr lang="en-US" sz="2800" b="1" kern="1200" dirty="0" err="1">
                <a:solidFill>
                  <a:schemeClr val="tx1"/>
                </a:solidFill>
                <a:latin typeface="+mj-lt"/>
                <a:ea typeface="+mj-ea"/>
                <a:cs typeface="+mj-cs"/>
              </a:rPr>
              <a:t>classifica</a:t>
            </a:r>
            <a:endParaRPr lang="en-US" sz="2800" b="1" kern="1200" dirty="0">
              <a:solidFill>
                <a:schemeClr val="tx1"/>
              </a:solidFill>
              <a:latin typeface="+mj-lt"/>
              <a:ea typeface="+mj-ea"/>
              <a:cs typeface="+mj-cs"/>
            </a:endParaRP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egnaposto contenuto 3"/>
          <p:cNvPicPr>
            <a:picLocks noGrp="1" noChangeAspect="1"/>
          </p:cNvPicPr>
          <p:nvPr>
            <p:ph idx="1"/>
          </p:nvPr>
        </p:nvPicPr>
        <p:blipFill>
          <a:blip r:embed="rId3"/>
          <a:stretch>
            <a:fillRect/>
          </a:stretch>
        </p:blipFill>
        <p:spPr>
          <a:xfrm>
            <a:off x="5293471" y="640080"/>
            <a:ext cx="5936265" cy="5550408"/>
          </a:xfrm>
          <a:prstGeom prst="rect">
            <a:avLst/>
          </a:prstGeom>
        </p:spPr>
      </p:pic>
    </p:spTree>
    <p:extLst>
      <p:ext uri="{BB962C8B-B14F-4D97-AF65-F5344CB8AC3E}">
        <p14:creationId xmlns:p14="http://schemas.microsoft.com/office/powerpoint/2010/main" val="3381360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F7D788E-2C1B-4EF4-8719-12613771F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452"/>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AA40A705-DDCF-42D8-8A6B-C73631BBB123}"/>
              </a:ext>
            </a:extLst>
          </p:cNvPr>
          <p:cNvSpPr>
            <a:spLocks noGrp="1"/>
          </p:cNvSpPr>
          <p:nvPr>
            <p:ph type="title"/>
          </p:nvPr>
        </p:nvSpPr>
        <p:spPr>
          <a:xfrm>
            <a:off x="449418" y="2662504"/>
            <a:ext cx="6053558" cy="2424774"/>
          </a:xfrm>
        </p:spPr>
        <p:txBody>
          <a:bodyPr>
            <a:normAutofit/>
          </a:bodyPr>
          <a:lstStyle/>
          <a:p>
            <a:r>
              <a:rPr lang="it-IT" dirty="0">
                <a:solidFill>
                  <a:srgbClr val="FFFFFF"/>
                </a:solidFill>
              </a:rPr>
              <a:t>Dalla letteratura</a:t>
            </a:r>
          </a:p>
        </p:txBody>
      </p:sp>
      <p:sp>
        <p:nvSpPr>
          <p:cNvPr id="11" name="Freeform: Shape 10">
            <a:extLst>
              <a:ext uri="{FF2B5EF4-FFF2-40B4-BE49-F238E27FC236}">
                <a16:creationId xmlns:a16="http://schemas.microsoft.com/office/drawing/2014/main" id="{7C54E824-C0F4-480B-BC88-689F50C45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58DEA6A1-FC5C-4E6E-BBBF-7E472949B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96AAAC3B-1954-46B7-BBAC-27DFF5B52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9395" y="0"/>
            <a:ext cx="4023360" cy="298024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79CCC565-791C-4C58-A3B9-AD432970E955}"/>
              </a:ext>
            </a:extLst>
          </p:cNvPr>
          <p:cNvSpPr>
            <a:spLocks noGrp="1"/>
          </p:cNvSpPr>
          <p:nvPr>
            <p:ph sz="half" idx="1"/>
          </p:nvPr>
        </p:nvSpPr>
        <p:spPr>
          <a:xfrm>
            <a:off x="3972921" y="222393"/>
            <a:ext cx="3356308" cy="2143120"/>
          </a:xfrm>
        </p:spPr>
        <p:txBody>
          <a:bodyPr anchor="ctr">
            <a:normAutofit/>
          </a:bodyPr>
          <a:lstStyle/>
          <a:p>
            <a:pPr>
              <a:spcBef>
                <a:spcPts val="0"/>
              </a:spcBef>
              <a:spcAft>
                <a:spcPts val="600"/>
              </a:spcAft>
              <a:buNone/>
            </a:pPr>
            <a:r>
              <a:rPr lang="it-IT" sz="2000" dirty="0">
                <a:cs typeface="MoolBoran" pitchFamily="34" charset="0"/>
              </a:rPr>
              <a:t>EFFETTI  SULLA SALUTE DEI LAVORATORI</a:t>
            </a:r>
          </a:p>
          <a:p>
            <a:pPr>
              <a:spcBef>
                <a:spcPts val="0"/>
              </a:spcBef>
              <a:spcAft>
                <a:spcPts val="600"/>
              </a:spcAft>
              <a:buNone/>
            </a:pPr>
            <a:r>
              <a:rPr lang="it-IT" sz="2000" dirty="0">
                <a:cs typeface="MoolBoran" pitchFamily="34" charset="0"/>
              </a:rPr>
              <a:t>Patologie, disturbi del sonno, difficoltà socio - affettiva</a:t>
            </a:r>
            <a:endParaRPr lang="it-IT" sz="2000" dirty="0"/>
          </a:p>
        </p:txBody>
      </p:sp>
      <p:sp>
        <p:nvSpPr>
          <p:cNvPr id="17" name="Freeform: Shape 16">
            <a:extLst>
              <a:ext uri="{FF2B5EF4-FFF2-40B4-BE49-F238E27FC236}">
                <a16:creationId xmlns:a16="http://schemas.microsoft.com/office/drawing/2014/main" id="{A5AD6500-BB62-4AAC-9D2F-C10DDC90C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6897" y="1584494"/>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egnaposto contenuto 3">
            <a:extLst>
              <a:ext uri="{FF2B5EF4-FFF2-40B4-BE49-F238E27FC236}">
                <a16:creationId xmlns:a16="http://schemas.microsoft.com/office/drawing/2014/main" id="{DB1CB2BF-84B9-4ED3-9927-37D8916A9F07}"/>
              </a:ext>
            </a:extLst>
          </p:cNvPr>
          <p:cNvSpPr>
            <a:spLocks noGrp="1"/>
          </p:cNvSpPr>
          <p:nvPr>
            <p:ph sz="half" idx="2"/>
          </p:nvPr>
        </p:nvSpPr>
        <p:spPr>
          <a:xfrm>
            <a:off x="8150482" y="2365513"/>
            <a:ext cx="4137678" cy="2575978"/>
          </a:xfrm>
        </p:spPr>
        <p:txBody>
          <a:bodyPr anchor="ctr">
            <a:normAutofit/>
          </a:bodyPr>
          <a:lstStyle/>
          <a:p>
            <a:pPr algn="ctr">
              <a:spcBef>
                <a:spcPts val="0"/>
              </a:spcBef>
              <a:buNone/>
            </a:pPr>
            <a:r>
              <a:rPr lang="it-IT" sz="2000" dirty="0">
                <a:cs typeface="MoolBoran" pitchFamily="34" charset="0"/>
              </a:rPr>
              <a:t>RICADUTE SULLA QUALITÀ ASSISTENZIALE</a:t>
            </a:r>
          </a:p>
          <a:p>
            <a:pPr algn="ctr">
              <a:spcBef>
                <a:spcPts val="0"/>
              </a:spcBef>
              <a:buNone/>
            </a:pPr>
            <a:r>
              <a:rPr lang="it-IT" sz="2000" dirty="0">
                <a:cs typeface="MoolBoran" pitchFamily="34" charset="0"/>
              </a:rPr>
              <a:t>Aumento della stanchezza, distrazioni e conseguente aumento errori</a:t>
            </a:r>
          </a:p>
          <a:p>
            <a:pPr marL="0" indent="0">
              <a:buNone/>
            </a:pPr>
            <a:endParaRPr lang="it-IT" sz="2000" dirty="0"/>
          </a:p>
        </p:txBody>
      </p:sp>
      <p:sp>
        <p:nvSpPr>
          <p:cNvPr id="12" name="CasellaDiTesto 11">
            <a:extLst>
              <a:ext uri="{FF2B5EF4-FFF2-40B4-BE49-F238E27FC236}">
                <a16:creationId xmlns:a16="http://schemas.microsoft.com/office/drawing/2014/main" id="{2C3586F1-A59F-4626-BFD5-11166EBA77D4}"/>
              </a:ext>
            </a:extLst>
          </p:cNvPr>
          <p:cNvSpPr txBox="1"/>
          <p:nvPr/>
        </p:nvSpPr>
        <p:spPr>
          <a:xfrm>
            <a:off x="8455283" y="4676120"/>
            <a:ext cx="3736718" cy="184986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00B0F0"/>
                </a:solidFill>
                <a:effectLst/>
                <a:uLnTx/>
                <a:uFillTx/>
                <a:latin typeface="Calibri" panose="020F0502020204030204"/>
                <a:ea typeface="+mn-ea"/>
                <a:cs typeface="+mn-cs"/>
              </a:rPr>
              <a:t>INTERVENTI</a:t>
            </a:r>
            <a:r>
              <a:rPr kumimoji="0" lang="it-IT" sz="18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it-IT" sz="2400" b="0" i="0" u="none" strike="noStrike" kern="1200" cap="none" spc="0" normalizeH="0" baseline="0" noProof="0" dirty="0">
                <a:ln>
                  <a:noFill/>
                </a:ln>
                <a:solidFill>
                  <a:srgbClr val="00B0F0"/>
                </a:solidFill>
                <a:effectLst/>
                <a:uLnTx/>
                <a:uFillTx/>
                <a:latin typeface="Calibri" panose="020F0502020204030204"/>
                <a:ea typeface="+mn-ea"/>
                <a:cs typeface="+mn-cs"/>
              </a:rPr>
              <a:t>CONSIGLIATI</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Stile di vita sano, corretta pianificazione, applicazione delle normative</a:t>
            </a:r>
          </a:p>
        </p:txBody>
      </p:sp>
      <p:sp>
        <p:nvSpPr>
          <p:cNvPr id="14" name="CasellaDiTesto 13">
            <a:extLst>
              <a:ext uri="{FF2B5EF4-FFF2-40B4-BE49-F238E27FC236}">
                <a16:creationId xmlns:a16="http://schemas.microsoft.com/office/drawing/2014/main" id="{8C75544C-47D9-4AA2-8B01-A0737B4D86A0}"/>
              </a:ext>
            </a:extLst>
          </p:cNvPr>
          <p:cNvSpPr txBox="1"/>
          <p:nvPr/>
        </p:nvSpPr>
        <p:spPr>
          <a:xfrm>
            <a:off x="1061157" y="4676120"/>
            <a:ext cx="4718754"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(Stress </a:t>
            </a:r>
            <a:r>
              <a:rPr kumimoji="0" lang="it-IT" sz="1800" b="0" i="0" u="none" strike="noStrike" kern="1200" cap="none" spc="0" normalizeH="0" baseline="0" noProof="0" dirty="0" err="1">
                <a:ln>
                  <a:noFill/>
                </a:ln>
                <a:solidFill>
                  <a:prstClr val="white"/>
                </a:solidFill>
                <a:effectLst/>
                <a:uLnTx/>
                <a:uFillTx/>
                <a:latin typeface="Calibri" panose="020F0502020204030204"/>
                <a:ea typeface="+mn-ea"/>
                <a:cs typeface="+mn-cs"/>
              </a:rPr>
              <a:t>occupazionele</a:t>
            </a: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 lavoro a turni, riposi, festività, corretto skill mix, straordinari, deroga 11 ore, mix competenze, modelli innovativi 12 ore etc.)</a:t>
            </a:r>
          </a:p>
        </p:txBody>
      </p:sp>
    </p:spTree>
    <p:extLst>
      <p:ext uri="{BB962C8B-B14F-4D97-AF65-F5344CB8AC3E}">
        <p14:creationId xmlns:p14="http://schemas.microsoft.com/office/powerpoint/2010/main" val="3612905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magine 4">
            <a:extLst>
              <a:ext uri="{FF2B5EF4-FFF2-40B4-BE49-F238E27FC236}">
                <a16:creationId xmlns:a16="http://schemas.microsoft.com/office/drawing/2014/main" id="{2D5419BC-5DA3-42CD-AB89-C6AECABBB944}"/>
              </a:ext>
            </a:extLst>
          </p:cNvPr>
          <p:cNvPicPr>
            <a:picLocks noChangeAspect="1"/>
          </p:cNvPicPr>
          <p:nvPr/>
        </p:nvPicPr>
        <p:blipFill>
          <a:blip r:embed="rId2"/>
          <a:stretch>
            <a:fillRect/>
          </a:stretch>
        </p:blipFill>
        <p:spPr>
          <a:xfrm>
            <a:off x="990600" y="1051034"/>
            <a:ext cx="10134600" cy="1229711"/>
          </a:xfrm>
          <a:prstGeom prst="rect">
            <a:avLst/>
          </a:prstGeom>
        </p:spPr>
      </p:pic>
      <p:pic>
        <p:nvPicPr>
          <p:cNvPr id="2" name="Immagine 1" descr="Immagine che contiene testo&#10;&#10;Descrizione generata automaticamente">
            <a:extLst>
              <a:ext uri="{FF2B5EF4-FFF2-40B4-BE49-F238E27FC236}">
                <a16:creationId xmlns:a16="http://schemas.microsoft.com/office/drawing/2014/main" id="{C27ADB8D-72DD-B94D-7C05-1085F91A7AFD}"/>
              </a:ext>
            </a:extLst>
          </p:cNvPr>
          <p:cNvPicPr>
            <a:picLocks noChangeAspect="1"/>
          </p:cNvPicPr>
          <p:nvPr/>
        </p:nvPicPr>
        <p:blipFill>
          <a:blip r:embed="rId3"/>
          <a:stretch>
            <a:fillRect/>
          </a:stretch>
        </p:blipFill>
        <p:spPr>
          <a:xfrm>
            <a:off x="990601" y="2610826"/>
            <a:ext cx="4874172" cy="3327520"/>
          </a:xfrm>
          <a:prstGeom prst="rect">
            <a:avLst/>
          </a:prstGeom>
        </p:spPr>
      </p:pic>
      <p:pic>
        <p:nvPicPr>
          <p:cNvPr id="3" name="Immagine 2" descr="Immagine che contiene testo&#10;&#10;Descrizione generata automaticamente">
            <a:extLst>
              <a:ext uri="{FF2B5EF4-FFF2-40B4-BE49-F238E27FC236}">
                <a16:creationId xmlns:a16="http://schemas.microsoft.com/office/drawing/2014/main" id="{BD3F6607-5935-0840-115A-00D0A0FDC23C}"/>
              </a:ext>
            </a:extLst>
          </p:cNvPr>
          <p:cNvPicPr>
            <a:picLocks noChangeAspect="1"/>
          </p:cNvPicPr>
          <p:nvPr/>
        </p:nvPicPr>
        <p:blipFill>
          <a:blip r:embed="rId4"/>
          <a:stretch>
            <a:fillRect/>
          </a:stretch>
        </p:blipFill>
        <p:spPr>
          <a:xfrm>
            <a:off x="4508938" y="2144110"/>
            <a:ext cx="6768662" cy="2799351"/>
          </a:xfrm>
          <a:prstGeom prst="rect">
            <a:avLst/>
          </a:prstGeom>
        </p:spPr>
      </p:pic>
      <p:pic>
        <p:nvPicPr>
          <p:cNvPr id="4" name="Segnaposto contenuto 4" descr="Immagine che contiene testo&#10;&#10;Descrizione generata automaticamente">
            <a:extLst>
              <a:ext uri="{FF2B5EF4-FFF2-40B4-BE49-F238E27FC236}">
                <a16:creationId xmlns:a16="http://schemas.microsoft.com/office/drawing/2014/main" id="{5BEA8B62-541A-7781-419E-31490235075A}"/>
              </a:ext>
            </a:extLst>
          </p:cNvPr>
          <p:cNvPicPr>
            <a:picLocks noChangeAspect="1"/>
          </p:cNvPicPr>
          <p:nvPr/>
        </p:nvPicPr>
        <p:blipFill>
          <a:blip r:embed="rId5"/>
          <a:stretch>
            <a:fillRect/>
          </a:stretch>
        </p:blipFill>
        <p:spPr>
          <a:xfrm>
            <a:off x="5044966" y="4225159"/>
            <a:ext cx="6308834" cy="1911888"/>
          </a:xfrm>
          <a:prstGeom prst="rect">
            <a:avLst/>
          </a:prstGeom>
        </p:spPr>
      </p:pic>
    </p:spTree>
    <p:extLst>
      <p:ext uri="{BB962C8B-B14F-4D97-AF65-F5344CB8AC3E}">
        <p14:creationId xmlns:p14="http://schemas.microsoft.com/office/powerpoint/2010/main" val="1210231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777E57D-6A88-4B5B-A068-2BA7FF4E8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C2178159-7BF9-4185-AACF-AF9E98A947DD}"/>
              </a:ext>
            </a:extLst>
          </p:cNvPr>
          <p:cNvSpPr>
            <a:spLocks noGrp="1"/>
          </p:cNvSpPr>
          <p:nvPr>
            <p:ph type="ctrTitle"/>
          </p:nvPr>
        </p:nvSpPr>
        <p:spPr>
          <a:xfrm>
            <a:off x="841248" y="502920"/>
            <a:ext cx="10509504" cy="1975104"/>
          </a:xfrm>
        </p:spPr>
        <p:txBody>
          <a:bodyPr vert="horz" lIns="91440" tIns="45720" rIns="91440" bIns="45720" rtlCol="0" anchor="b">
            <a:normAutofit/>
          </a:bodyPr>
          <a:lstStyle/>
          <a:p>
            <a:pPr algn="l"/>
            <a:r>
              <a:rPr lang="en-US" sz="5400" kern="1200">
                <a:solidFill>
                  <a:schemeClr val="tx1"/>
                </a:solidFill>
                <a:latin typeface="+mj-lt"/>
                <a:ea typeface="+mj-ea"/>
                <a:cs typeface="+mj-cs"/>
              </a:rPr>
              <a:t>Self-rostering</a:t>
            </a:r>
            <a:br>
              <a:rPr lang="en-US" sz="5400" kern="1200">
                <a:solidFill>
                  <a:schemeClr val="tx1"/>
                </a:solidFill>
                <a:latin typeface="+mj-lt"/>
                <a:ea typeface="+mj-ea"/>
                <a:cs typeface="+mj-cs"/>
              </a:rPr>
            </a:br>
            <a:endParaRPr lang="en-US" sz="5400" kern="1200">
              <a:solidFill>
                <a:schemeClr val="tx1"/>
              </a:solidFill>
              <a:latin typeface="+mj-lt"/>
              <a:ea typeface="+mj-ea"/>
              <a:cs typeface="+mj-cs"/>
            </a:endParaRPr>
          </a:p>
        </p:txBody>
      </p:sp>
      <p:sp>
        <p:nvSpPr>
          <p:cNvPr id="10" name="Rectangle 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289407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ottotitolo 2">
            <a:extLst>
              <a:ext uri="{FF2B5EF4-FFF2-40B4-BE49-F238E27FC236}">
                <a16:creationId xmlns:a16="http://schemas.microsoft.com/office/drawing/2014/main" id="{8BD5EDC4-B9DE-40D9-B736-0E4A3A3D9774}"/>
              </a:ext>
            </a:extLst>
          </p:cNvPr>
          <p:cNvSpPr>
            <a:spLocks noGrp="1"/>
          </p:cNvSpPr>
          <p:nvPr>
            <p:ph type="subTitle" idx="1"/>
          </p:nvPr>
        </p:nvSpPr>
        <p:spPr>
          <a:xfrm>
            <a:off x="841248" y="2980944"/>
            <a:ext cx="10509504" cy="3374136"/>
          </a:xfrm>
        </p:spPr>
        <p:txBody>
          <a:bodyPr vert="horz" lIns="91440" tIns="45720" rIns="91440" bIns="45720" rtlCol="0">
            <a:normAutofit/>
          </a:bodyPr>
          <a:lstStyle/>
          <a:p>
            <a:pPr marL="365760" indent="-283464" algn="ctr">
              <a:spcBef>
                <a:spcPts val="600"/>
              </a:spcBef>
              <a:buClr>
                <a:srgbClr val="3891A7"/>
              </a:buClr>
              <a:buSzPct val="80000"/>
            </a:pPr>
            <a:r>
              <a:rPr lang="it-IT" sz="2400" dirty="0">
                <a:solidFill>
                  <a:prstClr val="black"/>
                </a:solidFill>
              </a:rPr>
              <a:t>Modalità di pianificazione dei turni </a:t>
            </a:r>
          </a:p>
          <a:p>
            <a:pPr marL="365760" indent="-283464" algn="ctr">
              <a:spcBef>
                <a:spcPts val="600"/>
              </a:spcBef>
              <a:buClr>
                <a:srgbClr val="3891A7"/>
              </a:buClr>
              <a:buSzPct val="80000"/>
            </a:pPr>
            <a:r>
              <a:rPr lang="it-IT" sz="2400" dirty="0">
                <a:solidFill>
                  <a:prstClr val="black"/>
                </a:solidFill>
              </a:rPr>
              <a:t>Stesura da parte degli operatori (team leader) rispettando delle regole concordate</a:t>
            </a:r>
          </a:p>
          <a:p>
            <a:pPr marL="114300" algn="l"/>
            <a:endParaRPr lang="en-US" sz="2200" dirty="0"/>
          </a:p>
          <a:p>
            <a:pPr algn="just"/>
            <a:r>
              <a:rPr lang="en-US" sz="2200" dirty="0"/>
              <a:t>1) Self rostering: </a:t>
            </a:r>
            <a:r>
              <a:rPr lang="en-US" sz="2200" dirty="0" err="1"/>
              <a:t>i</a:t>
            </a:r>
            <a:r>
              <a:rPr lang="en-US" sz="2200" dirty="0"/>
              <a:t> </a:t>
            </a:r>
            <a:r>
              <a:rPr lang="en-US" sz="2200" dirty="0" err="1"/>
              <a:t>turni</a:t>
            </a:r>
            <a:r>
              <a:rPr lang="en-US" sz="2200" dirty="0"/>
              <a:t> sono </a:t>
            </a:r>
            <a:r>
              <a:rPr lang="en-US" sz="2200" dirty="0" err="1"/>
              <a:t>preparati</a:t>
            </a:r>
            <a:r>
              <a:rPr lang="en-US" sz="2200" dirty="0"/>
              <a:t> </a:t>
            </a:r>
            <a:r>
              <a:rPr lang="en-US" sz="2200" dirty="0" err="1"/>
              <a:t>individualmente</a:t>
            </a:r>
            <a:r>
              <a:rPr lang="en-US" sz="2200" dirty="0"/>
              <a:t> dal </a:t>
            </a:r>
            <a:r>
              <a:rPr lang="en-US" sz="2200" dirty="0" err="1"/>
              <a:t>personale</a:t>
            </a:r>
            <a:r>
              <a:rPr lang="en-US" sz="2200" dirty="0"/>
              <a:t> di </a:t>
            </a:r>
            <a:r>
              <a:rPr lang="en-US" sz="2200" dirty="0" err="1"/>
              <a:t>reparto</a:t>
            </a:r>
            <a:endParaRPr lang="en-US" sz="2200" dirty="0"/>
          </a:p>
          <a:p>
            <a:pPr algn="just"/>
            <a:r>
              <a:rPr lang="en-US" sz="2200" dirty="0"/>
              <a:t>2) Team- rostering: il </a:t>
            </a:r>
            <a:r>
              <a:rPr lang="en-US" sz="2200" dirty="0" err="1"/>
              <a:t>personale</a:t>
            </a:r>
            <a:r>
              <a:rPr lang="en-US" sz="2200" dirty="0"/>
              <a:t> è </a:t>
            </a:r>
            <a:r>
              <a:rPr lang="en-US" sz="2200" dirty="0" err="1"/>
              <a:t>diviso</a:t>
            </a:r>
            <a:r>
              <a:rPr lang="en-US" sz="2200" dirty="0"/>
              <a:t> in </a:t>
            </a:r>
            <a:r>
              <a:rPr lang="en-US" sz="2200" dirty="0" err="1"/>
              <a:t>squadre</a:t>
            </a:r>
            <a:r>
              <a:rPr lang="en-US" sz="2200" dirty="0"/>
              <a:t>, un «leader» </a:t>
            </a:r>
            <a:r>
              <a:rPr lang="en-US" sz="2200" dirty="0" err="1"/>
              <a:t>coordina</a:t>
            </a:r>
            <a:r>
              <a:rPr lang="en-US" sz="2200" dirty="0"/>
              <a:t> la </a:t>
            </a:r>
            <a:r>
              <a:rPr lang="en-US" sz="2200" dirty="0" err="1"/>
              <a:t>compilazione</a:t>
            </a:r>
            <a:r>
              <a:rPr lang="en-US" sz="2200" dirty="0"/>
              <a:t> del </a:t>
            </a:r>
            <a:r>
              <a:rPr lang="en-US" sz="2200" dirty="0" err="1"/>
              <a:t>turno</a:t>
            </a:r>
            <a:r>
              <a:rPr lang="en-US" sz="2200" dirty="0"/>
              <a:t>, in consultazione con </a:t>
            </a:r>
            <a:r>
              <a:rPr lang="en-US" sz="2200" dirty="0" err="1"/>
              <a:t>gli</a:t>
            </a:r>
            <a:r>
              <a:rPr lang="en-US" sz="2200" dirty="0"/>
              <a:t> </a:t>
            </a:r>
            <a:r>
              <a:rPr lang="en-US" sz="2200" dirty="0" err="1"/>
              <a:t>altri</a:t>
            </a:r>
            <a:r>
              <a:rPr lang="en-US" sz="2200" dirty="0"/>
              <a:t> </a:t>
            </a:r>
            <a:r>
              <a:rPr lang="en-US" sz="2200" dirty="0" err="1"/>
              <a:t>componenti</a:t>
            </a:r>
            <a:r>
              <a:rPr lang="en-US" sz="2200" dirty="0"/>
              <a:t> del team </a:t>
            </a:r>
          </a:p>
          <a:p>
            <a:pPr algn="just"/>
            <a:r>
              <a:rPr lang="en-US" sz="2200" dirty="0"/>
              <a:t>3) Rostering-</a:t>
            </a:r>
            <a:r>
              <a:rPr lang="en-US" sz="2200" dirty="0" err="1"/>
              <a:t>dipartimentale</a:t>
            </a:r>
            <a:r>
              <a:rPr lang="en-US" sz="2200" dirty="0"/>
              <a:t>: il </a:t>
            </a:r>
            <a:r>
              <a:rPr lang="en-US" sz="2200" dirty="0" err="1"/>
              <a:t>turno</a:t>
            </a:r>
            <a:r>
              <a:rPr lang="en-US" sz="2200" dirty="0"/>
              <a:t> </a:t>
            </a:r>
            <a:r>
              <a:rPr lang="en-US" sz="2200" dirty="0" err="1"/>
              <a:t>viene</a:t>
            </a:r>
            <a:r>
              <a:rPr lang="en-US" sz="2200" dirty="0"/>
              <a:t> </a:t>
            </a:r>
            <a:r>
              <a:rPr lang="en-US" sz="2200" dirty="0" err="1"/>
              <a:t>costruito</a:t>
            </a:r>
            <a:r>
              <a:rPr lang="en-US" sz="2200" dirty="0"/>
              <a:t> dal </a:t>
            </a:r>
            <a:r>
              <a:rPr lang="en-US" sz="2200" dirty="0" err="1"/>
              <a:t>coordinatore</a:t>
            </a:r>
            <a:r>
              <a:rPr lang="en-US" sz="2200" dirty="0"/>
              <a:t> o da un </a:t>
            </a:r>
            <a:r>
              <a:rPr lang="en-US" sz="2200" dirty="0" err="1"/>
              <a:t>delegato</a:t>
            </a:r>
            <a:r>
              <a:rPr lang="en-US" sz="2200" dirty="0"/>
              <a:t> </a:t>
            </a:r>
            <a:r>
              <a:rPr lang="en-US" sz="2200" dirty="0" err="1"/>
              <a:t>responsabile</a:t>
            </a:r>
            <a:r>
              <a:rPr lang="en-US" sz="2200" dirty="0"/>
              <a:t> </a:t>
            </a:r>
            <a:r>
              <a:rPr lang="en-US" sz="2200" dirty="0" err="1"/>
              <a:t>dei</a:t>
            </a:r>
            <a:r>
              <a:rPr lang="en-US" sz="2200" dirty="0"/>
              <a:t> </a:t>
            </a:r>
            <a:r>
              <a:rPr lang="en-US" sz="2200" dirty="0" err="1"/>
              <a:t>turni</a:t>
            </a:r>
            <a:endParaRPr lang="en-US" sz="2200" dirty="0"/>
          </a:p>
          <a:p>
            <a:pPr indent="-228600" algn="l">
              <a:buFont typeface="Arial" panose="020B0604020202020204" pitchFamily="34" charset="0"/>
              <a:buChar char="•"/>
            </a:pPr>
            <a:endParaRPr lang="en-US" sz="2200" dirty="0"/>
          </a:p>
        </p:txBody>
      </p:sp>
    </p:spTree>
    <p:extLst>
      <p:ext uri="{BB962C8B-B14F-4D97-AF65-F5344CB8AC3E}">
        <p14:creationId xmlns:p14="http://schemas.microsoft.com/office/powerpoint/2010/main" val="3922136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5EDC253A-B745-4C5D-9FF3-F62AA51D170C}"/>
              </a:ext>
            </a:extLst>
          </p:cNvPr>
          <p:cNvSpPr>
            <a:spLocks noGrp="1"/>
          </p:cNvSpPr>
          <p:nvPr>
            <p:ph type="title"/>
          </p:nvPr>
        </p:nvSpPr>
        <p:spPr>
          <a:xfrm>
            <a:off x="524741" y="620392"/>
            <a:ext cx="3808268" cy="5504688"/>
          </a:xfrm>
        </p:spPr>
        <p:txBody>
          <a:bodyPr>
            <a:normAutofit/>
          </a:bodyPr>
          <a:lstStyle/>
          <a:p>
            <a:r>
              <a:rPr lang="it-IT" sz="4800" dirty="0">
                <a:solidFill>
                  <a:schemeClr val="bg1"/>
                </a:solidFill>
              </a:rPr>
              <a:t>Ruolo del team - leader</a:t>
            </a:r>
          </a:p>
        </p:txBody>
      </p:sp>
      <p:graphicFrame>
        <p:nvGraphicFramePr>
          <p:cNvPr id="5" name="Segnaposto contenuto 2">
            <a:extLst>
              <a:ext uri="{FF2B5EF4-FFF2-40B4-BE49-F238E27FC236}">
                <a16:creationId xmlns:a16="http://schemas.microsoft.com/office/drawing/2014/main" id="{C4555640-5A6E-9436-FC38-C0ADA25A0C27}"/>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59659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l="-9000" r="-9000"/>
          </a:stretch>
        </a:blipFill>
        <a:effectLst/>
      </p:bgPr>
    </p:bg>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75BF42B3-1E33-4D00-A495-E92A1240CD6F}"/>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0" y="0"/>
            <a:ext cx="760400" cy="1094101"/>
          </a:xfrm>
          <a:prstGeom prst="rect">
            <a:avLst/>
          </a:prstGeom>
        </p:spPr>
      </p:pic>
      <p:grpSp>
        <p:nvGrpSpPr>
          <p:cNvPr id="7" name="Gruppo 6">
            <a:extLst>
              <a:ext uri="{FF2B5EF4-FFF2-40B4-BE49-F238E27FC236}">
                <a16:creationId xmlns:a16="http://schemas.microsoft.com/office/drawing/2014/main" id="{E12F5E89-BBC4-44F5-B55C-CA889CE4CB52}"/>
              </a:ext>
            </a:extLst>
          </p:cNvPr>
          <p:cNvGrpSpPr/>
          <p:nvPr/>
        </p:nvGrpSpPr>
        <p:grpSpPr>
          <a:xfrm>
            <a:off x="2086619" y="5415119"/>
            <a:ext cx="1916483" cy="1244291"/>
            <a:chOff x="1577669" y="3201314"/>
            <a:chExt cx="2112567" cy="1371600"/>
          </a:xfrm>
        </p:grpSpPr>
        <p:sp>
          <p:nvSpPr>
            <p:cNvPr id="8" name="text 1">
              <a:extLst>
                <a:ext uri="{FF2B5EF4-FFF2-40B4-BE49-F238E27FC236}">
                  <a16:creationId xmlns:a16="http://schemas.microsoft.com/office/drawing/2014/main" id="{E9D9BBD7-0C3D-46C3-9399-96BD4A4E3793}"/>
                </a:ext>
              </a:extLst>
            </p:cNvPr>
            <p:cNvSpPr txBox="1"/>
            <p:nvPr/>
          </p:nvSpPr>
          <p:spPr>
            <a:xfrm>
              <a:off x="1760092" y="3201314"/>
              <a:ext cx="1930144" cy="610680"/>
            </a:xfrm>
            <a:prstGeom prst="rect">
              <a:avLst/>
            </a:prstGeom>
          </p:spPr>
          <p:txBody>
            <a:bodyPr vert="horz" wrap="none" lIns="0" tIns="0" rIns="0" bIns="0" rtlCol="0">
              <a:spAutoFit/>
            </a:bodyPr>
            <a:lstStyle/>
            <a:p>
              <a:pPr defTabSz="829544"/>
              <a:r>
                <a:rPr lang="it-IT" sz="3600" b="1" spc="9" dirty="0">
                  <a:solidFill>
                    <a:srgbClr val="2C5E79"/>
                  </a:solidFill>
                  <a:latin typeface="Arial"/>
                  <a:cs typeface="Arial"/>
                </a:rPr>
                <a:t>GRAZIE</a:t>
              </a:r>
            </a:p>
          </p:txBody>
        </p:sp>
        <p:sp>
          <p:nvSpPr>
            <p:cNvPr id="9" name="Rettangolo 8">
              <a:extLst>
                <a:ext uri="{FF2B5EF4-FFF2-40B4-BE49-F238E27FC236}">
                  <a16:creationId xmlns:a16="http://schemas.microsoft.com/office/drawing/2014/main" id="{423366DE-0539-435C-BCB6-63E8AE44F737}"/>
                </a:ext>
              </a:extLst>
            </p:cNvPr>
            <p:cNvSpPr/>
            <p:nvPr/>
          </p:nvSpPr>
          <p:spPr>
            <a:xfrm>
              <a:off x="1577669" y="3277514"/>
              <a:ext cx="45719" cy="1295400"/>
            </a:xfrm>
            <a:prstGeom prst="rect">
              <a:avLst/>
            </a:prstGeom>
            <a:solidFill>
              <a:srgbClr val="D64549"/>
            </a:solidFill>
            <a:ln>
              <a:solidFill>
                <a:srgbClr val="D645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544"/>
              <a:endParaRPr lang="it-IT" sz="4355">
                <a:solidFill>
                  <a:srgbClr val="D64549"/>
                </a:solidFill>
                <a:latin typeface="Calibri"/>
              </a:endParaRPr>
            </a:p>
          </p:txBody>
        </p:sp>
      </p:grpSp>
    </p:spTree>
    <p:extLst>
      <p:ext uri="{BB962C8B-B14F-4D97-AF65-F5344CB8AC3E}">
        <p14:creationId xmlns:p14="http://schemas.microsoft.com/office/powerpoint/2010/main" val="2398811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4261338" cy="1325563"/>
          </a:xfrm>
        </p:spPr>
        <p:txBody>
          <a:bodyPr/>
          <a:lstStyle/>
          <a:p>
            <a:r>
              <a:rPr lang="it-IT" b="1" dirty="0"/>
              <a:t>I </a:t>
            </a:r>
            <a:r>
              <a:rPr lang="it-IT" sz="4000" b="1" dirty="0"/>
              <a:t>diversi</a:t>
            </a:r>
            <a:r>
              <a:rPr lang="it-IT" b="1" dirty="0"/>
              <a:t> circuiti</a:t>
            </a:r>
          </a:p>
        </p:txBody>
      </p:sp>
      <p:sp>
        <p:nvSpPr>
          <p:cNvPr id="3" name="Segnaposto contenuto 2"/>
          <p:cNvSpPr>
            <a:spLocks noGrp="1"/>
          </p:cNvSpPr>
          <p:nvPr>
            <p:ph idx="1"/>
          </p:nvPr>
        </p:nvSpPr>
        <p:spPr>
          <a:xfrm>
            <a:off x="838200" y="1825625"/>
            <a:ext cx="3848100" cy="4351338"/>
          </a:xfrm>
        </p:spPr>
        <p:txBody>
          <a:bodyPr/>
          <a:lstStyle/>
          <a:p>
            <a:pPr marL="0" indent="0">
              <a:buNone/>
            </a:pPr>
            <a:r>
              <a:rPr lang="it-IT" dirty="0"/>
              <a:t>Le tensioni del mercato del lavoro si sono diversamente scaricate sui:</a:t>
            </a:r>
          </a:p>
          <a:p>
            <a:pPr lvl="0"/>
            <a:r>
              <a:rPr lang="it-IT" dirty="0"/>
              <a:t>Circuiti (canali di finanziamento)</a:t>
            </a:r>
          </a:p>
          <a:p>
            <a:pPr lvl="0"/>
            <a:r>
              <a:rPr lang="it-IT" dirty="0"/>
              <a:t>Settori (pubblico/privato)</a:t>
            </a:r>
          </a:p>
          <a:p>
            <a:pPr lvl="0"/>
            <a:r>
              <a:rPr lang="it-IT" dirty="0"/>
              <a:t>Partizioni geografiche </a:t>
            </a:r>
          </a:p>
          <a:p>
            <a:endParaRPr lang="it-IT" dirty="0"/>
          </a:p>
        </p:txBody>
      </p:sp>
      <p:graphicFrame>
        <p:nvGraphicFramePr>
          <p:cNvPr id="4" name="Diagramma 3"/>
          <p:cNvGraphicFramePr/>
          <p:nvPr>
            <p:extLst>
              <p:ext uri="{D42A27DB-BD31-4B8C-83A1-F6EECF244321}">
                <p14:modId xmlns:p14="http://schemas.microsoft.com/office/powerpoint/2010/main" val="3890285381"/>
              </p:ext>
            </p:extLst>
          </p:nvPr>
        </p:nvGraphicFramePr>
        <p:xfrm>
          <a:off x="6243515" y="545123"/>
          <a:ext cx="5696438" cy="55580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asellaDiTesto 4"/>
          <p:cNvSpPr txBox="1"/>
          <p:nvPr/>
        </p:nvSpPr>
        <p:spPr>
          <a:xfrm>
            <a:off x="7622931" y="756138"/>
            <a:ext cx="2963007" cy="646331"/>
          </a:xfrm>
          <a:prstGeom prst="rect">
            <a:avLst/>
          </a:prstGeom>
          <a:noFill/>
        </p:spPr>
        <p:txBody>
          <a:bodyPr wrap="square" rtlCol="0">
            <a:spAutoFit/>
          </a:bodyPr>
          <a:lstStyle/>
          <a:p>
            <a:pPr algn="ctr"/>
            <a:r>
              <a:rPr lang="it-IT" dirty="0"/>
              <a:t>450.000 iscritti FNOPI</a:t>
            </a:r>
          </a:p>
          <a:p>
            <a:pPr algn="ctr"/>
            <a:r>
              <a:rPr lang="it-IT" dirty="0"/>
              <a:t>55.000 Pensionati </a:t>
            </a:r>
          </a:p>
        </p:txBody>
      </p:sp>
      <p:sp>
        <p:nvSpPr>
          <p:cNvPr id="6" name="CasellaDiTesto 5"/>
          <p:cNvSpPr txBox="1"/>
          <p:nvPr/>
        </p:nvSpPr>
        <p:spPr>
          <a:xfrm>
            <a:off x="9337432" y="3376246"/>
            <a:ext cx="2356338" cy="523220"/>
          </a:xfrm>
          <a:prstGeom prst="rect">
            <a:avLst/>
          </a:prstGeom>
          <a:noFill/>
        </p:spPr>
        <p:txBody>
          <a:bodyPr wrap="square" rtlCol="0">
            <a:spAutoFit/>
          </a:bodyPr>
          <a:lstStyle/>
          <a:p>
            <a:pPr algn="ctr"/>
            <a:r>
              <a:rPr lang="it-IT" sz="1400" dirty="0"/>
              <a:t>270.000 Infermieri </a:t>
            </a:r>
          </a:p>
          <a:p>
            <a:pPr algn="ctr"/>
            <a:r>
              <a:rPr lang="it-IT" sz="1400" dirty="0"/>
              <a:t>dipendenti pubblici</a:t>
            </a:r>
          </a:p>
        </p:txBody>
      </p:sp>
      <p:sp>
        <p:nvSpPr>
          <p:cNvPr id="7" name="CasellaDiTesto 6"/>
          <p:cNvSpPr txBox="1"/>
          <p:nvPr/>
        </p:nvSpPr>
        <p:spPr>
          <a:xfrm>
            <a:off x="6444762" y="3435260"/>
            <a:ext cx="2356338" cy="523220"/>
          </a:xfrm>
          <a:prstGeom prst="rect">
            <a:avLst/>
          </a:prstGeom>
          <a:noFill/>
        </p:spPr>
        <p:txBody>
          <a:bodyPr wrap="square" rtlCol="0">
            <a:spAutoFit/>
          </a:bodyPr>
          <a:lstStyle/>
          <a:p>
            <a:pPr algn="ctr"/>
            <a:r>
              <a:rPr lang="it-IT" sz="1400" dirty="0"/>
              <a:t>60.000 Infermieri </a:t>
            </a:r>
          </a:p>
          <a:p>
            <a:pPr algn="ctr"/>
            <a:r>
              <a:rPr lang="it-IT" sz="1400" dirty="0"/>
              <a:t>dipendenti privati</a:t>
            </a:r>
          </a:p>
        </p:txBody>
      </p:sp>
      <p:sp>
        <p:nvSpPr>
          <p:cNvPr id="9" name="CasellaDiTesto 8"/>
          <p:cNvSpPr txBox="1"/>
          <p:nvPr/>
        </p:nvSpPr>
        <p:spPr>
          <a:xfrm>
            <a:off x="6444762" y="6021552"/>
            <a:ext cx="2356338" cy="523220"/>
          </a:xfrm>
          <a:prstGeom prst="rect">
            <a:avLst/>
          </a:prstGeom>
          <a:noFill/>
        </p:spPr>
        <p:txBody>
          <a:bodyPr wrap="square" rtlCol="0">
            <a:spAutoFit/>
          </a:bodyPr>
          <a:lstStyle/>
          <a:p>
            <a:pPr algn="ctr"/>
            <a:r>
              <a:rPr lang="it-IT" sz="1400" dirty="0"/>
              <a:t>67.000 Infermieri </a:t>
            </a:r>
          </a:p>
          <a:p>
            <a:pPr algn="ctr"/>
            <a:r>
              <a:rPr lang="it-IT" sz="1400" dirty="0"/>
              <a:t>Liberi professionisti</a:t>
            </a:r>
          </a:p>
        </p:txBody>
      </p:sp>
      <p:cxnSp>
        <p:nvCxnSpPr>
          <p:cNvPr id="11" name="Connettore 2 10"/>
          <p:cNvCxnSpPr/>
          <p:nvPr/>
        </p:nvCxnSpPr>
        <p:spPr>
          <a:xfrm flipV="1">
            <a:off x="7517423" y="3193525"/>
            <a:ext cx="0" cy="3233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a:off x="7517423" y="3958480"/>
            <a:ext cx="0" cy="2882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140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b="1" kern="1200">
                <a:solidFill>
                  <a:schemeClr val="bg1"/>
                </a:solidFill>
                <a:latin typeface="+mj-lt"/>
                <a:ea typeface="+mj-ea"/>
                <a:cs typeface="+mj-cs"/>
              </a:rPr>
              <a:t>Il mercato del lavoro in Sanità</a:t>
            </a:r>
          </a:p>
        </p:txBody>
      </p:sp>
      <p:cxnSp>
        <p:nvCxnSpPr>
          <p:cNvPr id="13" name="Straight Connector 12">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Segnaposto contenuto 3"/>
          <p:cNvPicPr>
            <a:picLocks noGrp="1" noChangeAspect="1"/>
          </p:cNvPicPr>
          <p:nvPr>
            <p:ph idx="1"/>
          </p:nvPr>
        </p:nvPicPr>
        <p:blipFill>
          <a:blip r:embed="rId3"/>
          <a:stretch>
            <a:fillRect/>
          </a:stretch>
        </p:blipFill>
        <p:spPr>
          <a:xfrm>
            <a:off x="1392850" y="2427541"/>
            <a:ext cx="9351200" cy="3997637"/>
          </a:xfrm>
          <a:prstGeom prst="rect">
            <a:avLst/>
          </a:prstGeom>
        </p:spPr>
      </p:pic>
    </p:spTree>
    <p:extLst>
      <p:ext uri="{BB962C8B-B14F-4D97-AF65-F5344CB8AC3E}">
        <p14:creationId xmlns:p14="http://schemas.microsoft.com/office/powerpoint/2010/main" val="90038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D44074-0B69-4F0C-A7B3-5645CE40D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rgbClr val="519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egnaposto contenuto 3"/>
          <p:cNvPicPr>
            <a:picLocks noGrp="1" noChangeAspect="1"/>
          </p:cNvPicPr>
          <p:nvPr>
            <p:ph idx="1"/>
          </p:nvPr>
        </p:nvPicPr>
        <p:blipFill>
          <a:blip r:embed="rId3"/>
          <a:stretch>
            <a:fillRect/>
          </a:stretch>
        </p:blipFill>
        <p:spPr>
          <a:xfrm>
            <a:off x="709613" y="639763"/>
            <a:ext cx="6434138" cy="5573713"/>
          </a:xfrm>
          <a:prstGeom prst="rect">
            <a:avLst/>
          </a:prstGeom>
        </p:spPr>
      </p:pic>
      <p:sp>
        <p:nvSpPr>
          <p:cNvPr id="5" name="Rettangolo 4"/>
          <p:cNvSpPr/>
          <p:nvPr/>
        </p:nvSpPr>
        <p:spPr>
          <a:xfrm>
            <a:off x="709613" y="6050604"/>
            <a:ext cx="6294302" cy="807396"/>
          </a:xfrm>
          <a:prstGeom prst="rect">
            <a:avLst/>
          </a:prstGeom>
          <a:solidFill>
            <a:srgbClr val="000000">
              <a:alpha val="50000"/>
            </a:srgbClr>
          </a:solidFill>
          <a:ln>
            <a:noFill/>
          </a:ln>
        </p:spPr>
        <p:txBody>
          <a:bodyPr wrap="square" anchor="ctr">
            <a:noAutofit/>
          </a:bodyPr>
          <a:lstStyle/>
          <a:p>
            <a:pPr algn="ctr">
              <a:spcAft>
                <a:spcPts val="600"/>
              </a:spcAft>
            </a:pPr>
            <a:r>
              <a:rPr lang="it-IT" sz="1300">
                <a:solidFill>
                  <a:srgbClr val="FFFFFF"/>
                </a:solidFill>
              </a:rPr>
              <a:t>media in 21 anni (dal 2001 al 2021)</a:t>
            </a:r>
          </a:p>
        </p:txBody>
      </p:sp>
      <p:sp>
        <p:nvSpPr>
          <p:cNvPr id="2" name="Titolo 1"/>
          <p:cNvSpPr>
            <a:spLocks noGrp="1"/>
          </p:cNvSpPr>
          <p:nvPr>
            <p:ph type="title"/>
          </p:nvPr>
        </p:nvSpPr>
        <p:spPr>
          <a:xfrm>
            <a:off x="8153399" y="640081"/>
            <a:ext cx="3395133" cy="5574452"/>
          </a:xfrm>
        </p:spPr>
        <p:txBody>
          <a:bodyPr vert="horz" lIns="91440" tIns="45720" rIns="91440" bIns="45720" rtlCol="0" anchor="ctr">
            <a:normAutofit/>
          </a:bodyPr>
          <a:lstStyle/>
          <a:p>
            <a:r>
              <a:rPr lang="en-US" b="1" kern="1200">
                <a:solidFill>
                  <a:srgbClr val="FFFFFF"/>
                </a:solidFill>
                <a:latin typeface="+mj-lt"/>
                <a:ea typeface="+mj-ea"/>
                <a:cs typeface="+mj-cs"/>
              </a:rPr>
              <a:t>Infermieri, fabbisogno e offerta formativa </a:t>
            </a:r>
          </a:p>
        </p:txBody>
      </p:sp>
    </p:spTree>
    <p:extLst>
      <p:ext uri="{BB962C8B-B14F-4D97-AF65-F5344CB8AC3E}">
        <p14:creationId xmlns:p14="http://schemas.microsoft.com/office/powerpoint/2010/main" val="3626947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4" name="Straight Connector 15">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Rectangle 17">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248AB2E-C9D7-23A4-521E-54E0F8564BAE}"/>
              </a:ext>
            </a:extLst>
          </p:cNvPr>
          <p:cNvSpPr>
            <a:spLocks noGrp="1"/>
          </p:cNvSpPr>
          <p:nvPr>
            <p:ph type="ctrTitle"/>
          </p:nvPr>
        </p:nvSpPr>
        <p:spPr>
          <a:xfrm>
            <a:off x="526073" y="489439"/>
            <a:ext cx="11139854" cy="930447"/>
          </a:xfrm>
        </p:spPr>
        <p:txBody>
          <a:bodyPr>
            <a:normAutofit/>
          </a:bodyPr>
          <a:lstStyle/>
          <a:p>
            <a:r>
              <a:rPr lang="it-IT" sz="5400" b="1">
                <a:solidFill>
                  <a:schemeClr val="bg1"/>
                </a:solidFill>
              </a:rPr>
              <a:t>FOCUS RSA</a:t>
            </a:r>
          </a:p>
        </p:txBody>
      </p:sp>
      <p:cxnSp>
        <p:nvCxnSpPr>
          <p:cNvPr id="26" name="Straight Connector 19">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1">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Video 4">
            <a:extLst>
              <a:ext uri="{FF2B5EF4-FFF2-40B4-BE49-F238E27FC236}">
                <a16:creationId xmlns:a16="http://schemas.microsoft.com/office/drawing/2014/main" id="{7D4B92F1-4ED0-D938-107D-7C2C8724009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2504875" y="2427541"/>
            <a:ext cx="7127151" cy="3997637"/>
          </a:xfrm>
          <a:prstGeom prst="rect">
            <a:avLst/>
          </a:prstGeom>
        </p:spPr>
      </p:pic>
    </p:spTree>
    <p:extLst>
      <p:ext uri="{BB962C8B-B14F-4D97-AF65-F5344CB8AC3E}">
        <p14:creationId xmlns:p14="http://schemas.microsoft.com/office/powerpoint/2010/main" val="268855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4000" b="1"/>
              <a:t>Premessa</a:t>
            </a:r>
            <a:endParaRPr lang="it-IT" sz="4000" b="1" dirty="0"/>
          </a:p>
        </p:txBody>
      </p:sp>
      <p:graphicFrame>
        <p:nvGraphicFramePr>
          <p:cNvPr id="6" name="Segnaposto contenuto 2">
            <a:extLst>
              <a:ext uri="{FF2B5EF4-FFF2-40B4-BE49-F238E27FC236}">
                <a16:creationId xmlns:a16="http://schemas.microsoft.com/office/drawing/2014/main" id="{AA5F0981-75BB-E545-AE5E-A324E9500267}"/>
              </a:ext>
            </a:extLst>
          </p:cNvPr>
          <p:cNvGraphicFramePr>
            <a:graphicFrameLocks noGrp="1"/>
          </p:cNvGraphicFramePr>
          <p:nvPr>
            <p:ph idx="1"/>
            <p:extLst>
              <p:ext uri="{D42A27DB-BD31-4B8C-83A1-F6EECF244321}">
                <p14:modId xmlns:p14="http://schemas.microsoft.com/office/powerpoint/2010/main" val="114434754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asellaDiTesto 3"/>
          <p:cNvSpPr txBox="1"/>
          <p:nvPr/>
        </p:nvSpPr>
        <p:spPr>
          <a:xfrm>
            <a:off x="3061855" y="6050290"/>
            <a:ext cx="8819406" cy="523220"/>
          </a:xfrm>
          <a:prstGeom prst="rect">
            <a:avLst/>
          </a:prstGeom>
          <a:noFill/>
        </p:spPr>
        <p:txBody>
          <a:bodyPr wrap="square" rtlCol="0">
            <a:spAutoFit/>
          </a:bodyPr>
          <a:lstStyle/>
          <a:p>
            <a:pPr algn="r"/>
            <a:r>
              <a:rPr lang="it-IT" sz="1400"/>
              <a:t>Fonte: La crisi del personale assistenziale e il settore socio sanitario. Focus sulle RSA. </a:t>
            </a:r>
          </a:p>
          <a:p>
            <a:pPr algn="r"/>
            <a:r>
              <a:rPr lang="it-IT" sz="1400"/>
              <a:t>Alcuni dati tratti da Osservatorio  Long Term Care. Cergas SDA BOCCONI. Elisabetta Notarnicola</a:t>
            </a:r>
            <a:endParaRPr lang="it-IT" sz="1400" dirty="0"/>
          </a:p>
        </p:txBody>
      </p:sp>
    </p:spTree>
    <p:extLst>
      <p:ext uri="{BB962C8B-B14F-4D97-AF65-F5344CB8AC3E}">
        <p14:creationId xmlns:p14="http://schemas.microsoft.com/office/powerpoint/2010/main" val="405494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olo 1"/>
          <p:cNvSpPr>
            <a:spLocks noGrp="1"/>
          </p:cNvSpPr>
          <p:nvPr>
            <p:ph type="title"/>
          </p:nvPr>
        </p:nvSpPr>
        <p:spPr>
          <a:xfrm>
            <a:off x="777240" y="731519"/>
            <a:ext cx="2845191" cy="3237579"/>
          </a:xfrm>
        </p:spPr>
        <p:txBody>
          <a:bodyPr>
            <a:normAutofit fontScale="90000"/>
          </a:bodyPr>
          <a:lstStyle/>
          <a:p>
            <a:r>
              <a:rPr lang="it-IT" sz="3500" b="1" dirty="0">
                <a:solidFill>
                  <a:srgbClr val="FFFFFF"/>
                </a:solidFill>
              </a:rPr>
              <a:t>Alcuni fatti riguardanti Il personale sanitario e assistenziale nel settore </a:t>
            </a:r>
            <a:r>
              <a:rPr lang="it-IT" sz="3500" b="1" dirty="0" err="1">
                <a:solidFill>
                  <a:srgbClr val="FFFFFF"/>
                </a:solidFill>
              </a:rPr>
              <a:t>LongTermCare</a:t>
            </a:r>
            <a:endParaRPr lang="it-IT" sz="3500" b="1" dirty="0">
              <a:solidFill>
                <a:srgbClr val="FFFFFF"/>
              </a:solidFill>
            </a:endParaRP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p:cNvSpPr>
            <a:spLocks noGrp="1"/>
          </p:cNvSpPr>
          <p:nvPr>
            <p:ph idx="1"/>
          </p:nvPr>
        </p:nvSpPr>
        <p:spPr>
          <a:xfrm>
            <a:off x="4379709" y="686862"/>
            <a:ext cx="7037591" cy="5475129"/>
          </a:xfrm>
        </p:spPr>
        <p:txBody>
          <a:bodyPr anchor="ctr">
            <a:normAutofit/>
          </a:bodyPr>
          <a:lstStyle/>
          <a:p>
            <a:pPr algn="just"/>
            <a:r>
              <a:rPr lang="it-IT" sz="2200" dirty="0"/>
              <a:t>85% delle persone che lavorano nel settore in Italia sono donne e il 12% hanno un background migratorio</a:t>
            </a:r>
          </a:p>
          <a:p>
            <a:pPr algn="just"/>
            <a:r>
              <a:rPr lang="it-IT" sz="2200" dirty="0"/>
              <a:t>Gli stipendi nel settore sociosanitario e socioassistenziale sono sensibilmente più bassi rispetto a quelli del settore sanitario pubblico: se il compenso orario medio negli ospedali pubblici è di circa 15 euro, nel settore sociosanitario e socioassistenziale scende a 11</a:t>
            </a:r>
          </a:p>
          <a:p>
            <a:pPr algn="just"/>
            <a:r>
              <a:rPr lang="it-IT" sz="2400" dirty="0"/>
              <a:t>V</a:t>
            </a:r>
            <a:r>
              <a:rPr lang="it-IT" sz="2400" kern="1200" dirty="0">
                <a:solidFill>
                  <a:schemeClr val="tx1"/>
                </a:solidFill>
                <a:effectLst/>
                <a:latin typeface="+mn-lt"/>
                <a:ea typeface="+mn-ea"/>
                <a:cs typeface="+mn-cs"/>
              </a:rPr>
              <a:t>i è una grande percentuale di operatori esternalizzati e poco fidelizzati, per la maggior parte degli operatori non è mai una prima scelta</a:t>
            </a:r>
            <a:endParaRPr lang="it-IT" sz="2200" dirty="0"/>
          </a:p>
          <a:p>
            <a:pPr algn="just"/>
            <a:r>
              <a:rPr lang="it-IT" sz="2200" dirty="0"/>
              <a:t>Secondo la Cgil, i/le lavoratori/</a:t>
            </a:r>
            <a:r>
              <a:rPr lang="it-IT" sz="2200" dirty="0" err="1"/>
              <a:t>trici</a:t>
            </a:r>
            <a:r>
              <a:rPr lang="it-IT" sz="2200" dirty="0"/>
              <a:t> con contratti esterni presso cooperative, nel settore sociosanitario e socioassistenziale, potrebbe ammontare a 380.000, arrivando in alcune strutture a toccare quota 75% del totale</a:t>
            </a:r>
          </a:p>
        </p:txBody>
      </p:sp>
    </p:spTree>
    <p:extLst>
      <p:ext uri="{BB962C8B-B14F-4D97-AF65-F5344CB8AC3E}">
        <p14:creationId xmlns:p14="http://schemas.microsoft.com/office/powerpoint/2010/main" val="359237600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2158</TotalTime>
  <Words>2091</Words>
  <Application>Microsoft Office PowerPoint</Application>
  <PresentationFormat>Widescreen</PresentationFormat>
  <Paragraphs>259</Paragraphs>
  <Slides>34</Slides>
  <Notes>13</Notes>
  <HiddenSlides>0</HiddenSlides>
  <MMClips>1</MMClips>
  <ScaleCrop>false</ScaleCrop>
  <HeadingPairs>
    <vt:vector size="6" baseType="variant">
      <vt:variant>
        <vt:lpstr>Caratteri utilizzati</vt:lpstr>
      </vt:variant>
      <vt:variant>
        <vt:i4>5</vt:i4>
      </vt:variant>
      <vt:variant>
        <vt:lpstr>Tema</vt:lpstr>
      </vt:variant>
      <vt:variant>
        <vt:i4>2</vt:i4>
      </vt:variant>
      <vt:variant>
        <vt:lpstr>Titoli diapositive</vt:lpstr>
      </vt:variant>
      <vt:variant>
        <vt:i4>34</vt:i4>
      </vt:variant>
    </vt:vector>
  </HeadingPairs>
  <TitlesOfParts>
    <vt:vector size="41" baseType="lpstr">
      <vt:lpstr>Arial</vt:lpstr>
      <vt:lpstr>Calibri</vt:lpstr>
      <vt:lpstr>Calibri Light</vt:lpstr>
      <vt:lpstr>Open Sans</vt:lpstr>
      <vt:lpstr>Prompt-MediumItalic</vt:lpstr>
      <vt:lpstr>Tema di Office</vt:lpstr>
      <vt:lpstr>Office Theme</vt:lpstr>
      <vt:lpstr>Presentazione standard di PowerPoint</vt:lpstr>
      <vt:lpstr>QUADRO GENERALE</vt:lpstr>
      <vt:lpstr>Infermieri Americani la categoria maggiormente riconosciuta a livello sociale, gli Italiani nemmeno in classifica</vt:lpstr>
      <vt:lpstr>I diversi circuiti</vt:lpstr>
      <vt:lpstr>Il mercato del lavoro in Sanità</vt:lpstr>
      <vt:lpstr>Infermieri, fabbisogno e offerta formativa </vt:lpstr>
      <vt:lpstr>FOCUS RSA</vt:lpstr>
      <vt:lpstr>Premessa</vt:lpstr>
      <vt:lpstr>Alcuni fatti riguardanti Il personale sanitario e assistenziale nel settore LongTermCare</vt:lpstr>
      <vt:lpstr>Nel frattempo si arriva ad una crisi del personale </vt:lpstr>
      <vt:lpstr>Una survey nel network LTC – fine 2021</vt:lpstr>
      <vt:lpstr>Quali sono gli elementi di criticità nella gestione del personale in RSA?</vt:lpstr>
      <vt:lpstr>Quali sono le ragioni che hanno portato a carenza del personale in RSA?</vt:lpstr>
      <vt:lpstr>Rapporto infermieri assistiti</vt:lpstr>
      <vt:lpstr>Soluzioni proposte dalle aziende del settore</vt:lpstr>
      <vt:lpstr>inoltre</vt:lpstr>
      <vt:lpstr>OPI Provinciali, Coordinamento E FNOPI</vt:lpstr>
      <vt:lpstr>ORGANIGRAMMA OPI BRESCIA dal 02/10/2020</vt:lpstr>
      <vt:lpstr>Presentazione standard di PowerPoint</vt:lpstr>
      <vt:lpstr>Presentazione standard di PowerPoint</vt:lpstr>
      <vt:lpstr>Presentazione standard di PowerPoint</vt:lpstr>
      <vt:lpstr>Coordinamento Lombardo e FNOPI in una prospettiva futura</vt:lpstr>
      <vt:lpstr>Il futuro</vt:lpstr>
      <vt:lpstr>Il futuro</vt:lpstr>
      <vt:lpstr>Il futuro</vt:lpstr>
      <vt:lpstr>Coordinamento OPI Lombardo le commissioni di lavoro interprovinciali</vt:lpstr>
      <vt:lpstr>Proposte Coordinamento</vt:lpstr>
      <vt:lpstr>Quali sono le ragioni che hanno portato a carenza del personale in RSA?</vt:lpstr>
      <vt:lpstr>Proposte organizzative</vt:lpstr>
      <vt:lpstr>Dalla letteratura</vt:lpstr>
      <vt:lpstr>Presentazione standard di PowerPoint</vt:lpstr>
      <vt:lpstr>Self-rostering </vt:lpstr>
      <vt:lpstr>Ruolo del team - leader</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Qualità</dc:creator>
  <cp:lastModifiedBy>utente</cp:lastModifiedBy>
  <cp:revision>189</cp:revision>
  <dcterms:created xsi:type="dcterms:W3CDTF">2022-02-01T17:14:51Z</dcterms:created>
  <dcterms:modified xsi:type="dcterms:W3CDTF">2022-10-07T11:57:02Z</dcterms:modified>
</cp:coreProperties>
</file>