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10" r:id="rId4"/>
    <p:sldId id="311" r:id="rId5"/>
    <p:sldId id="313" r:id="rId6"/>
    <p:sldId id="295" r:id="rId7"/>
    <p:sldId id="300" r:id="rId8"/>
    <p:sldId id="257" r:id="rId9"/>
    <p:sldId id="307" r:id="rId10"/>
    <p:sldId id="279" r:id="rId11"/>
    <p:sldId id="309" r:id="rId12"/>
    <p:sldId id="287" r:id="rId13"/>
    <p:sldId id="288" r:id="rId14"/>
    <p:sldId id="293" r:id="rId15"/>
    <p:sldId id="289" r:id="rId16"/>
    <p:sldId id="304" r:id="rId17"/>
    <p:sldId id="312" r:id="rId18"/>
    <p:sldId id="292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C42"/>
    <a:srgbClr val="000000"/>
    <a:srgbClr val="008C41"/>
    <a:srgbClr val="666746"/>
    <a:srgbClr val="E2E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5D6087-7ECC-FE73-F252-C0229DBE1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29DB352-EF49-D695-6B1C-E9F8682E4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292D1E-1D6B-79C1-4658-28D4EBFDB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7725A2-23E2-56D5-6913-A1CE8E13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C4A716-3A62-9D96-1486-71AF8A85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64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F064D-B9BD-D799-A582-78BCE108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46F3D4-558B-932C-34D4-28112ECA4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DAE4EA-ABE3-CE12-192A-25FA82D9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ED6FAB-72DF-BC8D-283D-E3E25CEA5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0AE475-225C-F2AA-DC31-68154B04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22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4DCD47-7271-51B9-4855-66884C997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46852C-0883-8195-1ED3-7C10AE273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255EB5-9A50-0C6F-9FB5-5E9CB83F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1281E2-DD9C-63F5-B021-414F2305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99E8E2-C001-C70E-415F-EC2F26BD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70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FEF62F-DA65-6E8B-2DD4-D4BED1E8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5C6B97-E252-AAB5-BFF2-2F70945B9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E49F22-4C93-C6B2-A443-43195480D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78C816-6FE3-988F-5E54-23BF9614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23F4C9-94F3-EA65-C082-D329F0D5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69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A95025-B312-A3C5-781E-7483B499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427B92-E592-B5D9-90C3-B03CAC3EB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BD08AD-837D-C8A9-1A9D-27EF167A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8ECE17-3CC0-CD61-F40B-97BAE50BA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E33E2A-1489-3229-0A54-D80A8F0A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26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4B8A7-79CA-EC88-2F04-3A5CAE96A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849BE9-1F69-1223-3176-010B70BD1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A553D9-54B8-3B65-421B-D154B980A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11C0D5E-EF4E-03C7-F533-26116BA8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AB9ABF-7A4F-C3C2-CD08-F37689D9A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ACDC7E-0CEC-07E5-D07D-65243199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08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B16EF-D7C3-23E8-5FC4-C83E2A26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B169FC-AD7C-14F7-1887-CE56E3237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84DACF-51A0-476E-EC92-3E80DF9F3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D42CE43-A70B-F9CA-0862-C7A8A090A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9E88B0-DB9C-BBE8-32D0-1D144A696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8CBEA22-7DDB-365A-2BCB-BBFE3EBA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244BAE-4992-5F8B-2A1F-2F209763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F4EDCE-9554-D65E-E030-59F6E408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82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824BA-1BE9-A01E-518D-CDAAB731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FA8B2B-1EFC-0EB1-B62D-EF6D8BEA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D778A08-01B3-1FAC-B589-CD54D96D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CE1D77-DAB8-DF78-0048-405686B9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79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FA60F0-98E3-4953-3608-E0DA3EF8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6A4540F-E9D0-8DB2-A32E-548A2B2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CBFCEE-96F6-A5C4-4989-7372E5C5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899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3EBDC2-3CB4-DEEA-901F-293A6B89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A253C-4056-FBD8-F2D5-9CAFB0B40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5E468C-B155-DCB8-40F5-79ADAB62D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4BFBF9-E0FF-4CC6-932B-246E1CD7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CEF57D-EA38-C62A-8B90-A20E5034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F51F62-265A-D7E4-D2DF-1495B571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11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F28E0B-2B9C-FD69-5BFB-9B540F04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ECABC82-D28B-E298-4F00-ABD4AF93C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AB930AC-510A-9864-5BED-1ACA43409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271646-9A3C-1070-BC30-A582F90C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BA14-0A69-443C-91F0-A3C7AC588D6F}" type="datetimeFigureOut">
              <a:rPr lang="it-IT" smtClean="0"/>
              <a:t>07/10/22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FB526F-789B-2B8D-2A3A-EBD3DA692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8C03D2-3A93-EE5A-F5C0-DB92D2BD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D920-B320-41CE-832D-21D4A65F58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21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20787FD7-EC38-0E91-0489-417296269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0030"/>
          <a:stretch/>
        </p:blipFill>
        <p:spPr>
          <a:xfrm>
            <a:off x="-2" y="4321969"/>
            <a:ext cx="12192000" cy="25201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D12901B-E093-800A-C949-EF8246FBD86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" y="0"/>
            <a:ext cx="9279733" cy="485775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AFB4889-9CF1-5599-418C-8F877767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37F5B6-3311-EF2F-4610-8F523FAC0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78805"/>
            <a:ext cx="10515600" cy="4298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C51AB9-CE5A-5372-5229-28E4E419A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77000"/>
            <a:ext cx="2505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666746"/>
                </a:solidFill>
                <a:latin typeface="Anton" panose="00000500000000000000" pitchFamily="2" charset="0"/>
              </a:defRPr>
            </a:lvl1pPr>
          </a:lstStyle>
          <a:p>
            <a:r>
              <a:rPr lang="it-IT" dirty="0"/>
              <a:t>Sebastiano Capurso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037C11-4C2C-7582-7559-22301348F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FB375C-EFC6-5984-A6F7-845F9307F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7D920-B320-41CE-832D-21D4A65F588B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C2400F-3CEC-4A2F-9387-BBE6F6C4F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611"/>
          <a:stretch/>
        </p:blipFill>
        <p:spPr>
          <a:xfrm>
            <a:off x="5047038" y="6331515"/>
            <a:ext cx="2097925" cy="3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3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66746"/>
          </a:solidFill>
          <a:latin typeface="Anton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2C6101-3029-3C6F-D5C7-11D7BA4A1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89" y="1817629"/>
            <a:ext cx="10690622" cy="1692333"/>
          </a:xfrm>
        </p:spPr>
        <p:txBody>
          <a:bodyPr>
            <a:normAutofit fontScale="90000"/>
          </a:bodyPr>
          <a:lstStyle/>
          <a:p>
            <a:pPr algn="l"/>
            <a:r>
              <a:rPr lang="it-IT" spc="300" dirty="0">
                <a:solidFill>
                  <a:schemeClr val="accent1">
                    <a:lumMod val="75000"/>
                  </a:schemeClr>
                </a:solidFill>
                <a:latin typeface="Anton" panose="00000500000000000000" pitchFamily="2" charset="0"/>
              </a:rPr>
              <a:t>Crisi del personale: un'analisi del presente, uno sguardo al futuro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961610-8D3E-AF37-4825-C666F5536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689" y="3914774"/>
            <a:ext cx="9917311" cy="1343025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nton" panose="00000500000000000000" pitchFamily="2" charset="0"/>
                <a:ea typeface="+mj-ea"/>
                <a:cs typeface="+mj-cs"/>
              </a:rPr>
              <a:t>dott. Sebastiano Capurso</a:t>
            </a:r>
          </a:p>
          <a:p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Anton" panose="00000500000000000000" pitchFamily="2" charset="0"/>
                <a:ea typeface="+mj-ea"/>
                <a:cs typeface="+mj-cs"/>
              </a:rPr>
              <a:t>Presidente nazionale ANASTE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6766E1-0292-3843-9301-2D1EEE4DA6A3}"/>
              </a:ext>
            </a:extLst>
          </p:cNvPr>
          <p:cNvSpPr txBox="1"/>
          <p:nvPr/>
        </p:nvSpPr>
        <p:spPr>
          <a:xfrm>
            <a:off x="866899" y="5525445"/>
            <a:ext cx="1015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Desenzano del Garda, 7 ottobre 2022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9C35B3-06F2-0749-AEF4-AF846EAE7821}"/>
              </a:ext>
            </a:extLst>
          </p:cNvPr>
          <p:cNvSpPr txBox="1"/>
          <p:nvPr/>
        </p:nvSpPr>
        <p:spPr>
          <a:xfrm>
            <a:off x="866899" y="1294410"/>
            <a:ext cx="10272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77"/>
              </a:rPr>
              <a:t>QUANDO IL PERSONALE SERVE E NON SI TROVA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2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B024D7-C4C7-9F4E-87E9-B6D601CB8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851"/>
            <a:ext cx="10515600" cy="588809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57E0D0-DB7A-BB4B-ADCF-15B9357C2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614" y="1674421"/>
            <a:ext cx="9860772" cy="4129069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it-IT" sz="2800" dirty="0"/>
              <a:t> </a:t>
            </a:r>
            <a:r>
              <a:rPr lang="it-IT" sz="3500" dirty="0"/>
              <a:t>Miglioramento delle condizioni di lavoro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Formazione ed aggiornamento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Assistenza sanitaria integrativa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Copertura assicurativa (rinuncia a rivalsa)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Supporto psicologico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Umanizzazione delle cure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Riconoscimento e valorizzazione dell’impegno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CCNL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3500" dirty="0"/>
              <a:t> Definizione precisa responsabilità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04A3A7B6-92FB-3098-A5AE-8F6E66F95458}"/>
              </a:ext>
            </a:extLst>
          </p:cNvPr>
          <p:cNvSpPr txBox="1">
            <a:spLocks/>
          </p:cNvSpPr>
          <p:nvPr/>
        </p:nvSpPr>
        <p:spPr>
          <a:xfrm>
            <a:off x="1036320" y="286604"/>
            <a:ext cx="10058400" cy="753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70C0"/>
                </a:solidFill>
              </a:rPr>
              <a:t>Supporto e tutela del personale</a:t>
            </a:r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2C118E2A-3636-49AE-E9F5-FC7B16A36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5614" y="6478574"/>
            <a:ext cx="7343375" cy="365125"/>
          </a:xfrm>
        </p:spPr>
        <p:txBody>
          <a:bodyPr/>
          <a:lstStyle/>
          <a:p>
            <a:r>
              <a:rPr lang="it-IT"/>
              <a:t>Sebastiano Capurso</a:t>
            </a:r>
          </a:p>
        </p:txBody>
      </p:sp>
    </p:spTree>
    <p:extLst>
      <p:ext uri="{BB962C8B-B14F-4D97-AF65-F5344CB8AC3E}">
        <p14:creationId xmlns:p14="http://schemas.microsoft.com/office/powerpoint/2010/main" val="4223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2178C-1365-104B-9524-6B77B34DF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Miglioramento condizioni di lavoro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D09520-2A77-B744-A530-2B5E45E9D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50670"/>
            <a:ext cx="10058400" cy="4218424"/>
          </a:xfrm>
        </p:spPr>
        <p:txBody>
          <a:bodyPr>
            <a:normAutofit fontScale="92500" lnSpcReduction="20000"/>
          </a:bodyPr>
          <a:lstStyle/>
          <a:p>
            <a:pPr marL="91440" lvl="1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it-IT" sz="3200" dirty="0"/>
              <a:t> Azioni sull’ambiente di lavoro (confort aziendale)</a:t>
            </a:r>
          </a:p>
          <a:p>
            <a:pPr marL="91440" lvl="1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it-IT" sz="3200" dirty="0"/>
              <a:t> Presidi e attrezzature per la sicurezza (DPI, sollevatori, ecc.)</a:t>
            </a:r>
          </a:p>
          <a:p>
            <a:pPr marL="91440" lvl="1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it-IT" sz="3200" dirty="0"/>
              <a:t> Cartella informatizzata e pianificazione attività</a:t>
            </a:r>
          </a:p>
          <a:p>
            <a:pPr marL="91440" lvl="1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it-IT" sz="3200" dirty="0"/>
              <a:t> Supporti digitali di controllo </a:t>
            </a:r>
          </a:p>
          <a:p>
            <a:pPr marL="91440" lvl="1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it-IT" sz="3200" dirty="0"/>
              <a:t> Monitoraggio sistematico del rischio</a:t>
            </a:r>
          </a:p>
          <a:p>
            <a:pPr marL="91440" lvl="1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it-IT" sz="3200" dirty="0"/>
              <a:t> Revisione dei carichi di lavoro</a:t>
            </a:r>
          </a:p>
          <a:p>
            <a:pPr marL="91440" lvl="1" indent="-9144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it-IT" sz="3200" dirty="0"/>
              <a:t> Valorizzazione professionalità specifiche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75CB40-6BC5-E04B-8BED-E37D4D9F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Sebastiano Capurso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94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03CF7E-3306-5442-AF87-C31DBD384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Formazione ed aggiornamento gratuiti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DC0FE0-2BD5-4945-8FC4-25D1B2A4A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07574"/>
            <a:ext cx="10058400" cy="426152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it-IT" sz="3200" dirty="0"/>
              <a:t>Piattaforma formazione Anaste (</a:t>
            </a:r>
            <a:r>
              <a:rPr lang="it-IT" sz="3200" dirty="0" err="1"/>
              <a:t>Unitelma</a:t>
            </a:r>
            <a:r>
              <a:rPr lang="it-IT" sz="3200" dirty="0"/>
              <a:t> Sapienza, ATTA)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it-IT" sz="3200" dirty="0"/>
              <a:t>Partecipazione a studi e ricerche (</a:t>
            </a:r>
            <a:r>
              <a:rPr lang="it-IT" sz="3200" dirty="0" err="1"/>
              <a:t>Pain</a:t>
            </a:r>
            <a:r>
              <a:rPr lang="it-IT" sz="3200" dirty="0"/>
              <a:t> </a:t>
            </a:r>
            <a:r>
              <a:rPr lang="it-IT" sz="3200" dirty="0" err="1"/>
              <a:t>day</a:t>
            </a:r>
            <a:r>
              <a:rPr lang="it-IT" sz="3200" dirty="0"/>
              <a:t>, </a:t>
            </a:r>
            <a:r>
              <a:rPr lang="it-IT" sz="3200" dirty="0" err="1"/>
              <a:t>Gerocovid</a:t>
            </a:r>
            <a:r>
              <a:rPr lang="it-IT" sz="3200" dirty="0"/>
              <a:t>, </a:t>
            </a:r>
            <a:r>
              <a:rPr lang="it-IT" sz="3200" dirty="0" err="1"/>
              <a:t>Gerovax</a:t>
            </a:r>
            <a:r>
              <a:rPr lang="it-IT" sz="3200" dirty="0"/>
              <a:t>, Un Respiro per la vita)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it-IT" sz="3200" dirty="0"/>
              <a:t>Protocolli e linee guida specifiche (sanificazione, L.D.D., cadute, aggressioni)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it-IT" sz="3200" dirty="0"/>
              <a:t>Partecipazione ad attività didattiche e formative (Tirocinio OSS e FKT, Erasmus, collaborazione con Università)</a:t>
            </a:r>
          </a:p>
          <a:p>
            <a:endParaRPr lang="it-IT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9BE86D61-E408-8FFF-0451-603EEE4B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r>
              <a:rPr lang="it-IT" dirty="0"/>
              <a:t>Sebastiano Capurso</a:t>
            </a:r>
          </a:p>
        </p:txBody>
      </p:sp>
    </p:spTree>
    <p:extLst>
      <p:ext uri="{BB962C8B-B14F-4D97-AF65-F5344CB8AC3E}">
        <p14:creationId xmlns:p14="http://schemas.microsoft.com/office/powerpoint/2010/main" val="2257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699C0-8B4C-204D-B19D-7F915C3D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1" y="345596"/>
            <a:ext cx="10884310" cy="1394712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Assistenza sanitaria integrativa </a:t>
            </a:r>
            <a:br>
              <a:rPr lang="it-IT" dirty="0"/>
            </a:br>
            <a:r>
              <a:rPr lang="it-IT" dirty="0"/>
              <a:t>per gli operatori a carico dell’azienda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63636-7F07-4840-AE46-F5A9006B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9019"/>
            <a:ext cx="10058400" cy="3760075"/>
          </a:xfrm>
        </p:spPr>
        <p:txBody>
          <a:bodyPr/>
          <a:lstStyle/>
          <a:p>
            <a:pPr algn="ctr"/>
            <a:endParaRPr lang="it-IT" sz="3200" dirty="0"/>
          </a:p>
          <a:p>
            <a:pPr algn="ctr"/>
            <a:r>
              <a:rPr lang="it-IT" sz="3200" dirty="0"/>
              <a:t>Accordo Anaste / Reale Mutua / AASSOD / Blue Assistance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C44438-F7CD-5045-B0D1-AD498778D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11" y="4036752"/>
            <a:ext cx="5429584" cy="9411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82BA39-D243-964A-AE6D-BE141652D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34" y="3989056"/>
            <a:ext cx="3403662" cy="828224"/>
          </a:xfrm>
          <a:prstGeom prst="rect">
            <a:avLst/>
          </a:prstGeom>
        </p:spPr>
      </p:pic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8734A65D-EE13-24D7-92E0-076231ED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9871" y="6459785"/>
            <a:ext cx="7329118" cy="365125"/>
          </a:xfrm>
        </p:spPr>
        <p:txBody>
          <a:bodyPr/>
          <a:lstStyle/>
          <a:p>
            <a:r>
              <a:rPr lang="it-IT" dirty="0"/>
              <a:t>Sebastiano Capurso</a:t>
            </a:r>
          </a:p>
        </p:txBody>
      </p:sp>
    </p:spTree>
    <p:extLst>
      <p:ext uri="{BB962C8B-B14F-4D97-AF65-F5344CB8AC3E}">
        <p14:creationId xmlns:p14="http://schemas.microsoft.com/office/powerpoint/2010/main" val="32882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9CE79-75B8-074F-ACAA-C4C990D5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Supporto psicologico</a:t>
            </a:r>
            <a:br>
              <a:rPr lang="it-IT" dirty="0"/>
            </a:b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3D9334-2B58-CC43-AAB3-C4A1D55E5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275735"/>
            <a:ext cx="7014333" cy="4984955"/>
          </a:xfrm>
        </p:spPr>
        <p:txBody>
          <a:bodyPr>
            <a:noAutofit/>
          </a:bodyPr>
          <a:lstStyle/>
          <a:p>
            <a:r>
              <a:rPr lang="it-IT" sz="2800" dirty="0"/>
              <a:t>Il primo nemico è stato </a:t>
            </a:r>
            <a:r>
              <a:rPr lang="it-IT" sz="2800" b="1" dirty="0"/>
              <a:t>l’isolamento</a:t>
            </a:r>
            <a:r>
              <a:rPr lang="it-IT" sz="2800" dirty="0"/>
              <a:t> </a:t>
            </a:r>
            <a:br>
              <a:rPr lang="it-IT" sz="2800" dirty="0"/>
            </a:br>
            <a:endParaRPr lang="it-IT" sz="1100" dirty="0"/>
          </a:p>
          <a:p>
            <a:pPr lvl="1"/>
            <a:r>
              <a:rPr lang="it-IT" sz="2800" dirty="0"/>
              <a:t>Da due solitudini si è generata una nuova alleanza operatori/anziani</a:t>
            </a:r>
          </a:p>
          <a:p>
            <a:pPr lvl="1"/>
            <a:r>
              <a:rPr lang="it-IT" sz="2800" dirty="0"/>
              <a:t>La RSA è diventata la vera »casa» dell’anziano (da ospiti a persone)</a:t>
            </a:r>
          </a:p>
          <a:p>
            <a:pPr lvl="1"/>
            <a:endParaRPr lang="it-IT" sz="1050" dirty="0"/>
          </a:p>
          <a:p>
            <a:r>
              <a:rPr lang="it-IT" sz="2800" dirty="0"/>
              <a:t>Il secondo nemico è stato la </a:t>
            </a:r>
            <a:r>
              <a:rPr lang="it-IT" sz="2800" b="1" dirty="0"/>
              <a:t>rappresentazione alterata</a:t>
            </a:r>
            <a:br>
              <a:rPr lang="it-IT" sz="2800" dirty="0"/>
            </a:br>
            <a:endParaRPr lang="it-IT" sz="1100" dirty="0"/>
          </a:p>
          <a:p>
            <a:pPr lvl="1"/>
            <a:r>
              <a:rPr lang="it-IT" sz="2800" dirty="0"/>
              <a:t>Campagna «in RSA è meglio» sicurezza in RSA (copertura vaccinale vicina al 100% per operatori ed ospiti)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9C5FD5A-A996-EE4D-A33B-DCD82EB25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33" y="1106019"/>
            <a:ext cx="3775208" cy="5336051"/>
          </a:xfrm>
          <a:prstGeom prst="rect">
            <a:avLst/>
          </a:prstGeom>
        </p:spPr>
      </p:pic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1839EE44-006A-23A6-2288-ED087D54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59785"/>
            <a:ext cx="7411710" cy="365125"/>
          </a:xfrm>
        </p:spPr>
        <p:txBody>
          <a:bodyPr/>
          <a:lstStyle/>
          <a:p>
            <a:r>
              <a:rPr lang="it-IT" dirty="0"/>
              <a:t>Sebastiano Capurso</a:t>
            </a:r>
          </a:p>
        </p:txBody>
      </p:sp>
    </p:spTree>
    <p:extLst>
      <p:ext uri="{BB962C8B-B14F-4D97-AF65-F5344CB8AC3E}">
        <p14:creationId xmlns:p14="http://schemas.microsoft.com/office/powerpoint/2010/main" val="15901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C088C-22C5-2A48-A7AC-0FBF45B3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Umanizzazione delle cure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91E16F-DE01-654C-8256-A350C0D0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845"/>
            <a:ext cx="10317480" cy="2551471"/>
          </a:xfrm>
        </p:spPr>
        <p:txBody>
          <a:bodyPr>
            <a:normAutofit/>
          </a:bodyPr>
          <a:lstStyle/>
          <a:p>
            <a:pPr marL="46038" indent="-34925" algn="ctr"/>
            <a:r>
              <a:rPr lang="it-IT" sz="4000" dirty="0"/>
              <a:t>Progetto per la umanizzazione delle cure agli anziani fragili in RSA </a:t>
            </a:r>
          </a:p>
          <a:p>
            <a:pPr algn="ctr"/>
            <a:r>
              <a:rPr lang="it-IT" sz="4000" dirty="0"/>
              <a:t>(Università di Macerata / Fondazione Anaste Humanitas)</a:t>
            </a:r>
          </a:p>
          <a:p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C9ED2B-8DC1-6846-82F1-3203110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30" y="4272118"/>
            <a:ext cx="3441700" cy="1320800"/>
          </a:xfrm>
          <a:prstGeom prst="rect">
            <a:avLst/>
          </a:prstGeom>
        </p:spPr>
      </p:pic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73EBE9C4-A2B5-792D-034D-DC9682FA5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r>
              <a:rPr lang="it-IT" dirty="0"/>
              <a:t>Sebastiano Capurso</a:t>
            </a:r>
          </a:p>
        </p:txBody>
      </p:sp>
    </p:spTree>
    <p:extLst>
      <p:ext uri="{BB962C8B-B14F-4D97-AF65-F5344CB8AC3E}">
        <p14:creationId xmlns:p14="http://schemas.microsoft.com/office/powerpoint/2010/main" val="205028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571D3-A790-9F4E-A158-38E0E134F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C158DF-5B2A-D148-978A-3669EA1E9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619" y="450849"/>
            <a:ext cx="5801182" cy="371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E20DF6-F8BD-924E-8E5E-29A46E6B0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4" y="450849"/>
            <a:ext cx="4634920" cy="608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17254F-2D86-2B4C-A5EA-096781C8E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96" y="4286395"/>
            <a:ext cx="3063836" cy="212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648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CB3C32-0794-6843-869B-9CA78929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Ricostruzione dell’immagine e della dignità del settore</a:t>
            </a:r>
            <a:br>
              <a:rPr lang="it-IT" sz="4000" dirty="0">
                <a:solidFill>
                  <a:srgbClr val="0070C0"/>
                </a:solidFill>
              </a:rPr>
            </a:br>
            <a:endParaRPr lang="it-IT" sz="40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70CCB2-B5FB-7B41-AC60-588DDFFD3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915"/>
            <a:ext cx="10515600" cy="474004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Un mondo, quello delle RSA, prima conosciuto purtroppo solo dagli addetti</a:t>
            </a:r>
          </a:p>
          <a:p>
            <a:r>
              <a:rPr lang="it-IT" dirty="0"/>
              <a:t>Viene alla ribalta con la pandemia, ma l’opinione pubblica ha visto solo la parte negativa</a:t>
            </a:r>
          </a:p>
          <a:p>
            <a:pPr algn="just"/>
            <a:r>
              <a:rPr lang="it-IT" dirty="0"/>
              <a:t>I mezzi di comunicazione, nello sbandamento causato dalla pandemia, avevano la necessità di individuare le RSA come i focolai dell’epidemia, mentre invece si sono dimostrati essere il centro della battaglia e della resistenza dei più fragili contro il virus, con migliaia di operatori che svolgevano con abnegazione ed impegno il loro lavoro.</a:t>
            </a:r>
          </a:p>
          <a:p>
            <a:r>
              <a:rPr lang="it-IT" dirty="0"/>
              <a:t>Gli «eroi» hanno supplito alle difficoltà preesistenti, ma la crisi energetica ha esaurito ogni risorsa disponibile</a:t>
            </a:r>
          </a:p>
          <a:p>
            <a:pPr marL="0" indent="0">
              <a:buNone/>
            </a:pPr>
            <a:endParaRPr lang="it-IT" dirty="0">
              <a:solidFill>
                <a:srgbClr val="3D7C42"/>
              </a:solidFill>
            </a:endParaRPr>
          </a:p>
          <a:p>
            <a:pPr marL="0" indent="0" algn="ctr">
              <a:buNone/>
            </a:pPr>
            <a:r>
              <a:rPr lang="it-IT" sz="3500" b="1" dirty="0">
                <a:solidFill>
                  <a:srgbClr val="3D7C42"/>
                </a:solidFill>
              </a:rPr>
              <a:t>E’ necessaria una nuova visione di questo mondo, e sta a noi idearla e proporla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7454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61793-ED94-984E-862D-05F99990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95" y="-83126"/>
            <a:ext cx="10629405" cy="1859540"/>
          </a:xfrm>
        </p:spPr>
        <p:txBody>
          <a:bodyPr>
            <a:normAutofit/>
          </a:bodyPr>
          <a:lstStyle/>
          <a:p>
            <a:r>
              <a:rPr lang="it-IT" dirty="0"/>
              <a:t>Appello inter-associativo per la </a:t>
            </a:r>
            <a:r>
              <a:rPr lang="it-IT" dirty="0">
                <a:solidFill>
                  <a:srgbClr val="FF0000"/>
                </a:solidFill>
              </a:rPr>
              <a:t>sopravvivenza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FB622A-BE87-9F46-9CF4-4047C5A4A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69"/>
          <a:stretch/>
        </p:blipFill>
        <p:spPr>
          <a:xfrm>
            <a:off x="1652636" y="1096435"/>
            <a:ext cx="8531125" cy="3463690"/>
          </a:xfrm>
        </p:spPr>
      </p:pic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BE0A534A-E2C6-2B4E-8209-C76A34EC0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2" b="27732"/>
          <a:stretch/>
        </p:blipFill>
        <p:spPr>
          <a:xfrm>
            <a:off x="1860917" y="4090363"/>
            <a:ext cx="8531125" cy="206699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0CFD612-B175-6D94-A590-2D1F086D741A}"/>
              </a:ext>
            </a:extLst>
          </p:cNvPr>
          <p:cNvSpPr/>
          <p:nvPr/>
        </p:nvSpPr>
        <p:spPr>
          <a:xfrm>
            <a:off x="1860917" y="1194619"/>
            <a:ext cx="8322844" cy="51401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90FB2561-477D-6025-43A1-15DEC92D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r>
              <a:rPr lang="it-IT" dirty="0"/>
              <a:t>Sebastiano Capurso</a:t>
            </a:r>
          </a:p>
        </p:txBody>
      </p:sp>
    </p:spTree>
    <p:extLst>
      <p:ext uri="{BB962C8B-B14F-4D97-AF65-F5344CB8AC3E}">
        <p14:creationId xmlns:p14="http://schemas.microsoft.com/office/powerpoint/2010/main" val="27174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720C40-88CB-D24E-BC6C-EF63ED83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813675C-D203-5F41-A2F5-7A317B39B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3972"/>
            <a:ext cx="10515600" cy="5726113"/>
          </a:xfrm>
        </p:spPr>
      </p:pic>
    </p:spTree>
    <p:extLst>
      <p:ext uri="{BB962C8B-B14F-4D97-AF65-F5344CB8AC3E}">
        <p14:creationId xmlns:p14="http://schemas.microsoft.com/office/powerpoint/2010/main" val="130885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C5900-DD19-A544-B904-CC995595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12D3585-7EF0-294C-BF40-FE41DE418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542" y="450850"/>
            <a:ext cx="10891258" cy="57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7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526CA-9058-5E40-9777-4755333B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6538512-E8C3-F44C-BBCB-5BB78D275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638" y="450850"/>
            <a:ext cx="10655162" cy="58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6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86908-0A6D-6140-9ABD-71D84A03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436" y="472066"/>
            <a:ext cx="10018713" cy="518886"/>
          </a:xfrm>
        </p:spPr>
        <p:txBody>
          <a:bodyPr>
            <a:normAutofit fontScale="90000"/>
          </a:bodyPr>
          <a:lstStyle/>
          <a:p>
            <a:r>
              <a:rPr lang="it-IT" dirty="0"/>
              <a:t>Carenza infermieristica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4DB44B9-3325-6640-8E20-5368F05A5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777" y="1156547"/>
            <a:ext cx="9817999" cy="399734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2CE273-E4D4-9A42-ABE6-C41FD585D399}"/>
              </a:ext>
            </a:extLst>
          </p:cNvPr>
          <p:cNvSpPr txBox="1"/>
          <p:nvPr/>
        </p:nvSpPr>
        <p:spPr>
          <a:xfrm>
            <a:off x="2443397" y="5301343"/>
            <a:ext cx="11270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Potenziamento ADI    (?)                                                                          12.500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E7D3F3-896C-B64E-8DB1-CCC7FCA8D432}"/>
              </a:ext>
            </a:extLst>
          </p:cNvPr>
          <p:cNvSpPr txBox="1"/>
          <p:nvPr/>
        </p:nvSpPr>
        <p:spPr>
          <a:xfrm>
            <a:off x="2665677" y="5637186"/>
            <a:ext cx="7985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TOTALE                                                                                </a:t>
            </a:r>
            <a:r>
              <a:rPr lang="it-IT" sz="2400" b="1" dirty="0"/>
              <a:t>29.845</a:t>
            </a:r>
          </a:p>
        </p:txBody>
      </p:sp>
    </p:spTree>
    <p:extLst>
      <p:ext uri="{BB962C8B-B14F-4D97-AF65-F5344CB8AC3E}">
        <p14:creationId xmlns:p14="http://schemas.microsoft.com/office/powerpoint/2010/main" val="413756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41D62-716A-3E4D-990C-A659864A5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È questa la realtà … ?</a:t>
            </a:r>
            <a:br>
              <a:rPr lang="it-IT" dirty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7954E8-E5F6-EE44-80D6-ADED15968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0" y="1544701"/>
            <a:ext cx="2007813" cy="3011718"/>
          </a:xfrm>
          <a:prstGeom prst="rect">
            <a:avLst/>
          </a:prstGeom>
          <a:effectLst>
            <a:outerShdw blurRad="3683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7F7C00B-48D7-ED43-A091-0F9AC7E93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717">
            <a:off x="2277103" y="2920087"/>
            <a:ext cx="2007813" cy="3011719"/>
          </a:xfrm>
          <a:prstGeom prst="rect">
            <a:avLst/>
          </a:prstGeom>
          <a:effectLst>
            <a:outerShdw blurRad="3683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3E5466-0F05-1342-BE49-37E11FC07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589">
            <a:off x="4118667" y="1333657"/>
            <a:ext cx="2007813" cy="3011719"/>
          </a:xfrm>
          <a:prstGeom prst="rect">
            <a:avLst/>
          </a:prstGeom>
          <a:effectLst>
            <a:outerShdw blurRad="3683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B1ED1B1-7B2F-7D4B-B4AC-DA0C58C20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193">
            <a:off x="5888051" y="2856327"/>
            <a:ext cx="2024902" cy="3012767"/>
          </a:xfrm>
          <a:prstGeom prst="rect">
            <a:avLst/>
          </a:prstGeom>
          <a:noFill/>
          <a:effectLst>
            <a:outerShdw blurRad="3683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34066C3-AFBE-684E-BEF2-736DE6311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534">
            <a:off x="7798462" y="1738751"/>
            <a:ext cx="2161872" cy="3011718"/>
          </a:xfrm>
          <a:prstGeom prst="rect">
            <a:avLst/>
          </a:prstGeom>
          <a:effectLst>
            <a:outerShdw blurRad="3683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E770061-6670-B54E-9F96-8FD70FF13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919">
            <a:off x="9667656" y="2832140"/>
            <a:ext cx="2024903" cy="3012766"/>
          </a:xfrm>
          <a:prstGeom prst="rect">
            <a:avLst/>
          </a:prstGeom>
          <a:effectLst>
            <a:outerShdw blurRad="3683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699178F3-BB4C-EB28-C326-077D654F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459785"/>
            <a:ext cx="7411709" cy="365125"/>
          </a:xfrm>
        </p:spPr>
        <p:txBody>
          <a:bodyPr/>
          <a:lstStyle/>
          <a:p>
            <a:r>
              <a:rPr lang="it-IT" dirty="0"/>
              <a:t>Sebastiano Capurso</a:t>
            </a:r>
          </a:p>
        </p:txBody>
      </p:sp>
    </p:spTree>
    <p:extLst>
      <p:ext uri="{BB962C8B-B14F-4D97-AF65-F5344CB8AC3E}">
        <p14:creationId xmlns:p14="http://schemas.microsoft.com/office/powerpoint/2010/main" val="1274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C6F9AE-54F5-A64E-B3C3-0D2C17E6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Cause della disaffezione alla professione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28D6A3-1F18-DF4D-A022-11C6E03FD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3200" dirty="0">
                <a:solidFill>
                  <a:srgbClr val="0070C0"/>
                </a:solidFill>
              </a:rPr>
              <a:t>Invarianza dell’organizzazione (formazione e carriera)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>
                <a:solidFill>
                  <a:srgbClr val="0070C0"/>
                </a:solidFill>
              </a:rPr>
              <a:t>Contratto e trattamento economico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i="1" dirty="0">
                <a:solidFill>
                  <a:srgbClr val="002060"/>
                </a:solidFill>
              </a:rPr>
              <a:t>Prestigio ed identità del settore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i="1" dirty="0">
                <a:solidFill>
                  <a:srgbClr val="002060"/>
                </a:solidFill>
              </a:rPr>
              <a:t>Benessere individuale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i="1" dirty="0">
                <a:solidFill>
                  <a:srgbClr val="002060"/>
                </a:solidFill>
              </a:rPr>
              <a:t>Qualità del lavoro </a:t>
            </a:r>
          </a:p>
          <a:p>
            <a:pPr marL="0" indent="0">
              <a:buNone/>
            </a:pPr>
            <a:endParaRPr lang="it-IT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3200" dirty="0">
                <a:solidFill>
                  <a:srgbClr val="0070C0"/>
                </a:solidFill>
              </a:rPr>
              <a:t> il settore »acuti» </a:t>
            </a:r>
            <a:r>
              <a:rPr lang="it-IT" sz="3200" i="1" dirty="0">
                <a:solidFill>
                  <a:srgbClr val="0070C0"/>
                </a:solidFill>
              </a:rPr>
              <a:t>risulta più attrattivo rispetto alla </a:t>
            </a:r>
            <a:r>
              <a:rPr lang="it-IT" sz="3200" i="1" dirty="0">
                <a:solidFill>
                  <a:srgbClr val="002060"/>
                </a:solidFill>
              </a:rPr>
              <a:t>LTC</a:t>
            </a:r>
            <a:r>
              <a:rPr lang="it-IT" sz="32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289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69D8CB-1B06-B5C6-A183-6ABCAD66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11 PROPOSTE PER LA CARENZA INFERMIERISTICA</a:t>
            </a:r>
            <a:br>
              <a:rPr lang="it-IT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strategie di sistema</a:t>
            </a:r>
            <a:endParaRPr lang="it-IT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F330B8-9E87-A8A5-9181-CC9ECDBC6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FF0000"/>
                </a:solidFill>
              </a:rPr>
              <a:t>Superamento del vincolo di esclusività dipendenti pubblici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FF0000"/>
                </a:solidFill>
              </a:rPr>
              <a:t>Rafforzamento dell’esercizio libero professionale a supporto delle strutture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FF0000"/>
                </a:solidFill>
              </a:rPr>
              <a:t>Eliminazione penalizzazioni infermieri pensionati “quota 100”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FF0000"/>
                </a:solidFill>
              </a:rPr>
              <a:t>Tirocini dei corsi di laurea remunerati con oneri a carico delle strutture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FF0000"/>
                </a:solidFill>
              </a:rPr>
              <a:t>Facilitare ingressi personale professionale extra UE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00B050"/>
                </a:solidFill>
              </a:rPr>
              <a:t>Adeguamento dei servizi e revisione modelli organizzativi (OSSS)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00B050"/>
                </a:solidFill>
              </a:rPr>
              <a:t>Valorizzazione professione infermieristica nelle strutture socio sanitarie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00B050"/>
                </a:solidFill>
              </a:rPr>
              <a:t>Aumento dei contingenti formativi (eliminazione numero chiuso)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rgbClr val="00B050"/>
                </a:solidFill>
              </a:rPr>
              <a:t>Supporto agli studenti del Corso di laurea in Scienze infermieristiche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Incentivi per rientro infermieri italiani dall’estero (20.000 unità)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Adeguamento del trattamento economico (nuovo CCNL)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900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5E3734-6E3F-0944-A49B-616F3CEC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5" y="237506"/>
            <a:ext cx="10901548" cy="1538907"/>
          </a:xfrm>
        </p:spPr>
        <p:txBody>
          <a:bodyPr>
            <a:normAutofit fontScale="90000"/>
          </a:bodyPr>
          <a:lstStyle/>
          <a:p>
            <a:pPr algn="ctr"/>
            <a:br>
              <a:rPr lang="it-IT" b="1" dirty="0">
                <a:solidFill>
                  <a:srgbClr val="0070C0"/>
                </a:solidFill>
              </a:rPr>
            </a:b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Carenza di personale infermieristico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sz="4000" i="1" dirty="0">
                <a:solidFill>
                  <a:srgbClr val="0070C0"/>
                </a:solidFill>
              </a:rPr>
              <a:t>Strategie aziendali</a:t>
            </a:r>
            <a:br>
              <a:rPr lang="it-IT" sz="4000" i="1" dirty="0">
                <a:solidFill>
                  <a:srgbClr val="0070C0"/>
                </a:solidFill>
              </a:rPr>
            </a:br>
            <a:r>
              <a:rPr lang="it-IT" sz="4000" i="1" dirty="0">
                <a:solidFill>
                  <a:srgbClr val="0070C0"/>
                </a:solidFill>
              </a:rPr>
              <a:t>per trattenere i dipendenti ed attirare nuove risorse</a:t>
            </a:r>
            <a:br>
              <a:rPr lang="it-IT" sz="4000" i="1" dirty="0">
                <a:solidFill>
                  <a:srgbClr val="0070C0"/>
                </a:solidFill>
              </a:rPr>
            </a:br>
            <a:br>
              <a:rPr lang="it-IT" sz="4000" i="1" dirty="0">
                <a:solidFill>
                  <a:srgbClr val="0070C0"/>
                </a:solidFill>
              </a:rPr>
            </a:br>
            <a:endParaRPr lang="it-IT" sz="4000" b="1" i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CAED1C-A3B9-F349-B33F-E1BE2C425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66" y="1813750"/>
            <a:ext cx="10901548" cy="4679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     </a:t>
            </a:r>
            <a:endParaRPr lang="it-IT" dirty="0">
              <a:solidFill>
                <a:srgbClr val="0099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3600" dirty="0">
                <a:solidFill>
                  <a:srgbClr val="C00000"/>
                </a:solidFill>
              </a:rPr>
              <a:t>Assunzioni a tempo indeterminato con incentivi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3600" dirty="0">
                <a:solidFill>
                  <a:srgbClr val="C00000"/>
                </a:solidFill>
              </a:rPr>
              <a:t>Ricorso ad agenzie interinali e cooperative 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3600" dirty="0">
                <a:solidFill>
                  <a:srgbClr val="C00000"/>
                </a:solidFill>
              </a:rPr>
              <a:t>Programmi specifici di supporto e tutela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3600" dirty="0">
                <a:solidFill>
                  <a:srgbClr val="C00000"/>
                </a:solidFill>
              </a:rPr>
              <a:t>Miglioramento ambiente di lavoro</a:t>
            </a:r>
          </a:p>
          <a:p>
            <a:pPr marL="457200" lvl="1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29401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568</Words>
  <Application>Microsoft Macintosh PowerPoint</Application>
  <PresentationFormat>Widescreen</PresentationFormat>
  <Paragraphs>88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Anton</vt:lpstr>
      <vt:lpstr>Arial</vt:lpstr>
      <vt:lpstr>Bernard MT Condensed</vt:lpstr>
      <vt:lpstr>Calibri</vt:lpstr>
      <vt:lpstr>Calibri Light</vt:lpstr>
      <vt:lpstr>Courier New</vt:lpstr>
      <vt:lpstr>Tema di Office</vt:lpstr>
      <vt:lpstr>Crisi del personale: un'analisi del presente, uno sguardo al futuro</vt:lpstr>
      <vt:lpstr>Presentazione standard di PowerPoint</vt:lpstr>
      <vt:lpstr>Presentazione standard di PowerPoint</vt:lpstr>
      <vt:lpstr>Presentazione standard di PowerPoint</vt:lpstr>
      <vt:lpstr>Carenza infermieristica</vt:lpstr>
      <vt:lpstr>È questa la realtà … ? </vt:lpstr>
      <vt:lpstr>Cause della disaffezione alla professione </vt:lpstr>
      <vt:lpstr>11 PROPOSTE PER LA CARENZA INFERMIERISTICA strategie di sistema</vt:lpstr>
      <vt:lpstr>  Carenza di personale infermieristico Strategie aziendali per trattenere i dipendenti ed attirare nuove risorse  </vt:lpstr>
      <vt:lpstr> </vt:lpstr>
      <vt:lpstr>Miglioramento condizioni di lavoro</vt:lpstr>
      <vt:lpstr>Formazione ed aggiornamento gratuiti</vt:lpstr>
      <vt:lpstr> Assistenza sanitaria integrativa  per gli operatori a carico dell’azienda </vt:lpstr>
      <vt:lpstr>Supporto psicologico  </vt:lpstr>
      <vt:lpstr>Umanizzazione delle cure </vt:lpstr>
      <vt:lpstr>Presentazione standard di PowerPoint</vt:lpstr>
      <vt:lpstr>Ricostruzione dell’immagine e della dignità del settore </vt:lpstr>
      <vt:lpstr>Appello inter-associativo per la sopravvivenza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Crisi del personale: un'analisi del presente, uno sguardo al futuro</dc:title>
  <dc:creator>Pier Paolo Gasbarri</dc:creator>
  <cp:lastModifiedBy>Microsoft Office User</cp:lastModifiedBy>
  <cp:revision>40</cp:revision>
  <dcterms:created xsi:type="dcterms:W3CDTF">2022-10-04T22:18:55Z</dcterms:created>
  <dcterms:modified xsi:type="dcterms:W3CDTF">2022-10-07T07:06:38Z</dcterms:modified>
</cp:coreProperties>
</file>