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70" r:id="rId12"/>
    <p:sldId id="266" r:id="rId13"/>
    <p:sldId id="260" r:id="rId14"/>
    <p:sldId id="26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75F84-C8B5-4737-B94A-91F80540D34D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3CE92-CF64-40EC-B051-2B55448EA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0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467EE-FDC7-C3DB-D049-B6C3DAADC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1EE746-029E-549D-8B5E-92C818FB8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03B8E7-A88C-30EB-1C46-F7402168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F78A-89F5-44E3-A0A4-47EFA5C6362F}" type="datetime1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E38F0C-0CFF-D3B2-D43D-C14D8687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BEF0D9-B20F-E629-032D-1EC8EB74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99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DB71C-59A0-4E27-5EAA-0751F38E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1D98BB-167C-32AC-E3FE-D89DF4B43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6D5F1-658B-F406-E825-E94783AD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6B6E-666B-4279-B64D-14C543472C97}" type="datetime1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553973-8312-A96A-F7C2-D5F340A5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567680-9C73-2C18-16B4-C691BB72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BFC2AF-C791-D637-67EA-F49411795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2564B3-1E52-84CB-C0CB-7FC000233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FA758D-B460-E3EA-0E77-9B95CE54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63D7-83FC-42DA-AAC0-3517FAF89B8A}" type="datetime1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328421-D3C3-D6A8-AAAC-8DB8D94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1BD52-E67B-405C-E890-33C87243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99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CE634-8812-E5A6-F23E-B520B2AB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3139C5-0CDD-2238-593F-BF30107F2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6ED26-61F8-95B9-E157-40E50964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095-DA42-4AE5-A9E7-B60CC498F97E}" type="datetime1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FD51F-D18C-003C-3754-3D315A91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13784-D67C-6560-14C3-6E51B2F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61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8C9F8-F8A0-CB87-7F92-5B7F084E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A53872-5782-964C-A455-9ABBC4AEE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67A23D-A249-7D90-E5E9-039E9E1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39A-376E-49A7-B3B7-25386B1028DC}" type="datetime1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F410EF-FB8A-D46C-DF90-6C3C143B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AD376-8F41-0D7A-D81E-94523D62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0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7973B-95B2-75B8-DAA4-112EB93D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2B350D-65B0-190E-ECDF-12EA4FFE2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BDA5B6-71F8-094F-B91B-199FF178D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11490E-A42E-98EB-32BA-8C6C273C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EE9F-E93D-405B-96AF-A62B2F4AB212}" type="datetime1">
              <a:rPr lang="it-IT" smtClean="0"/>
              <a:t>06/10/2022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4A8773-0C66-4F4C-E28B-12B65BD3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AB07DE-0068-8F86-8BE3-F90647CA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8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51AB6-6CF3-2B7F-85A2-35962EB5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6D5642-5405-3144-4A9C-B7AF0672A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C74CA0-FD8B-134C-2538-59C79B734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0C75C1-A9CB-6DB6-6C80-561A5AF2B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AB0F4A-1868-56DD-E888-048E2936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ED3B8D-D342-77C3-EF31-ED91461D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FF8-617E-45EB-8F5C-DAA0878A849F}" type="datetime1">
              <a:rPr lang="it-IT" smtClean="0"/>
              <a:t>06/10/2022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1496F1-675A-0DED-4FF1-B9DF1E09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46831E-973D-FCFC-E746-E02071B5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599CB-BB25-8931-3FD3-36437E3C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85094E-61CC-2BC4-9BDC-01B6268B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7857-7EC6-4022-B6A6-245801EFE8CE}" type="datetime1">
              <a:rPr lang="it-IT" smtClean="0"/>
              <a:t>06/10/2022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D0FB0C-C859-B6A5-2272-EFEF0D96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0B4CBF-D87D-29A9-4B18-C2A049C5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38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83DF4D-A65C-87AB-5E2F-C6B2A24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B01-6924-4223-9AC8-94D2F600F03F}" type="datetime1">
              <a:rPr lang="it-IT" smtClean="0"/>
              <a:t>06/10/2022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8C1D81-15A8-5D46-BAEF-4223C181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1AF44C-BCAA-4B73-10CC-90936768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31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2B11D-483D-6568-8A78-575F7072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839FA3-DDE9-E7C2-5119-DBD1A905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59B70E-AF2A-E28F-6BF4-E0AEE838B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1AF5EC-F188-92D5-9A18-242C649D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15D1-E2A2-49B0-ADF2-1E53421A0CDE}" type="datetime1">
              <a:rPr lang="it-IT" smtClean="0"/>
              <a:t>06/10/2022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54AABF-B1EB-4E1B-C1DF-D66AE629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F5A7D-4D07-0D07-7A6A-F5AE502C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0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F9477-F80D-5144-77AB-E73361D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38AA4D-2EBB-2D6B-C149-C2FFE0413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D4C9CD-E759-B0C6-F5FA-2FDBAC645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F53489-42D1-74BF-D6D7-C7928932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2A4D-975F-467C-BB66-D79EB30B62CD}" type="datetime1">
              <a:rPr lang="it-IT" smtClean="0"/>
              <a:t>06/10/2022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847FBC-23D1-1E19-B11F-10D90165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D16EEF-D050-EDA7-2646-E5D0269B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E50338-E3E3-F2AE-341D-C7B80202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8BEB5-CEDA-A16E-2285-A12E89C8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EE569-07CC-8E19-0956-40A2873DD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1048-0E72-4B0C-8386-1AFB8607B489}" type="datetime1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20019F-120A-5EF0-1A0B-D48FC0234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A4C524-B968-508F-08C7-FE4EEB00F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3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5413017-CA8E-A6F2-C9E6-006BAE3B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1" y="36263"/>
            <a:ext cx="5863199" cy="1257966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5" name="Segnaposto contenuto 24">
            <a:extLst>
              <a:ext uri="{FF2B5EF4-FFF2-40B4-BE49-F238E27FC236}">
                <a16:creationId xmlns:a16="http://schemas.microsoft.com/office/drawing/2014/main" id="{5C5118D3-A10D-2471-A511-069724119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99" y="76406"/>
            <a:ext cx="5400000" cy="1354029"/>
          </a:xfr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934C6BF-FD52-F27F-280A-AB4516588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04" y="6386398"/>
            <a:ext cx="365792" cy="359695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32B0460-D096-6C93-6A62-0471DFD5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BB6B6F3-94F0-80B9-256C-563CC434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1</a:t>
            </a:fld>
            <a:endParaRPr lang="it-IT"/>
          </a:p>
        </p:txBody>
      </p:sp>
      <p:pic>
        <p:nvPicPr>
          <p:cNvPr id="23" name="Segnaposto contenuto 22">
            <a:extLst>
              <a:ext uri="{FF2B5EF4-FFF2-40B4-BE49-F238E27FC236}">
                <a16:creationId xmlns:a16="http://schemas.microsoft.com/office/drawing/2014/main" id="{0924D54B-C7CD-F25C-75C2-401189B9CD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1" y="287935"/>
            <a:ext cx="3200400" cy="1152525"/>
          </a:xfr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3C88E22-D8EF-3E6B-53FF-D5F590E18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99" y="1440460"/>
            <a:ext cx="5400000" cy="126455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2BEB058-FAE4-1CC0-BCFB-4F6C9512D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2749594"/>
            <a:ext cx="7200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9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69" y="329027"/>
            <a:ext cx="7287063" cy="70402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Operare con (com) passione e armonia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10</a:t>
            </a:fld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8D7F95-F5CB-B1F2-33AE-4A00EF91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8" y="3285800"/>
            <a:ext cx="11774657" cy="306000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Compassione</a:t>
            </a: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			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Empatia	</a:t>
            </a:r>
            <a:r>
              <a:rPr lang="it-IT" b="1" dirty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						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Armonia</a:t>
            </a:r>
          </a:p>
          <a:p>
            <a:pPr marL="0" indent="0">
              <a:buNone/>
            </a:pPr>
            <a:endParaRPr lang="it-IT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									</a:t>
            </a:r>
            <a:r>
              <a:rPr lang="it-IT" b="1" dirty="0">
                <a:solidFill>
                  <a:srgbClr val="FF0000"/>
                </a:solidFill>
              </a:rPr>
              <a:t>Passione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5B2F253B-8C1F-BF78-AA03-529E7D3D17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32" y="0"/>
            <a:ext cx="4569868" cy="3060000"/>
          </a:xfrm>
        </p:spPr>
      </p:pic>
    </p:spTree>
    <p:extLst>
      <p:ext uri="{BB962C8B-B14F-4D97-AF65-F5344CB8AC3E}">
        <p14:creationId xmlns:p14="http://schemas.microsoft.com/office/powerpoint/2010/main" val="168800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048" y="93185"/>
            <a:ext cx="3158193" cy="8440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 … e leggerezza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CA4D17-517C-2C26-2DF4-87F674E5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0129" y="1026942"/>
            <a:ext cx="6385931" cy="5150021"/>
          </a:xfrm>
        </p:spPr>
        <p:txBody>
          <a:bodyPr/>
          <a:lstStyle/>
          <a:p>
            <a:endParaRPr lang="it-IT" dirty="0"/>
          </a:p>
          <a:p>
            <a:pPr marL="0" indent="0" algn="just">
              <a:buNone/>
            </a:pPr>
            <a:r>
              <a:rPr lang="it-IT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“Prendete la vita con </a:t>
            </a:r>
            <a:r>
              <a:rPr lang="it-IT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leggerezza</a:t>
            </a:r>
            <a:r>
              <a:rPr lang="it-IT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ché </a:t>
            </a:r>
            <a:r>
              <a:rPr lang="it-IT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leggerezza</a:t>
            </a:r>
            <a:r>
              <a:rPr lang="it-IT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non è superficialità, ma planare sulle cose dall'alto, non avere macigni sul cuore”</a:t>
            </a:r>
            <a:endParaRPr lang="it-IT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				Italo Calvino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11</a:t>
            </a:fld>
            <a:endParaRPr lang="it-IT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C5B3239-0302-2F30-9960-439FCD0357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99"/>
            <a:ext cx="4594595" cy="3060000"/>
          </a:xfrm>
        </p:spPr>
      </p:pic>
    </p:spTree>
    <p:extLst>
      <p:ext uri="{BB962C8B-B14F-4D97-AF65-F5344CB8AC3E}">
        <p14:creationId xmlns:p14="http://schemas.microsoft.com/office/powerpoint/2010/main" val="242252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466" y="309489"/>
            <a:ext cx="5643860" cy="844063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Verso approcci culturali innovativi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9F4CE48D-2A90-C37F-BF63-61E7D8C90D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0502959"/>
              </p:ext>
            </p:extLst>
          </p:nvPr>
        </p:nvGraphicFramePr>
        <p:xfrm>
          <a:off x="5230464" y="1026943"/>
          <a:ext cx="6276907" cy="522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6907">
                  <a:extLst>
                    <a:ext uri="{9D8B030D-6E8A-4147-A177-3AD203B41FA5}">
                      <a16:colId xmlns:a16="http://schemas.microsoft.com/office/drawing/2014/main" val="322725599"/>
                    </a:ext>
                  </a:extLst>
                </a:gridCol>
              </a:tblGrid>
              <a:tr h="21092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2800" dirty="0">
                          <a:effectLst/>
                        </a:rPr>
                        <a:t>Le </a:t>
                      </a:r>
                      <a:r>
                        <a:rPr lang="it-IT" sz="2800" i="1" dirty="0">
                          <a:effectLst/>
                        </a:rPr>
                        <a:t>“parole chiave”</a:t>
                      </a:r>
                      <a:r>
                        <a:rPr lang="it-IT" sz="2800" dirty="0">
                          <a:effectLst/>
                        </a:rPr>
                        <a:t> del processo di cambiamento ed innovazione: il cambiamento organizzativo che diventa </a:t>
                      </a:r>
                      <a:r>
                        <a:rPr lang="it-IT" sz="2800" b="1" dirty="0">
                          <a:effectLst/>
                        </a:rPr>
                        <a:t>cultura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dirty="0">
                          <a:effectLst/>
                        </a:rPr>
                        <a:t> </a:t>
                      </a:r>
                      <a:endParaRPr lang="it-IT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01458"/>
                  </a:ext>
                </a:extLst>
              </a:tr>
              <a:tr h="619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C00000"/>
                          </a:solidFill>
                          <a:effectLst/>
                        </a:rPr>
                        <a:t>Innovazione organizzativa </a:t>
                      </a:r>
                      <a:endParaRPr lang="it-IT" sz="2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927773"/>
                  </a:ext>
                </a:extLst>
              </a:tr>
              <a:tr h="619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C00000"/>
                          </a:solidFill>
                          <a:effectLst/>
                        </a:rPr>
                        <a:t>Creatività </a:t>
                      </a:r>
                      <a:endParaRPr lang="it-IT" sz="2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92959"/>
                  </a:ext>
                </a:extLst>
              </a:tr>
              <a:tr h="619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C00000"/>
                          </a:solidFill>
                          <a:effectLst/>
                        </a:rPr>
                        <a:t>Conoscenze </a:t>
                      </a:r>
                      <a:endParaRPr lang="it-IT" sz="2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695438"/>
                  </a:ext>
                </a:extLst>
              </a:tr>
              <a:tr h="619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C00000"/>
                          </a:solidFill>
                          <a:effectLst/>
                        </a:rPr>
                        <a:t>Capacità </a:t>
                      </a:r>
                      <a:endParaRPr lang="it-IT" sz="28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449499"/>
                  </a:ext>
                </a:extLst>
              </a:tr>
              <a:tr h="619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dirty="0">
                          <a:solidFill>
                            <a:srgbClr val="C00000"/>
                          </a:solidFill>
                          <a:effectLst/>
                        </a:rPr>
                        <a:t>Competenze </a:t>
                      </a:r>
                      <a:endParaRPr lang="it-IT" sz="2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348442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12</a:t>
            </a:fld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522B0F6-1760-8608-F398-9A38A344D9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0465" cy="3060000"/>
          </a:xfrm>
        </p:spPr>
      </p:pic>
    </p:spTree>
    <p:extLst>
      <p:ext uri="{BB962C8B-B14F-4D97-AF65-F5344CB8AC3E}">
        <p14:creationId xmlns:p14="http://schemas.microsoft.com/office/powerpoint/2010/main" val="153922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it-IT" sz="28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8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8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28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1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sz="3100" b="1" i="1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equità</a:t>
            </a:r>
            <a:r>
              <a:rPr lang="it-IT" sz="31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 è un obiettivo da perseguire nel contesto della </a:t>
            </a:r>
            <a:r>
              <a:rPr lang="it-IT" sz="3100" b="1" i="1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sostenibilità</a:t>
            </a:r>
            <a:r>
              <a:rPr lang="it-IT" sz="3100" dirty="0">
                <a:solidFill>
                  <a:schemeClr val="accent2">
                    <a:lumMod val="50000"/>
                  </a:schemeClr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CA4D17-517C-2C26-2DF4-87F674E5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847" y="1768543"/>
            <a:ext cx="5066229" cy="254942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600" b="1" i="1" dirty="0">
                <a:solidFill>
                  <a:srgbClr val="00206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Sostenibilità</a:t>
            </a:r>
            <a:r>
              <a:rPr lang="it-IT" sz="3600" dirty="0">
                <a:solidFill>
                  <a:srgbClr val="00206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 è la possibilità che le risorse messe in gioco non siano depauperate ma siano invece sempre disponibili nella giusta misura. </a:t>
            </a:r>
            <a:r>
              <a:rPr lang="it-IT" sz="3600" i="1" dirty="0">
                <a:solidFill>
                  <a:srgbClr val="002060"/>
                </a:solidFill>
                <a:effectLst/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Sostenibilità intesa come sviluppo sostenibile (post crisis) che soddisfi i bisogni del presente senza compromettere la capacità di garantire il futuro di un’organizzazione.</a:t>
            </a:r>
            <a:endParaRPr lang="it-IT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13</a:t>
            </a:fld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8D7F95-F5CB-B1F2-33AE-4A00EF91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099" y="4263278"/>
            <a:ext cx="10591800" cy="12641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i="1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Equità e sostenibilità</a:t>
            </a:r>
            <a:r>
              <a:rPr lang="it-IT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 possono svilupparsi in modo equilibrato e rappresentano le sfide per il management tra riorganizzazione dei processi e scelte di innovazione, verso l’economia del </a:t>
            </a:r>
            <a:r>
              <a:rPr lang="it-IT" i="1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Benessere</a:t>
            </a:r>
            <a:r>
              <a:rPr lang="it-IT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, </a:t>
            </a:r>
            <a:r>
              <a:rPr lang="it-IT" b="1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modello economico a vantaggio delle persone e del pianeta, che garantisce la dignità e l'equità umana</a:t>
            </a:r>
            <a:r>
              <a:rPr lang="it-IT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. Approccio che rafforza la resilienza offrendo</a:t>
            </a:r>
            <a:r>
              <a:rPr lang="it-IT" b="1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 </a:t>
            </a:r>
            <a:r>
              <a:rPr lang="en-GB" dirty="0">
                <a:effectLst/>
                <a:latin typeface="Arabic Typesetting" panose="03020402040406030203" pitchFamily="66" charset="-78"/>
                <a:ea typeface="Calibri" panose="020F0502020204030204" pitchFamily="34" charset="0"/>
              </a:rPr>
              <a:t>un modo per misurare progressi e impatti, contribuendo nel contempo a definire priorità di spesa e decisioni regolamentari.</a:t>
            </a:r>
            <a:endParaRPr lang="it-IT" dirty="0"/>
          </a:p>
        </p:txBody>
      </p:sp>
      <p:sp>
        <p:nvSpPr>
          <p:cNvPr id="14" name="Segnaposto contenuto 9">
            <a:extLst>
              <a:ext uri="{FF2B5EF4-FFF2-40B4-BE49-F238E27FC236}">
                <a16:creationId xmlns:a16="http://schemas.microsoft.com/office/drawing/2014/main" id="{2E17DF92-84DE-312D-B92C-D501B18F681D}"/>
              </a:ext>
            </a:extLst>
          </p:cNvPr>
          <p:cNvSpPr txBox="1">
            <a:spLocks/>
          </p:cNvSpPr>
          <p:nvPr/>
        </p:nvSpPr>
        <p:spPr>
          <a:xfrm>
            <a:off x="838200" y="1768544"/>
            <a:ext cx="5077952" cy="2549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4500" b="1" i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Equità</a:t>
            </a:r>
            <a:r>
              <a:rPr lang="it-IT" sz="45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 è il principio che permette di mettere in gioco tutte le potenzialità di chi opera e di chi è più fragile in una dimensione di corresponsabilità; intende garantire </a:t>
            </a:r>
            <a:r>
              <a:rPr lang="it-IT" sz="45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la salute e il benessere per tutti, </a:t>
            </a:r>
            <a:r>
              <a:rPr lang="it-IT" sz="4500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in ogni fase della vita. Principio che si trasforma per </a:t>
            </a:r>
            <a:r>
              <a:rPr lang="it-IT" sz="45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ea typeface="Calibri" panose="020F0502020204030204" pitchFamily="34" charset="0"/>
                <a:cs typeface="Times New Roman" panose="02020603050405020304" pitchFamily="18" charset="0"/>
              </a:rPr>
              <a:t>dare vita ad un nuovo concetto, quello della complementarietà.</a:t>
            </a:r>
            <a:endParaRPr lang="it-IT" sz="45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8BB9244-8C89-CD61-B587-119113DC5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727" y="125975"/>
            <a:ext cx="320067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0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14</a:t>
            </a:fld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EE075C7-6343-3A70-16C9-BF6DFBB99B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3" y="290605"/>
            <a:ext cx="9000000" cy="5844155"/>
          </a:xfrm>
        </p:spPr>
      </p:pic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138694AD-ABB9-7840-8274-2DDD3FBC1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58044" y="290606"/>
            <a:ext cx="2546412" cy="5844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b="1" i="1" dirty="0">
                <a:solidFill>
                  <a:srgbClr val="C00000"/>
                </a:solidFill>
              </a:rPr>
              <a:t>Grazie del-</a:t>
            </a:r>
          </a:p>
          <a:p>
            <a:pPr marL="0" indent="0">
              <a:buNone/>
            </a:pPr>
            <a:r>
              <a:rPr lang="it-IT" sz="3200" b="1" i="1" dirty="0">
                <a:solidFill>
                  <a:srgbClr val="C00000"/>
                </a:solidFill>
              </a:rPr>
              <a:t>l’attenzione</a:t>
            </a:r>
          </a:p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32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b="1" i="1" dirty="0">
                <a:solidFill>
                  <a:srgbClr val="0070C0"/>
                </a:solidFill>
              </a:rPr>
              <a:t>studio@</a:t>
            </a:r>
          </a:p>
          <a:p>
            <a:pPr marL="0" indent="0">
              <a:buNone/>
            </a:pPr>
            <a:r>
              <a:rPr lang="it-IT" b="1" i="1" dirty="0">
                <a:solidFill>
                  <a:srgbClr val="0070C0"/>
                </a:solidFill>
              </a:rPr>
              <a:t>francoiurlaro.it</a:t>
            </a:r>
          </a:p>
        </p:txBody>
      </p:sp>
    </p:spTree>
    <p:extLst>
      <p:ext uri="{BB962C8B-B14F-4D97-AF65-F5344CB8AC3E}">
        <p14:creationId xmlns:p14="http://schemas.microsoft.com/office/powerpoint/2010/main" val="128716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477" y="136526"/>
            <a:ext cx="5174993" cy="913844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Il capitale umano </a:t>
            </a:r>
            <a:r>
              <a:rPr lang="it-IT" sz="3600" b="1" i="1" dirty="0">
                <a:solidFill>
                  <a:schemeClr val="accent6">
                    <a:lumMod val="75000"/>
                  </a:schemeClr>
                </a:solidFill>
              </a:rPr>
              <a:t>(e la qualità dei servizi)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CA4D17-517C-2C26-2DF4-87F674E5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811" y="3196525"/>
            <a:ext cx="11774659" cy="2980437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effectLst/>
                <a:ea typeface="Times New Roman" panose="02020603050405020304" pitchFamily="18" charset="0"/>
              </a:rPr>
              <a:t>Oggi, nei servizi socio sanitari rivolti alla persona, la Qualità non è più intesa solo come la misurazione dei processi e dei risultati; il contesto assistenziale, professionale, tecnologico, organizzativo e gestionale ne fornisce i presupposti, ma fondamentali sono l’attitudine e la tipologia comportamentale dei professionisti socio sanitari.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2</a:t>
            </a:fld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C039E11-E43B-B7F5-118C-23E170E047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8477" cy="30600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025F5D-5C0A-067E-A374-F0E5D3BC72FA}"/>
              </a:ext>
            </a:extLst>
          </p:cNvPr>
          <p:cNvSpPr txBox="1"/>
          <p:nvPr/>
        </p:nvSpPr>
        <p:spPr>
          <a:xfrm>
            <a:off x="6893168" y="681038"/>
            <a:ext cx="505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94066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20" y="136524"/>
            <a:ext cx="2743200" cy="544513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L’abbandono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2D7FE71-4700-7875-5AC1-B6B8CD1F35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20" y="18255"/>
            <a:ext cx="3508280" cy="30600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3</a:t>
            </a:fld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8D7F95-F5CB-B1F2-33AE-4A00EF91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8" y="799306"/>
            <a:ext cx="8314006" cy="543268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Abbandonare la professione, sempre di più i professionisti socio sanitari che ci pensano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Con la pandemia sono peggiorate le condizioni di lavoro, lo stress e l'insoddisfazione del personale socio sanitario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dato OMS prevede - entro il 2035 - una carenza di operatori sanitari di circa 12.9 milioni</a:t>
            </a:r>
            <a:endParaRPr lang="it-IT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L’intenzione di andarsene è più alta nei contesti con elevato assenteismo, elevati indici di stress lavoro-correlato, insoddisfazione e burnout.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motivazione di un operatore sanitario, porta al benessere del paziente e dell’intera struttura in cui si trova ad operare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7BA536-0B41-2198-51AB-A37789AF1AAF}"/>
              </a:ext>
            </a:extLst>
          </p:cNvPr>
          <p:cNvSpPr txBox="1"/>
          <p:nvPr/>
        </p:nvSpPr>
        <p:spPr>
          <a:xfrm>
            <a:off x="8683720" y="3330981"/>
            <a:ext cx="331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0211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61" y="156994"/>
            <a:ext cx="6315614" cy="718087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Le motivazioni per restare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CA4D17-517C-2C26-2DF4-87F674E5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8609" y="717453"/>
            <a:ext cx="7258929" cy="5586092"/>
          </a:xfrm>
        </p:spPr>
        <p:txBody>
          <a:bodyPr/>
          <a:lstStyle/>
          <a:p>
            <a:pPr marL="0" indent="0">
              <a:buNone/>
            </a:pPr>
            <a:r>
              <a:rPr lang="it-I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decalogo espresso dagli operatori per l’impegno “per lavorare meglio” in una RSA, nelle loro “parole chiave”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4</a:t>
            </a:fld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05166E4-85C8-A3F3-259B-F30AE98D0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8361" cy="30600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54563D-DDD0-AA01-98B2-F8AEDB7F4C12}"/>
              </a:ext>
            </a:extLst>
          </p:cNvPr>
          <p:cNvSpPr txBox="1"/>
          <p:nvPr/>
        </p:nvSpPr>
        <p:spPr>
          <a:xfrm>
            <a:off x="234462" y="3653004"/>
            <a:ext cx="401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C00000"/>
                </a:solidFill>
              </a:rPr>
              <a:t>Antonio, Ary, Franco, Roberta e molti altri ..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41A40D4-1A45-9883-C8B9-294017C65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48028"/>
              </p:ext>
            </p:extLst>
          </p:nvPr>
        </p:nvGraphicFramePr>
        <p:xfrm>
          <a:off x="4620260" y="1435539"/>
          <a:ext cx="7069992" cy="4936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9992">
                  <a:extLst>
                    <a:ext uri="{9D8B030D-6E8A-4147-A177-3AD203B41FA5}">
                      <a16:colId xmlns:a16="http://schemas.microsoft.com/office/drawing/2014/main" val="511539386"/>
                    </a:ext>
                  </a:extLst>
                </a:gridCol>
              </a:tblGrid>
              <a:tr h="4936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1. Aiuto reciproco, coinvolgimento, collaborazione, disponibilità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2. Rispetto delle persone e dei ruoli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3. Ascolto delle persone e comunicazione efficace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4. Opportunità formative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5. Riconoscimento professionale (Ospiti grati per le attività di cura)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6. Attenzione e cura della persona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7. Cucina interna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8. Qualità del lavoro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9. Saper essere squadra e lavorare in gruppo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2400" dirty="0">
                          <a:effectLst/>
                        </a:rPr>
                        <a:t>10. Confronto e conoscenza reciproca tra colleghi </a:t>
                      </a:r>
                      <a:endParaRPr lang="it-IT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91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3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8" y="136525"/>
            <a:ext cx="1963057" cy="563789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Le teorie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29DE421-D9E5-54A4-EC46-EAC3F86C7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00" y="0"/>
            <a:ext cx="4972500" cy="30600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5</a:t>
            </a:fld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151AF7B-E306-07E7-8100-0345B2DE5F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00" y="3011416"/>
            <a:ext cx="4762500" cy="3476625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649A3F-22EF-D94B-B8F4-543BA5300F18}"/>
              </a:ext>
            </a:extLst>
          </p:cNvPr>
          <p:cNvSpPr txBox="1"/>
          <p:nvPr/>
        </p:nvSpPr>
        <p:spPr>
          <a:xfrm>
            <a:off x="701830" y="973786"/>
            <a:ext cx="609834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</a:rPr>
              <a:t>La Teoria di Taylor </a:t>
            </a:r>
          </a:p>
          <a:p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Frederick W. Taylor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)</a:t>
            </a:r>
            <a:endParaRPr lang="it-IT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 movimento delle Human Relations 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Elton Mayo)</a:t>
            </a:r>
            <a:endParaRPr lang="it-IT" sz="2800" b="1" i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scienze comportamentali </a:t>
            </a:r>
          </a:p>
          <a:p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Abraham Maslow)</a:t>
            </a:r>
            <a:endParaRPr lang="it-IT" sz="2800" b="1" i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Teoria della motivazione – igiene 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Frederick Herzberg)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 </a:t>
            </a:r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5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000" y="204437"/>
            <a:ext cx="6245778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La pratica: agire </a:t>
            </a:r>
            <a:r>
              <a:rPr lang="it-IT" sz="3600" b="1" strike="dblStrike" dirty="0">
                <a:solidFill>
                  <a:schemeClr val="accent6">
                    <a:lumMod val="75000"/>
                  </a:schemeClr>
                </a:solidFill>
              </a:rPr>
              <a:t>nel reclutamento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CA4D17-517C-2C26-2DF4-87F674E5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3182" y="1069144"/>
            <a:ext cx="6760252" cy="51628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Soft Skills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… ad esempio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Capacità di comunicazione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Capacità di ottimizzare le risorse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Capacità di problem solving</a:t>
            </a:r>
            <a:endParaRPr lang="it-IT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Capacità di relazione</a:t>
            </a:r>
            <a:endParaRPr lang="it-IT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Capacità di ricerca</a:t>
            </a:r>
            <a:endParaRPr lang="it-IT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Conoscenze informatiche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Empatia e non solo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Flessibilità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Forte etica del lavoro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Rispetto di tempi e scadenze</a:t>
            </a:r>
          </a:p>
          <a:p>
            <a:pPr marL="0" indent="0">
              <a:buNone/>
            </a:pPr>
            <a:endParaRPr lang="it-IT" sz="1800" b="1" dirty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6</a:t>
            </a:fld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DDEAC0B5-2656-4882-4FD1-DC85A54781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6000" cy="30600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B863E5-8821-70B6-60FB-286C29CFD02F}"/>
              </a:ext>
            </a:extLst>
          </p:cNvPr>
          <p:cNvSpPr txBox="1"/>
          <p:nvPr/>
        </p:nvSpPr>
        <p:spPr>
          <a:xfrm>
            <a:off x="338349" y="3428669"/>
            <a:ext cx="46693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… meglio definirlo </a:t>
            </a: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p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romozione, </a:t>
            </a: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presentazione, </a:t>
            </a: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ricerca, </a:t>
            </a: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selezione reciproca, accoglienza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3377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51" y="299077"/>
            <a:ext cx="6543221" cy="763919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La pratica: agire nell’organizzazione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2614034-1E4B-3C39-4682-0C05F49BF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72" y="0"/>
            <a:ext cx="4362128" cy="30600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7</a:t>
            </a:fld>
            <a:endParaRPr lang="it-IT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9E275BAD-169E-B706-A93F-54A8A3236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00" y="3073792"/>
            <a:ext cx="4363200" cy="326110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531FC9-0E3A-06A8-522B-DA13277B7025}"/>
              </a:ext>
            </a:extLst>
          </p:cNvPr>
          <p:cNvSpPr txBox="1"/>
          <p:nvPr/>
        </p:nvSpPr>
        <p:spPr>
          <a:xfrm>
            <a:off x="393895" y="1062996"/>
            <a:ext cx="7272997" cy="503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it-IT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"Una ben funzionante organizzazione professionale non è solo un insieme di competenti specialisti, è una comunità di membri impegnati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."  Henry Mintzberg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insieme di sentimenti, percezioni e valutazioni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che i 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professioni socio sanitari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laborano: il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benessere organizzativo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t-IT" sz="2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it-IT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it-IT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Sistemi organizzati e professionalizzati sono capaci di erogare servizi, ma solo una comunità è capace di erogare cura.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  Peter Block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211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4437"/>
            <a:ext cx="5889675" cy="1075723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La pratica: cambiare il modello delle RSA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CA4D17-517C-2C26-2DF4-87F674E52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181686"/>
            <a:ext cx="5733828" cy="524542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economico finanziaria</a:t>
            </a:r>
            <a:endParaRPr lang="it-IT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Differenziazione dei servizi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Esternalizzazioni: servizi </a:t>
            </a:r>
            <a:r>
              <a:rPr lang="it-IT" sz="14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no </a:t>
            </a:r>
            <a:r>
              <a:rPr lang="it-IT" sz="14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 raising</a:t>
            </a: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lasciti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Ricavi e costi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Sostenibilità ambientale e risparmio energetico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based pricing - </a:t>
            </a: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logiche alternative di definizione dei prezzi 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organizzativo gestionale</a:t>
            </a:r>
            <a:endParaRPr lang="it-IT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260475" algn="l"/>
              </a:tabLst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Bilancio di sostenibilità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Innovazione tecnologica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Piano Assistenziale di Nucleo </a:t>
            </a:r>
            <a:r>
              <a:rPr lang="it-IT" sz="14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(P.A.N.)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Punto Unico d’Accesso ai servizi </a:t>
            </a:r>
            <a:r>
              <a:rPr lang="it-IT" sz="1400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(P.U.A.)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 co-housing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benessere, qualità e capitale umano</a:t>
            </a:r>
            <a:endParaRPr lang="it-IT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Benessere organizzativo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Comunicazione e relazione con gli stakeholder 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di marketing socio sanitario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t-IT" sz="1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Risorse Umane e performance</a:t>
            </a:r>
            <a:endParaRPr lang="it-IT" sz="1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8</a:t>
            </a:fld>
            <a:endParaRPr lang="it-IT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32CF633-DA4C-1819-E4AD-D35F8E9167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1" y="0"/>
            <a:ext cx="6120000" cy="306000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44F25C-82D6-C2FA-733C-3F747FECBC20}"/>
              </a:ext>
            </a:extLst>
          </p:cNvPr>
          <p:cNvSpPr txBox="1"/>
          <p:nvPr/>
        </p:nvSpPr>
        <p:spPr>
          <a:xfrm>
            <a:off x="206326" y="3072348"/>
            <a:ext cx="55035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C00000"/>
                </a:solidFill>
              </a:rPr>
              <a:t>Da RSA a Centri Servizi alla Persona</a:t>
            </a:r>
          </a:p>
          <a:p>
            <a:pPr algn="just"/>
            <a:endParaRPr lang="it-IT" sz="1000" b="1" dirty="0">
              <a:solidFill>
                <a:srgbClr val="C00000"/>
              </a:solidFill>
            </a:endParaRPr>
          </a:p>
          <a:p>
            <a:pPr algn="just"/>
            <a:r>
              <a:rPr lang="it-IT" sz="2400" b="1" dirty="0">
                <a:solidFill>
                  <a:srgbClr val="C00000"/>
                </a:solidFill>
              </a:rPr>
              <a:t>Ridurre il n. dei posti letto per stanza, con precedenza alle camere singole</a:t>
            </a:r>
          </a:p>
          <a:p>
            <a:pPr algn="just"/>
            <a:endParaRPr lang="it-IT" sz="1000" b="1" dirty="0">
              <a:solidFill>
                <a:srgbClr val="C00000"/>
              </a:solidFill>
            </a:endParaRPr>
          </a:p>
          <a:p>
            <a:pPr algn="just"/>
            <a:r>
              <a:rPr lang="it-IT" sz="2400" b="1" dirty="0">
                <a:solidFill>
                  <a:srgbClr val="C00000"/>
                </a:solidFill>
              </a:rPr>
              <a:t>Trasformare attività assistenziali residenziali in co e senior housing, in alloggi domotizzati e supportati da servizi socio sanitari a richiesta, secondo le esigenze</a:t>
            </a:r>
          </a:p>
        </p:txBody>
      </p:sp>
    </p:spTree>
    <p:extLst>
      <p:ext uri="{BB962C8B-B14F-4D97-AF65-F5344CB8AC3E}">
        <p14:creationId xmlns:p14="http://schemas.microsoft.com/office/powerpoint/2010/main" val="70367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D89BB-D429-1E12-C194-8DA93D49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5" y="365126"/>
            <a:ext cx="3657600" cy="689952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(R)Esistono ancora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C8FC89D-D995-E307-2B76-F16BAF02BB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01" y="0"/>
            <a:ext cx="3185182" cy="30600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EDEB77-B9B8-8926-BBE9-E36A950B9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52" y="6372330"/>
            <a:ext cx="359695" cy="359695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5677B0-8FF4-B95E-5FFC-DAD676A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C1B732-B22D-A326-2D94-1A63BDB3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9</a:t>
            </a:fld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3414DD5-180F-07BA-E00F-823DAF1994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2025000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EB57745-6720-2A47-BD5E-4DCD4E0F2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-1800"/>
            <a:ext cx="1451450" cy="2026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C458E2-3143-B0D4-55DE-4E37BCC32EED}"/>
              </a:ext>
            </a:extLst>
          </p:cNvPr>
          <p:cNvSpPr txBox="1"/>
          <p:nvPr/>
        </p:nvSpPr>
        <p:spPr>
          <a:xfrm>
            <a:off x="603740" y="2390126"/>
            <a:ext cx="8329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ome metodo e strumento di miglioramento dei servizi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5F78BB-9EE1-97F8-B650-3DB1B322A69D}"/>
              </a:ext>
            </a:extLst>
          </p:cNvPr>
          <p:cNvSpPr txBox="1"/>
          <p:nvPr/>
        </p:nvSpPr>
        <p:spPr>
          <a:xfrm rot="20888840">
            <a:off x="564374" y="3511464"/>
            <a:ext cx="6098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it-IT" sz="2800" b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Ossy: una bambola divenuta simbolo di allegria e di resilienza per gli anziani e per gli operatori di Villa Sorriso: basta una bambola per infondere positività agli operatori stremati dalla pandemia</a:t>
            </a:r>
            <a:endParaRPr lang="it-IT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31B11AC-947B-7569-DC5B-36F99230B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4252">
            <a:off x="7676773" y="2908175"/>
            <a:ext cx="379687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9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952</Words>
  <Application>Microsoft Office PowerPoint</Application>
  <PresentationFormat>Widescreen</PresentationFormat>
  <Paragraphs>142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Arabic Typesetting</vt:lpstr>
      <vt:lpstr>Arial</vt:lpstr>
      <vt:lpstr>Calibri</vt:lpstr>
      <vt:lpstr>Calibri Light</vt:lpstr>
      <vt:lpstr>Symbol</vt:lpstr>
      <vt:lpstr>Times New Roman</vt:lpstr>
      <vt:lpstr>Tema di Office</vt:lpstr>
      <vt:lpstr> </vt:lpstr>
      <vt:lpstr>Il capitale umano (e la qualità dei servizi)</vt:lpstr>
      <vt:lpstr>L’abbandono</vt:lpstr>
      <vt:lpstr>Le motivazioni per restare</vt:lpstr>
      <vt:lpstr>Le teorie</vt:lpstr>
      <vt:lpstr>La pratica: agire nel reclutamento</vt:lpstr>
      <vt:lpstr>La pratica: agire nell’organizzazione</vt:lpstr>
      <vt:lpstr>La pratica: cambiare il modello delle RSA</vt:lpstr>
      <vt:lpstr>(R)Esistono ancora</vt:lpstr>
      <vt:lpstr>Operare con (com) passione e armonia</vt:lpstr>
      <vt:lpstr> … e leggerezza</vt:lpstr>
      <vt:lpstr>Verso approcci culturali innovativi</vt:lpstr>
      <vt:lpstr>    L’equità è un obiettivo da perseguire nel contesto della sostenibilità.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Equità e sostenibilità</dc:title>
  <dc:creator>Elisabetta Canton</dc:creator>
  <cp:lastModifiedBy>Franco Iurlaro</cp:lastModifiedBy>
  <cp:revision>33</cp:revision>
  <dcterms:created xsi:type="dcterms:W3CDTF">2022-10-02T14:42:56Z</dcterms:created>
  <dcterms:modified xsi:type="dcterms:W3CDTF">2022-10-06T07:08:59Z</dcterms:modified>
</cp:coreProperties>
</file>