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1" r:id="rId5"/>
    <p:sldId id="266" r:id="rId6"/>
    <p:sldId id="265" r:id="rId7"/>
    <p:sldId id="259" r:id="rId8"/>
    <p:sldId id="260" r:id="rId9"/>
    <p:sldId id="264" r:id="rId10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CF9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AC4D765-CD7B-457B-AAAA-3392AB36B865}" type="doc">
      <dgm:prSet loTypeId="urn:microsoft.com/office/officeart/2005/8/layout/hierarchy4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C718DDFE-C181-4657-98A4-233216018E82}">
      <dgm:prSet phldrT="[Testo]"/>
      <dgm:spPr/>
      <dgm:t>
        <a:bodyPr/>
        <a:lstStyle/>
        <a:p>
          <a:r>
            <a:rPr lang="it-IT" b="1" dirty="0">
              <a:latin typeface="Arial Rounded MT Bold" panose="020F0704030504030204" pitchFamily="34" charset="0"/>
            </a:rPr>
            <a:t>Sinergia</a:t>
          </a:r>
        </a:p>
      </dgm:t>
    </dgm:pt>
    <dgm:pt modelId="{C3A74534-095F-4C54-94AB-040BC894B28F}" type="parTrans" cxnId="{29CEF98E-0D79-4CC4-A3E4-7922FFA23F80}">
      <dgm:prSet/>
      <dgm:spPr/>
      <dgm:t>
        <a:bodyPr/>
        <a:lstStyle/>
        <a:p>
          <a:endParaRPr lang="it-IT"/>
        </a:p>
      </dgm:t>
    </dgm:pt>
    <dgm:pt modelId="{FC834F67-2641-42B8-A288-8DF6F1121C8F}" type="sibTrans" cxnId="{29CEF98E-0D79-4CC4-A3E4-7922FFA23F80}">
      <dgm:prSet/>
      <dgm:spPr/>
      <dgm:t>
        <a:bodyPr/>
        <a:lstStyle/>
        <a:p>
          <a:endParaRPr lang="it-IT"/>
        </a:p>
      </dgm:t>
    </dgm:pt>
    <dgm:pt modelId="{F1A7742C-F96D-4A67-A928-59FCD9291066}">
      <dgm:prSet phldrT="[Testo]" custT="1"/>
      <dgm:spPr/>
      <dgm:t>
        <a:bodyPr/>
        <a:lstStyle/>
        <a:p>
          <a:r>
            <a:rPr lang="it-IT" sz="3200" dirty="0">
              <a:latin typeface="Corbel" panose="020B0503020204020204" pitchFamily="34" charset="0"/>
            </a:rPr>
            <a:t>…l’intero è più grande della somma delle parti</a:t>
          </a:r>
        </a:p>
      </dgm:t>
    </dgm:pt>
    <dgm:pt modelId="{F25DA383-6DF5-4049-BD9F-F7A1445C898C}" type="parTrans" cxnId="{CBD55DE1-6330-4E32-87E0-A08574332E6B}">
      <dgm:prSet/>
      <dgm:spPr/>
      <dgm:t>
        <a:bodyPr/>
        <a:lstStyle/>
        <a:p>
          <a:endParaRPr lang="it-IT"/>
        </a:p>
      </dgm:t>
    </dgm:pt>
    <dgm:pt modelId="{EF159DE4-E8AA-4A6B-ADEF-F4A4B2DC578C}" type="sibTrans" cxnId="{CBD55DE1-6330-4E32-87E0-A08574332E6B}">
      <dgm:prSet/>
      <dgm:spPr/>
      <dgm:t>
        <a:bodyPr/>
        <a:lstStyle/>
        <a:p>
          <a:endParaRPr lang="it-IT"/>
        </a:p>
      </dgm:t>
    </dgm:pt>
    <dgm:pt modelId="{494BA6EA-C742-4FD7-8023-59530AEB7C30}">
      <dgm:prSet phldrT="[Testo]"/>
      <dgm:spPr/>
      <dgm:t>
        <a:bodyPr/>
        <a:lstStyle/>
        <a:p>
          <a:r>
            <a:rPr lang="it-IT" dirty="0">
              <a:latin typeface="Corbel" panose="020B0503020204020204" pitchFamily="34" charset="0"/>
            </a:rPr>
            <a:t>…la relazione che le parti hanno fra loro è in sé e per sé una parte</a:t>
          </a:r>
        </a:p>
      </dgm:t>
    </dgm:pt>
    <dgm:pt modelId="{F1DB1764-0D81-45DC-9FFB-31D7F0C3E213}" type="parTrans" cxnId="{853C5F3D-2FAF-4251-94C0-76C02AF67AB7}">
      <dgm:prSet/>
      <dgm:spPr/>
      <dgm:t>
        <a:bodyPr/>
        <a:lstStyle/>
        <a:p>
          <a:endParaRPr lang="it-IT"/>
        </a:p>
      </dgm:t>
    </dgm:pt>
    <dgm:pt modelId="{AC8D74BE-2788-4603-87F1-0328E8C19D41}" type="sibTrans" cxnId="{853C5F3D-2FAF-4251-94C0-76C02AF67AB7}">
      <dgm:prSet/>
      <dgm:spPr/>
      <dgm:t>
        <a:bodyPr/>
        <a:lstStyle/>
        <a:p>
          <a:endParaRPr lang="it-IT"/>
        </a:p>
      </dgm:t>
    </dgm:pt>
    <dgm:pt modelId="{2208ADCA-989F-45EF-B9F5-13F4F4536E8A}">
      <dgm:prSet phldrT="[Testo]" custT="1"/>
      <dgm:spPr/>
      <dgm:t>
        <a:bodyPr/>
        <a:lstStyle/>
        <a:p>
          <a:r>
            <a:rPr lang="it-IT" sz="2800" dirty="0">
              <a:latin typeface="Corbel" panose="020B0503020204020204" pitchFamily="34" charset="0"/>
            </a:rPr>
            <a:t>Cooperazione creativa, abbandonare la zona di sicurezza e affrontare un territorio completamente ignoto</a:t>
          </a:r>
          <a:endParaRPr lang="it-IT" sz="2800" dirty="0"/>
        </a:p>
      </dgm:t>
    </dgm:pt>
    <dgm:pt modelId="{E55561A8-E74B-4759-BDE2-1DA727E4FF5F}" type="parTrans" cxnId="{D44BEE86-D5A1-4256-A436-4DAA4A9D4CD5}">
      <dgm:prSet/>
      <dgm:spPr/>
      <dgm:t>
        <a:bodyPr/>
        <a:lstStyle/>
        <a:p>
          <a:endParaRPr lang="it-IT"/>
        </a:p>
      </dgm:t>
    </dgm:pt>
    <dgm:pt modelId="{53CF0B63-5C4A-4F7C-A226-7422FC72DD28}" type="sibTrans" cxnId="{D44BEE86-D5A1-4256-A436-4DAA4A9D4CD5}">
      <dgm:prSet/>
      <dgm:spPr/>
      <dgm:t>
        <a:bodyPr/>
        <a:lstStyle/>
        <a:p>
          <a:endParaRPr lang="it-IT"/>
        </a:p>
      </dgm:t>
    </dgm:pt>
    <dgm:pt modelId="{287D2C1B-1558-4C6A-85F8-2D9DA6A34ABC}">
      <dgm:prSet custT="1"/>
      <dgm:spPr/>
      <dgm:t>
        <a:bodyPr/>
        <a:lstStyle/>
        <a:p>
          <a:r>
            <a:rPr lang="it-IT" sz="2800" dirty="0">
              <a:latin typeface="Corbel" panose="020B0503020204020204" pitchFamily="34" charset="0"/>
            </a:rPr>
            <a:t>E non solo una parte ma anche la parte maggiormente in grado di catalizzare e di conferire potere, la più unificante e la più entusiasmante</a:t>
          </a:r>
        </a:p>
      </dgm:t>
    </dgm:pt>
    <dgm:pt modelId="{5554259E-C376-4ECE-AEBE-1FAA930E8BE2}" type="parTrans" cxnId="{C0D8E047-6920-40BA-913E-74970A3E6BBD}">
      <dgm:prSet/>
      <dgm:spPr/>
      <dgm:t>
        <a:bodyPr/>
        <a:lstStyle/>
        <a:p>
          <a:endParaRPr lang="it-IT"/>
        </a:p>
      </dgm:t>
    </dgm:pt>
    <dgm:pt modelId="{13F61CE7-8CC1-41A3-A458-5B263F462DF6}" type="sibTrans" cxnId="{C0D8E047-6920-40BA-913E-74970A3E6BBD}">
      <dgm:prSet/>
      <dgm:spPr/>
      <dgm:t>
        <a:bodyPr/>
        <a:lstStyle/>
        <a:p>
          <a:endParaRPr lang="it-IT"/>
        </a:p>
      </dgm:t>
    </dgm:pt>
    <dgm:pt modelId="{94F66DB2-948A-4EA9-9773-07D1C9482523}">
      <dgm:prSet custT="1"/>
      <dgm:spPr/>
      <dgm:t>
        <a:bodyPr/>
        <a:lstStyle/>
        <a:p>
          <a:r>
            <a:rPr lang="it-IT" sz="2800" dirty="0">
              <a:latin typeface="Corbel" panose="020B0503020204020204" pitchFamily="34" charset="0"/>
            </a:rPr>
            <a:t>La sfida è quella di applicare i principi della cooperazione creativa della natura </a:t>
          </a:r>
        </a:p>
      </dgm:t>
    </dgm:pt>
    <dgm:pt modelId="{B40DBA63-D8B4-4F8E-AE66-B0A6378DEB5A}" type="parTrans" cxnId="{0F96721D-81A7-42C9-91E9-3C30BCD67B71}">
      <dgm:prSet/>
      <dgm:spPr/>
      <dgm:t>
        <a:bodyPr/>
        <a:lstStyle/>
        <a:p>
          <a:endParaRPr lang="it-IT"/>
        </a:p>
      </dgm:t>
    </dgm:pt>
    <dgm:pt modelId="{BDB095B0-1533-40CE-8606-074376DE2ED2}" type="sibTrans" cxnId="{0F96721D-81A7-42C9-91E9-3C30BCD67B71}">
      <dgm:prSet/>
      <dgm:spPr/>
      <dgm:t>
        <a:bodyPr/>
        <a:lstStyle/>
        <a:p>
          <a:endParaRPr lang="it-IT"/>
        </a:p>
      </dgm:t>
    </dgm:pt>
    <dgm:pt modelId="{96C9C88F-83BF-4A9E-BC6A-8A87941A45E0}" type="pres">
      <dgm:prSet presAssocID="{FAC4D765-CD7B-457B-AAAA-3392AB36B865}" presName="Name0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73961511-3CF2-427F-82B9-4EF1733B9709}" type="pres">
      <dgm:prSet presAssocID="{C718DDFE-C181-4657-98A4-233216018E82}" presName="vertOne" presStyleCnt="0"/>
      <dgm:spPr/>
    </dgm:pt>
    <dgm:pt modelId="{E5C42FF4-BA57-471C-8090-8771F425FECB}" type="pres">
      <dgm:prSet presAssocID="{C718DDFE-C181-4657-98A4-233216018E82}" presName="txOne" presStyleLbl="node0" presStyleIdx="0" presStyleCnt="1" custScaleX="32789" custLinFactY="43433" custLinFactNeighborX="2407" custLinFactNeighborY="100000">
        <dgm:presLayoutVars>
          <dgm:chPref val="3"/>
        </dgm:presLayoutVars>
      </dgm:prSet>
      <dgm:spPr/>
    </dgm:pt>
    <dgm:pt modelId="{C30F09D9-635B-4591-80F1-8972A211A2EF}" type="pres">
      <dgm:prSet presAssocID="{C718DDFE-C181-4657-98A4-233216018E82}" presName="parTransOne" presStyleCnt="0"/>
      <dgm:spPr/>
    </dgm:pt>
    <dgm:pt modelId="{DA0E3071-CF9C-4A7C-A491-04FFA46D7D4F}" type="pres">
      <dgm:prSet presAssocID="{C718DDFE-C181-4657-98A4-233216018E82}" presName="horzOne" presStyleCnt="0"/>
      <dgm:spPr/>
    </dgm:pt>
    <dgm:pt modelId="{06C6DC03-7417-4336-981C-465AE346A169}" type="pres">
      <dgm:prSet presAssocID="{F1A7742C-F96D-4A67-A928-59FCD9291066}" presName="vertTwo" presStyleCnt="0"/>
      <dgm:spPr/>
    </dgm:pt>
    <dgm:pt modelId="{DC70AE6C-F394-49A6-855B-0ADB16DA6E9F}" type="pres">
      <dgm:prSet presAssocID="{F1A7742C-F96D-4A67-A928-59FCD9291066}" presName="txTwo" presStyleLbl="node2" presStyleIdx="0" presStyleCnt="2" custScaleX="35463" custScaleY="227018" custLinFactY="-49659" custLinFactNeighborX="-28339" custLinFactNeighborY="-100000">
        <dgm:presLayoutVars>
          <dgm:chPref val="3"/>
        </dgm:presLayoutVars>
      </dgm:prSet>
      <dgm:spPr/>
    </dgm:pt>
    <dgm:pt modelId="{B84BE27E-1E35-4114-A4ED-973BC1AB7FB1}" type="pres">
      <dgm:prSet presAssocID="{F1A7742C-F96D-4A67-A928-59FCD9291066}" presName="parTransTwo" presStyleCnt="0"/>
      <dgm:spPr/>
    </dgm:pt>
    <dgm:pt modelId="{101ACD9F-5B84-411F-97A9-E88DF0781E75}" type="pres">
      <dgm:prSet presAssocID="{F1A7742C-F96D-4A67-A928-59FCD9291066}" presName="horzTwo" presStyleCnt="0"/>
      <dgm:spPr/>
    </dgm:pt>
    <dgm:pt modelId="{23DD393E-E0D3-434C-BE63-AB296EA549AF}" type="pres">
      <dgm:prSet presAssocID="{494BA6EA-C742-4FD7-8023-59530AEB7C30}" presName="vertThree" presStyleCnt="0"/>
      <dgm:spPr/>
    </dgm:pt>
    <dgm:pt modelId="{1DBD1010-6232-4BE7-B487-435BCC9D3BBD}" type="pres">
      <dgm:prSet presAssocID="{494BA6EA-C742-4FD7-8023-59530AEB7C30}" presName="txThree" presStyleLbl="node3" presStyleIdx="0" presStyleCnt="3" custScaleX="955419" custScaleY="395528" custLinFactX="26404" custLinFactNeighborX="100000" custLinFactNeighborY="92033">
        <dgm:presLayoutVars>
          <dgm:chPref val="3"/>
        </dgm:presLayoutVars>
      </dgm:prSet>
      <dgm:spPr/>
    </dgm:pt>
    <dgm:pt modelId="{6A058FAE-359C-4E4E-809F-E33EB9642418}" type="pres">
      <dgm:prSet presAssocID="{494BA6EA-C742-4FD7-8023-59530AEB7C30}" presName="horzThree" presStyleCnt="0"/>
      <dgm:spPr/>
    </dgm:pt>
    <dgm:pt modelId="{951BE638-3040-4E0D-AC0B-CFF4A62C3C24}" type="pres">
      <dgm:prSet presAssocID="{AC8D74BE-2788-4603-87F1-0328E8C19D41}" presName="sibSpaceThree" presStyleCnt="0"/>
      <dgm:spPr/>
    </dgm:pt>
    <dgm:pt modelId="{00D05CDA-973E-440E-8EDA-B6708258CED8}" type="pres">
      <dgm:prSet presAssocID="{2208ADCA-989F-45EF-B9F5-13F4F4536E8A}" presName="vertThree" presStyleCnt="0"/>
      <dgm:spPr/>
    </dgm:pt>
    <dgm:pt modelId="{1E0D6128-61E6-43A1-A80A-E2D0BE7F4658}" type="pres">
      <dgm:prSet presAssocID="{2208ADCA-989F-45EF-B9F5-13F4F4536E8A}" presName="txThree" presStyleLbl="node3" presStyleIdx="1" presStyleCnt="3" custScaleX="983073" custScaleY="375749" custLinFactX="900000" custLinFactNeighborX="955531" custLinFactNeighborY="48907">
        <dgm:presLayoutVars>
          <dgm:chPref val="3"/>
        </dgm:presLayoutVars>
      </dgm:prSet>
      <dgm:spPr/>
    </dgm:pt>
    <dgm:pt modelId="{A615D750-9037-4DFB-9019-7FC860858FAF}" type="pres">
      <dgm:prSet presAssocID="{2208ADCA-989F-45EF-B9F5-13F4F4536E8A}" presName="horzThree" presStyleCnt="0"/>
      <dgm:spPr/>
    </dgm:pt>
    <dgm:pt modelId="{4113C570-7F88-4DAD-A40B-806DB24F487A}" type="pres">
      <dgm:prSet presAssocID="{53CF0B63-5C4A-4F7C-A226-7422FC72DD28}" presName="sibSpaceThree" presStyleCnt="0"/>
      <dgm:spPr/>
    </dgm:pt>
    <dgm:pt modelId="{8B5D1234-A846-412D-BDDF-77C843C4AC24}" type="pres">
      <dgm:prSet presAssocID="{287D2C1B-1558-4C6A-85F8-2D9DA6A34ABC}" presName="vertThree" presStyleCnt="0"/>
      <dgm:spPr/>
    </dgm:pt>
    <dgm:pt modelId="{17944BA8-6E38-4CB3-BF7C-8417F57BF2D5}" type="pres">
      <dgm:prSet presAssocID="{287D2C1B-1558-4C6A-85F8-2D9DA6A34ABC}" presName="txThree" presStyleLbl="node3" presStyleIdx="2" presStyleCnt="3" custScaleX="1064712" custScaleY="444743" custLinFactX="-223636" custLinFactNeighborX="-300000" custLinFactNeighborY="-82854">
        <dgm:presLayoutVars>
          <dgm:chPref val="3"/>
        </dgm:presLayoutVars>
      </dgm:prSet>
      <dgm:spPr/>
    </dgm:pt>
    <dgm:pt modelId="{A1347438-49CC-4710-BA06-68F594922E66}" type="pres">
      <dgm:prSet presAssocID="{287D2C1B-1558-4C6A-85F8-2D9DA6A34ABC}" presName="horzThree" presStyleCnt="0"/>
      <dgm:spPr/>
    </dgm:pt>
    <dgm:pt modelId="{E6B99231-2FDD-4459-B35A-0EE3CC64E090}" type="pres">
      <dgm:prSet presAssocID="{EF159DE4-E8AA-4A6B-ADEF-F4A4B2DC578C}" presName="sibSpaceTwo" presStyleCnt="0"/>
      <dgm:spPr/>
    </dgm:pt>
    <dgm:pt modelId="{E7EB2B2F-F697-44E3-8456-634CD364701C}" type="pres">
      <dgm:prSet presAssocID="{94F66DB2-948A-4EA9-9773-07D1C9482523}" presName="vertTwo" presStyleCnt="0"/>
      <dgm:spPr/>
    </dgm:pt>
    <dgm:pt modelId="{C0F09A2E-43D6-4509-9F7A-54EB668DC85A}" type="pres">
      <dgm:prSet presAssocID="{94F66DB2-948A-4EA9-9773-07D1C9482523}" presName="txTwo" presStyleLbl="node2" presStyleIdx="1" presStyleCnt="2" custScaleX="887718" custScaleY="302906" custLinFactX="-45543" custLinFactNeighborX="-100000" custLinFactNeighborY="-65094">
        <dgm:presLayoutVars>
          <dgm:chPref val="3"/>
        </dgm:presLayoutVars>
      </dgm:prSet>
      <dgm:spPr/>
    </dgm:pt>
    <dgm:pt modelId="{BF6518B5-F6ED-4A01-ABDB-83F228E0ACC6}" type="pres">
      <dgm:prSet presAssocID="{94F66DB2-948A-4EA9-9773-07D1C9482523}" presName="horzTwo" presStyleCnt="0"/>
      <dgm:spPr/>
    </dgm:pt>
  </dgm:ptLst>
  <dgm:cxnLst>
    <dgm:cxn modelId="{0ED8060A-2827-4A4A-98B7-2A7BDFE9E961}" type="presOf" srcId="{494BA6EA-C742-4FD7-8023-59530AEB7C30}" destId="{1DBD1010-6232-4BE7-B487-435BCC9D3BBD}" srcOrd="0" destOrd="0" presId="urn:microsoft.com/office/officeart/2005/8/layout/hierarchy4"/>
    <dgm:cxn modelId="{F2FEC50B-CDBF-49FB-980D-5FD09A5B7A18}" type="presOf" srcId="{FAC4D765-CD7B-457B-AAAA-3392AB36B865}" destId="{96C9C88F-83BF-4A9E-BC6A-8A87941A45E0}" srcOrd="0" destOrd="0" presId="urn:microsoft.com/office/officeart/2005/8/layout/hierarchy4"/>
    <dgm:cxn modelId="{0F96721D-81A7-42C9-91E9-3C30BCD67B71}" srcId="{C718DDFE-C181-4657-98A4-233216018E82}" destId="{94F66DB2-948A-4EA9-9773-07D1C9482523}" srcOrd="1" destOrd="0" parTransId="{B40DBA63-D8B4-4F8E-AE66-B0A6378DEB5A}" sibTransId="{BDB095B0-1533-40CE-8606-074376DE2ED2}"/>
    <dgm:cxn modelId="{853C5F3D-2FAF-4251-94C0-76C02AF67AB7}" srcId="{F1A7742C-F96D-4A67-A928-59FCD9291066}" destId="{494BA6EA-C742-4FD7-8023-59530AEB7C30}" srcOrd="0" destOrd="0" parTransId="{F1DB1764-0D81-45DC-9FFB-31D7F0C3E213}" sibTransId="{AC8D74BE-2788-4603-87F1-0328E8C19D41}"/>
    <dgm:cxn modelId="{C0D8E047-6920-40BA-913E-74970A3E6BBD}" srcId="{F1A7742C-F96D-4A67-A928-59FCD9291066}" destId="{287D2C1B-1558-4C6A-85F8-2D9DA6A34ABC}" srcOrd="2" destOrd="0" parTransId="{5554259E-C376-4ECE-AEBE-1FAA930E8BE2}" sibTransId="{13F61CE7-8CC1-41A3-A458-5B263F462DF6}"/>
    <dgm:cxn modelId="{A445F56C-1943-4F4A-AA2C-C736B6B90AAA}" type="presOf" srcId="{94F66DB2-948A-4EA9-9773-07D1C9482523}" destId="{C0F09A2E-43D6-4509-9F7A-54EB668DC85A}" srcOrd="0" destOrd="0" presId="urn:microsoft.com/office/officeart/2005/8/layout/hierarchy4"/>
    <dgm:cxn modelId="{10C2457C-1ED4-4EFA-A511-D1692698669E}" type="presOf" srcId="{2208ADCA-989F-45EF-B9F5-13F4F4536E8A}" destId="{1E0D6128-61E6-43A1-A80A-E2D0BE7F4658}" srcOrd="0" destOrd="0" presId="urn:microsoft.com/office/officeart/2005/8/layout/hierarchy4"/>
    <dgm:cxn modelId="{D44BEE86-D5A1-4256-A436-4DAA4A9D4CD5}" srcId="{F1A7742C-F96D-4A67-A928-59FCD9291066}" destId="{2208ADCA-989F-45EF-B9F5-13F4F4536E8A}" srcOrd="1" destOrd="0" parTransId="{E55561A8-E74B-4759-BDE2-1DA727E4FF5F}" sibTransId="{53CF0B63-5C4A-4F7C-A226-7422FC72DD28}"/>
    <dgm:cxn modelId="{29CEF98E-0D79-4CC4-A3E4-7922FFA23F80}" srcId="{FAC4D765-CD7B-457B-AAAA-3392AB36B865}" destId="{C718DDFE-C181-4657-98A4-233216018E82}" srcOrd="0" destOrd="0" parTransId="{C3A74534-095F-4C54-94AB-040BC894B28F}" sibTransId="{FC834F67-2641-42B8-A288-8DF6F1121C8F}"/>
    <dgm:cxn modelId="{284320C8-28E5-4E79-9BC2-2F9722499004}" type="presOf" srcId="{287D2C1B-1558-4C6A-85F8-2D9DA6A34ABC}" destId="{17944BA8-6E38-4CB3-BF7C-8417F57BF2D5}" srcOrd="0" destOrd="0" presId="urn:microsoft.com/office/officeart/2005/8/layout/hierarchy4"/>
    <dgm:cxn modelId="{AD8816C9-24F7-475B-9BCC-FB5B6872EF7F}" type="presOf" srcId="{C718DDFE-C181-4657-98A4-233216018E82}" destId="{E5C42FF4-BA57-471C-8090-8771F425FECB}" srcOrd="0" destOrd="0" presId="urn:microsoft.com/office/officeart/2005/8/layout/hierarchy4"/>
    <dgm:cxn modelId="{CBD55DE1-6330-4E32-87E0-A08574332E6B}" srcId="{C718DDFE-C181-4657-98A4-233216018E82}" destId="{F1A7742C-F96D-4A67-A928-59FCD9291066}" srcOrd="0" destOrd="0" parTransId="{F25DA383-6DF5-4049-BD9F-F7A1445C898C}" sibTransId="{EF159DE4-E8AA-4A6B-ADEF-F4A4B2DC578C}"/>
    <dgm:cxn modelId="{457438EC-7ED4-481C-9117-807F2DB50499}" type="presOf" srcId="{F1A7742C-F96D-4A67-A928-59FCD9291066}" destId="{DC70AE6C-F394-49A6-855B-0ADB16DA6E9F}" srcOrd="0" destOrd="0" presId="urn:microsoft.com/office/officeart/2005/8/layout/hierarchy4"/>
    <dgm:cxn modelId="{629791C1-0E7E-44B8-BD63-2B71DFC3E110}" type="presParOf" srcId="{96C9C88F-83BF-4A9E-BC6A-8A87941A45E0}" destId="{73961511-3CF2-427F-82B9-4EF1733B9709}" srcOrd="0" destOrd="0" presId="urn:microsoft.com/office/officeart/2005/8/layout/hierarchy4"/>
    <dgm:cxn modelId="{F3D06A30-DB28-4546-BA25-13102D4594CC}" type="presParOf" srcId="{73961511-3CF2-427F-82B9-4EF1733B9709}" destId="{E5C42FF4-BA57-471C-8090-8771F425FECB}" srcOrd="0" destOrd="0" presId="urn:microsoft.com/office/officeart/2005/8/layout/hierarchy4"/>
    <dgm:cxn modelId="{B11EFE42-C2CE-4167-984E-2A8037867FC8}" type="presParOf" srcId="{73961511-3CF2-427F-82B9-4EF1733B9709}" destId="{C30F09D9-635B-4591-80F1-8972A211A2EF}" srcOrd="1" destOrd="0" presId="urn:microsoft.com/office/officeart/2005/8/layout/hierarchy4"/>
    <dgm:cxn modelId="{196096A4-6D6D-4057-B9E4-E5A8A7B4C652}" type="presParOf" srcId="{73961511-3CF2-427F-82B9-4EF1733B9709}" destId="{DA0E3071-CF9C-4A7C-A491-04FFA46D7D4F}" srcOrd="2" destOrd="0" presId="urn:microsoft.com/office/officeart/2005/8/layout/hierarchy4"/>
    <dgm:cxn modelId="{1B448CFB-DAA0-4012-AF90-630157D20567}" type="presParOf" srcId="{DA0E3071-CF9C-4A7C-A491-04FFA46D7D4F}" destId="{06C6DC03-7417-4336-981C-465AE346A169}" srcOrd="0" destOrd="0" presId="urn:microsoft.com/office/officeart/2005/8/layout/hierarchy4"/>
    <dgm:cxn modelId="{5B987A3C-E45A-433B-B7FB-EF5232A5A770}" type="presParOf" srcId="{06C6DC03-7417-4336-981C-465AE346A169}" destId="{DC70AE6C-F394-49A6-855B-0ADB16DA6E9F}" srcOrd="0" destOrd="0" presId="urn:microsoft.com/office/officeart/2005/8/layout/hierarchy4"/>
    <dgm:cxn modelId="{67A40613-7D9A-4574-85FB-C3D68743D452}" type="presParOf" srcId="{06C6DC03-7417-4336-981C-465AE346A169}" destId="{B84BE27E-1E35-4114-A4ED-973BC1AB7FB1}" srcOrd="1" destOrd="0" presId="urn:microsoft.com/office/officeart/2005/8/layout/hierarchy4"/>
    <dgm:cxn modelId="{A58A6345-6348-44A0-AFCD-7B9A20C320D7}" type="presParOf" srcId="{06C6DC03-7417-4336-981C-465AE346A169}" destId="{101ACD9F-5B84-411F-97A9-E88DF0781E75}" srcOrd="2" destOrd="0" presId="urn:microsoft.com/office/officeart/2005/8/layout/hierarchy4"/>
    <dgm:cxn modelId="{9CF3AF36-1FF0-498D-B17D-05612C6FF234}" type="presParOf" srcId="{101ACD9F-5B84-411F-97A9-E88DF0781E75}" destId="{23DD393E-E0D3-434C-BE63-AB296EA549AF}" srcOrd="0" destOrd="0" presId="urn:microsoft.com/office/officeart/2005/8/layout/hierarchy4"/>
    <dgm:cxn modelId="{BF4A9C9B-A2FF-4A21-AC03-D45099216510}" type="presParOf" srcId="{23DD393E-E0D3-434C-BE63-AB296EA549AF}" destId="{1DBD1010-6232-4BE7-B487-435BCC9D3BBD}" srcOrd="0" destOrd="0" presId="urn:microsoft.com/office/officeart/2005/8/layout/hierarchy4"/>
    <dgm:cxn modelId="{31D725F6-E098-48E3-9E87-0A4339F6859E}" type="presParOf" srcId="{23DD393E-E0D3-434C-BE63-AB296EA549AF}" destId="{6A058FAE-359C-4E4E-809F-E33EB9642418}" srcOrd="1" destOrd="0" presId="urn:microsoft.com/office/officeart/2005/8/layout/hierarchy4"/>
    <dgm:cxn modelId="{4ADC4648-A753-47FF-9739-A4DEFA43553A}" type="presParOf" srcId="{101ACD9F-5B84-411F-97A9-E88DF0781E75}" destId="{951BE638-3040-4E0D-AC0B-CFF4A62C3C24}" srcOrd="1" destOrd="0" presId="urn:microsoft.com/office/officeart/2005/8/layout/hierarchy4"/>
    <dgm:cxn modelId="{EBDCE256-66E7-4624-99CB-57EC0C75CC70}" type="presParOf" srcId="{101ACD9F-5B84-411F-97A9-E88DF0781E75}" destId="{00D05CDA-973E-440E-8EDA-B6708258CED8}" srcOrd="2" destOrd="0" presId="urn:microsoft.com/office/officeart/2005/8/layout/hierarchy4"/>
    <dgm:cxn modelId="{2273CBF8-5D45-4669-B5B1-58F99DC77025}" type="presParOf" srcId="{00D05CDA-973E-440E-8EDA-B6708258CED8}" destId="{1E0D6128-61E6-43A1-A80A-E2D0BE7F4658}" srcOrd="0" destOrd="0" presId="urn:microsoft.com/office/officeart/2005/8/layout/hierarchy4"/>
    <dgm:cxn modelId="{42C5F81A-4851-432D-A188-9262699FCE5D}" type="presParOf" srcId="{00D05CDA-973E-440E-8EDA-B6708258CED8}" destId="{A615D750-9037-4DFB-9019-7FC860858FAF}" srcOrd="1" destOrd="0" presId="urn:microsoft.com/office/officeart/2005/8/layout/hierarchy4"/>
    <dgm:cxn modelId="{33153193-9FC3-42CD-922A-5BF018EB9342}" type="presParOf" srcId="{101ACD9F-5B84-411F-97A9-E88DF0781E75}" destId="{4113C570-7F88-4DAD-A40B-806DB24F487A}" srcOrd="3" destOrd="0" presId="urn:microsoft.com/office/officeart/2005/8/layout/hierarchy4"/>
    <dgm:cxn modelId="{1EA974B6-7A00-447F-8EF1-A9F5C8CE66A3}" type="presParOf" srcId="{101ACD9F-5B84-411F-97A9-E88DF0781E75}" destId="{8B5D1234-A846-412D-BDDF-77C843C4AC24}" srcOrd="4" destOrd="0" presId="urn:microsoft.com/office/officeart/2005/8/layout/hierarchy4"/>
    <dgm:cxn modelId="{9B79E922-A809-4EA8-B410-70BE696953C5}" type="presParOf" srcId="{8B5D1234-A846-412D-BDDF-77C843C4AC24}" destId="{17944BA8-6E38-4CB3-BF7C-8417F57BF2D5}" srcOrd="0" destOrd="0" presId="urn:microsoft.com/office/officeart/2005/8/layout/hierarchy4"/>
    <dgm:cxn modelId="{CFE16A63-EA5B-4EB7-A3D5-288558878E24}" type="presParOf" srcId="{8B5D1234-A846-412D-BDDF-77C843C4AC24}" destId="{A1347438-49CC-4710-BA06-68F594922E66}" srcOrd="1" destOrd="0" presId="urn:microsoft.com/office/officeart/2005/8/layout/hierarchy4"/>
    <dgm:cxn modelId="{26D36941-CA89-4841-A675-4151FB323132}" type="presParOf" srcId="{DA0E3071-CF9C-4A7C-A491-04FFA46D7D4F}" destId="{E6B99231-2FDD-4459-B35A-0EE3CC64E090}" srcOrd="1" destOrd="0" presId="urn:microsoft.com/office/officeart/2005/8/layout/hierarchy4"/>
    <dgm:cxn modelId="{AE0A060E-17A6-46AD-8F75-4963818BB76D}" type="presParOf" srcId="{DA0E3071-CF9C-4A7C-A491-04FFA46D7D4F}" destId="{E7EB2B2F-F697-44E3-8456-634CD364701C}" srcOrd="2" destOrd="0" presId="urn:microsoft.com/office/officeart/2005/8/layout/hierarchy4"/>
    <dgm:cxn modelId="{1494DC93-FDAB-4F12-BF53-197ABFE7B1E4}" type="presParOf" srcId="{E7EB2B2F-F697-44E3-8456-634CD364701C}" destId="{C0F09A2E-43D6-4509-9F7A-54EB668DC85A}" srcOrd="0" destOrd="0" presId="urn:microsoft.com/office/officeart/2005/8/layout/hierarchy4"/>
    <dgm:cxn modelId="{0B8E6E30-B1FD-4EDE-9834-E8E59BD36293}" type="presParOf" srcId="{E7EB2B2F-F697-44E3-8456-634CD364701C}" destId="{BF6518B5-F6ED-4A01-ABDB-83F228E0ACC6}" srcOrd="1" destOrd="0" presId="urn:microsoft.com/office/officeart/2005/8/layout/hierarchy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C42FF4-BA57-471C-8090-8771F425FECB}">
      <dsp:nvSpPr>
        <dsp:cNvPr id="0" name=""/>
        <dsp:cNvSpPr/>
      </dsp:nvSpPr>
      <dsp:spPr>
        <a:xfrm>
          <a:off x="4388973" y="464700"/>
          <a:ext cx="4001549" cy="865621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8590" tIns="148590" rIns="148590" bIns="14859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900" b="1" kern="1200" dirty="0">
              <a:latin typeface="Arial Rounded MT Bold" panose="020F0704030504030204" pitchFamily="34" charset="0"/>
            </a:rPr>
            <a:t>Sinergia</a:t>
          </a:r>
        </a:p>
      </dsp:txBody>
      <dsp:txXfrm>
        <a:off x="4414326" y="490053"/>
        <a:ext cx="3950843" cy="814915"/>
      </dsp:txXfrm>
    </dsp:sp>
    <dsp:sp modelId="{DC70AE6C-F394-49A6-855B-0ADB16DA6E9F}">
      <dsp:nvSpPr>
        <dsp:cNvPr id="0" name=""/>
        <dsp:cNvSpPr/>
      </dsp:nvSpPr>
      <dsp:spPr>
        <a:xfrm>
          <a:off x="370494" y="438320"/>
          <a:ext cx="3331416" cy="1965116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200" kern="1200" dirty="0">
              <a:latin typeface="Corbel" panose="020B0503020204020204" pitchFamily="34" charset="0"/>
            </a:rPr>
            <a:t>…l’intero è più grande della somma delle parti</a:t>
          </a:r>
        </a:p>
      </dsp:txBody>
      <dsp:txXfrm>
        <a:off x="428050" y="495876"/>
        <a:ext cx="3216304" cy="1850004"/>
      </dsp:txXfrm>
    </dsp:sp>
    <dsp:sp modelId="{1DBD1010-6232-4BE7-B487-435BCC9D3BBD}">
      <dsp:nvSpPr>
        <dsp:cNvPr id="0" name=""/>
        <dsp:cNvSpPr/>
      </dsp:nvSpPr>
      <dsp:spPr>
        <a:xfrm>
          <a:off x="412428" y="3434224"/>
          <a:ext cx="2968603" cy="3423775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3500" kern="1200" dirty="0">
              <a:latin typeface="Corbel" panose="020B0503020204020204" pitchFamily="34" charset="0"/>
            </a:rPr>
            <a:t>…la relazione che le parti hanno fra loro è in sé e per sé una parte</a:t>
          </a:r>
        </a:p>
      </dsp:txBody>
      <dsp:txXfrm>
        <a:off x="499375" y="3521171"/>
        <a:ext cx="2794709" cy="3249881"/>
      </dsp:txXfrm>
    </dsp:sp>
    <dsp:sp modelId="{1E0D6128-61E6-43A1-A80A-E2D0BE7F4658}">
      <dsp:nvSpPr>
        <dsp:cNvPr id="0" name=""/>
        <dsp:cNvSpPr/>
      </dsp:nvSpPr>
      <dsp:spPr>
        <a:xfrm>
          <a:off x="8766691" y="3429000"/>
          <a:ext cx="3054528" cy="3252564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Corbel" panose="020B0503020204020204" pitchFamily="34" charset="0"/>
            </a:rPr>
            <a:t>Cooperazione creativa, abbandonare la zona di sicurezza e affrontare un territorio completamente ignoto</a:t>
          </a:r>
          <a:endParaRPr lang="it-IT" sz="2800" kern="1200" dirty="0"/>
        </a:p>
      </dsp:txBody>
      <dsp:txXfrm>
        <a:off x="8856155" y="3518464"/>
        <a:ext cx="2875600" cy="3073636"/>
      </dsp:txXfrm>
    </dsp:sp>
    <dsp:sp modelId="{17944BA8-6E38-4CB3-BF7C-8417F57BF2D5}">
      <dsp:nvSpPr>
        <dsp:cNvPr id="0" name=""/>
        <dsp:cNvSpPr/>
      </dsp:nvSpPr>
      <dsp:spPr>
        <a:xfrm>
          <a:off x="4441906" y="2288448"/>
          <a:ext cx="3308190" cy="3849791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Corbel" panose="020B0503020204020204" pitchFamily="34" charset="0"/>
            </a:rPr>
            <a:t>E non solo una parte ma anche la parte maggiormente in grado di catalizzare e di conferire potere, la più unificante e la più entusiasmante</a:t>
          </a:r>
        </a:p>
      </dsp:txBody>
      <dsp:txXfrm>
        <a:off x="4538800" y="2385342"/>
        <a:ext cx="3114402" cy="3656003"/>
      </dsp:txXfrm>
    </dsp:sp>
    <dsp:sp modelId="{C0F09A2E-43D6-4509-9F7A-54EB668DC85A}">
      <dsp:nvSpPr>
        <dsp:cNvPr id="0" name=""/>
        <dsp:cNvSpPr/>
      </dsp:nvSpPr>
      <dsp:spPr>
        <a:xfrm>
          <a:off x="8949284" y="390888"/>
          <a:ext cx="2769049" cy="2622019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800" kern="1200" dirty="0">
              <a:latin typeface="Corbel" panose="020B0503020204020204" pitchFamily="34" charset="0"/>
            </a:rPr>
            <a:t>La sfida è quella di applicare i principi della cooperazione creativa della natura </a:t>
          </a:r>
        </a:p>
      </dsp:txBody>
      <dsp:txXfrm>
        <a:off x="9026080" y="467684"/>
        <a:ext cx="2615457" cy="246842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4">
  <dgm:title val=""/>
  <dgm:desc val=""/>
  <dgm:catLst>
    <dgm:cat type="hierarchy" pri="4000"/>
    <dgm:cat type="list" pri="24000"/>
    <dgm:cat type="relationship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nodeVertAlign" val="t"/>
        </dgm:alg>
      </dgm:if>
      <dgm:else name="Name3">
        <dgm:alg type="lin">
          <dgm:param type="linDir" val="fromR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vertOne" refType="w"/>
      <dgm:constr type="w" for="des" forName="horzOne" refType="w"/>
      <dgm:constr type="w" for="des" forName="txOne" refType="w"/>
      <dgm:constr type="w" for="des" forName="vertTwo" refType="w"/>
      <dgm:constr type="w" for="des" forName="horzTwo" refType="w"/>
      <dgm:constr type="w" for="des" forName="txTwo" refType="w"/>
      <dgm:constr type="w" for="des" forName="vertThree" refType="w"/>
      <dgm:constr type="w" for="des" forName="horzThree" refType="w"/>
      <dgm:constr type="w" for="des" forName="txThree" refType="w"/>
      <dgm:constr type="w" for="des" forName="vertFour" refType="w"/>
      <dgm:constr type="w" for="des" forName="horzFour" refType="w"/>
      <dgm:constr type="w" for="des" forName="txFour" refType="w"/>
      <dgm:constr type="h" for="des" ptType="node" op="equ"/>
      <dgm:constr type="h" for="des" forName="txOne" refType="h"/>
      <dgm:constr type="userH" for="des" ptType="node" refType="h" refFor="des" refForName="txOne"/>
      <dgm:constr type="primFontSz" for="des" forName="txOne" val="65"/>
      <dgm:constr type="primFontSz" for="des" forName="txTwo" val="65"/>
      <dgm:constr type="primFontSz" for="des" forName="txTwo" refType="primFontSz" refFor="des" refForName="txOne" op="lte"/>
      <dgm:constr type="primFontSz" for="des" forName="txThree" val="65"/>
      <dgm:constr type="primFontSz" for="des" forName="txThree" refType="primFontSz" refFor="des" refForName="txOne" op="lte"/>
      <dgm:constr type="primFontSz" for="des" forName="txThree" refType="primFontSz" refFor="des" refForName="txTwo" op="lte"/>
      <dgm:constr type="primFontSz" for="des" forName="txFour" val="65"/>
      <dgm:constr type="primFontSz" for="des" forName="txFour" refType="primFontSz" refFor="des" refForName="txOne" op="lte"/>
      <dgm:constr type="primFontSz" for="des" forName="txFour" refType="primFontSz" refFor="des" refForName="txTwo" op="lte"/>
      <dgm:constr type="primFontSz" for="des" forName="txFour" refType="primFontSz" refFor="des" refForName="txThree" op="lte"/>
      <dgm:constr type="w" for="des" forName="sibSpaceOne" refType="w" fact="0.168"/>
      <dgm:constr type="w" for="des" forName="sibSpaceTwo" refType="w" refFor="des" refForName="sibSpaceOne" op="equ" fact="0.5"/>
      <dgm:constr type="w" for="des" forName="sibSpaceThree" refType="w" refFor="des" refForName="sibSpaceTwo" op="equ" fact="0.5"/>
      <dgm:constr type="w" for="des" forName="sibSpaceFour" refType="w" refFor="des" refForName="sibSpaceThree" op="equ" fact="0.5"/>
      <dgm:constr type="h" for="des" forName="parTransOne" refType="w" fact="0.056"/>
      <dgm:constr type="h" for="des" forName="parTransTwo" refType="h" refFor="des" refForName="parTransOne" op="equ"/>
      <dgm:constr type="h" for="des" forName="parTransThree" refType="h" refFor="des" refForName="parTransTwo" op="equ"/>
      <dgm:constr type="h" for="des" forName="parTransFour" refType="h" refFor="des" refForName="parTransThree" op="equ"/>
    </dgm:constrLst>
    <dgm:ruleLst/>
    <dgm:forEach name="Name4" axis="ch" ptType="node">
      <dgm:layoutNode name="vertOne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txOne" refType="w" refFor="ch" refForName="horzOne" op="gte"/>
        </dgm:constrLst>
        <dgm:ruleLst/>
        <dgm:layoutNode name="txOne" styleLbl="node0">
          <dgm:varLst>
            <dgm:chPref val="3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5">
          <dgm:if name="Name6" axis="des" ptType="node" func="cnt" op="gt" val="0">
            <dgm:layoutNode name="parTrans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if>
          <dgm:else name="Name7"/>
        </dgm:choose>
        <dgm:layoutNode name="horzOne">
          <dgm:choose name="Name8">
            <dgm:if name="Name9" func="var" arg="dir" op="equ" val="norm">
              <dgm:alg type="lin">
                <dgm:param type="linDir" val="fromL"/>
                <dgm:param type="nodeVertAlign" val="t"/>
              </dgm:alg>
            </dgm:if>
            <dgm:else name="Name10">
              <dgm:alg type="lin">
                <dgm:param type="linDir" val="fromR"/>
                <dgm:param type="nodeVertAlign" val="t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>
            <dgm:rule type="w" val="INF" fact="NaN" max="NaN"/>
          </dgm:ruleLst>
          <dgm:forEach name="Name11" axis="ch" ptType="node">
            <dgm:layoutNode name="vertTwo">
              <dgm:alg type="lin">
                <dgm:param type="linDir" val="fromT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xTwo" refType="w" refFor="ch" refForName="horzTwo" op="gte"/>
              </dgm:constrLst>
              <dgm:ruleLst/>
              <dgm:layoutNode name="txTwo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userH"/>
                  <dgm:constr type="h" refType="userH"/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choose name="Name12">
                <dgm:if name="Name13" axis="des" ptType="node" func="cnt" op="gt" val="0">
                  <dgm:layoutNode name="parTrans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if>
                <dgm:else name="Name14"/>
              </dgm:choose>
              <dgm:layoutNode name="horzTwo">
                <dgm:choose name="Name15">
                  <dgm:if name="Name16" func="var" arg="dir" op="equ" val="norm">
                    <dgm:alg type="lin">
                      <dgm:param type="linDir" val="fromL"/>
                      <dgm:param type="nodeVertAlign" val="t"/>
                    </dgm:alg>
                  </dgm:if>
                  <dgm:else name="Name17">
                    <dgm:alg type="lin">
                      <dgm:param type="linDir" val="fromR"/>
                      <dgm:param type="nodeVertAlign" val="t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>
                  <dgm:rule type="w" val="INF" fact="NaN" max="NaN"/>
                </dgm:ruleLst>
                <dgm:forEach name="Name18" axis="ch" ptType="node">
                  <dgm:layoutNode name="vertThree">
                    <dgm:alg type="lin">
                      <dgm:param type="linDir" val="fromT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txThree" refType="w" refFor="ch" refForName="horzThree" op="gte"/>
                    </dgm:constrLst>
                    <dgm:ruleLst/>
                    <dgm:layoutNode name="txThree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userH"/>
                        <dgm:constr type="h" refType="userH"/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choose name="Name19">
                      <dgm:if name="Name20" axis="des" ptType="node" func="cnt" op="gt" val="0">
                        <dgm:layoutNode name="parTrans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if>
                      <dgm:else name="Name21"/>
                    </dgm:choose>
                    <dgm:layoutNode name="horzThree">
                      <dgm:choose name="Name22">
                        <dgm:if name="Name23" func="var" arg="dir" op="equ" val="norm">
                          <dgm:alg type="lin">
                            <dgm:param type="linDir" val="fromL"/>
                            <dgm:param type="nodeVertAlign" val="t"/>
                          </dgm:alg>
                        </dgm:if>
                        <dgm:else name="Name24">
                          <dgm:alg type="lin">
                            <dgm:param type="linDir" val="fromR"/>
                            <dgm:param type="nodeVertAlign" val="t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>
                        <dgm:rule type="w" val="INF" fact="NaN" max="NaN"/>
                      </dgm:ruleLst>
                      <dgm:forEach name="repeat" axis="ch" ptType="node">
                        <dgm:layoutNode name="vertFour">
                          <dgm:varLst>
                            <dgm:chPref val="3"/>
                          </dgm:varLst>
                          <dgm:alg type="lin">
                            <dgm:param type="linDir" val="fromT"/>
                          </dgm:alg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w" for="ch" forName="txFour" refType="w" refFor="ch" refForName="horzFour" op="gte"/>
                          </dgm:constrLst>
                          <dgm:ruleLst/>
                          <dgm:layoutNode name="txFour">
                            <dgm:varLst>
                              <dgm:chPref val="3"/>
                            </dgm:varLst>
                            <dgm:alg type="tx"/>
                            <dgm:shape xmlns:r="http://schemas.openxmlformats.org/officeDocument/2006/relationships" type="roundRect" r:blip="">
                              <dgm:adjLst>
                                <dgm:adj idx="1" val="0.1"/>
                              </dgm:adjLst>
                            </dgm:shape>
                            <dgm:presOf axis="self"/>
                            <dgm:constrLst>
                              <dgm:constr type="userH"/>
                              <dgm:constr type="h" refType="userH"/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choose name="Name25">
                            <dgm:if name="Name26" axis="des" ptType="node" func="cnt" op="gt" val="0">
                              <dgm:layoutNode name="parTrans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if>
                            <dgm:else name="Name27"/>
                          </dgm:choose>
                          <dgm:layoutNode name="horzFour">
                            <dgm:choose name="Name28">
                              <dgm:if name="Name29" func="var" arg="dir" op="equ" val="norm">
                                <dgm:alg type="lin">
                                  <dgm:param type="linDir" val="fromL"/>
                                  <dgm:param type="nodeVertAlign" val="t"/>
                                </dgm:alg>
                              </dgm:if>
                              <dgm:else name="Name30">
                                <dgm:alg type="lin">
                                  <dgm:param type="linDir" val="fromR"/>
                                  <dgm:param type="nodeVertAlign" val="t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>
                              <dgm:rule type="w" val="INF" fact="NaN" max="NaN"/>
                            </dgm:ruleLst>
                            <dgm:forEach name="Name31" ref="repeat"/>
                          </dgm:layoutNode>
                        </dgm:layoutNode>
                        <dgm:choose name="Name32">
                          <dgm:if name="Name33" axis="self" ptType="node" func="revPos" op="gte" val="2">
                            <dgm:forEach name="Name34" axis="followSib" ptType="sibTrans" cnt="1">
                              <dgm:layoutNode name="sibSpaceFour">
                                <dgm:alg type="sp"/>
                                <dgm:shape xmlns:r="http://schemas.openxmlformats.org/officeDocument/2006/relationships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</dgm:forEach>
                          </dgm:if>
                          <dgm:else name="Name35"/>
                        </dgm:choose>
                      </dgm:forEach>
                    </dgm:layoutNode>
                  </dgm:layoutNode>
                  <dgm:choose name="Name36">
                    <dgm:if name="Name37" axis="self" ptType="node" func="revPos" op="gte" val="2">
                      <dgm:forEach name="Name38" axis="followSib" ptType="sibTrans" cnt="1">
                        <dgm:layoutNode name="sibSpaceThree">
                          <dgm:alg type="sp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/>
                          <dgm:ruleLst/>
                        </dgm:layoutNode>
                      </dgm:forEach>
                    </dgm:if>
                    <dgm:else name="Name39"/>
                  </dgm:choose>
                </dgm:forEach>
              </dgm:layoutNode>
            </dgm:layoutNode>
            <dgm:choose name="Name40">
              <dgm:if name="Name41" axis="self" ptType="node" func="revPos" op="gte" val="2">
                <dgm:forEach name="Name42" axis="followSib" ptType="sibTrans" cnt="1">
                  <dgm:layoutNode name="sibSpaceTwo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forEach>
              </dgm:if>
              <dgm:else name="Name43"/>
            </dgm:choose>
          </dgm:forEach>
        </dgm:layoutNode>
      </dgm:layoutNode>
      <dgm:choose name="Name44">
        <dgm:if name="Name45" axis="self" ptType="node" func="revPos" op="gte" val="2">
          <dgm:forEach name="Name46" axis="followSib" ptType="sibTrans" cnt="1">
            <dgm:layoutNode name="sibSpaceO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if>
        <dgm:else name="Name47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85467EE-FDC7-C3DB-D049-B6C3DAADC13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id="{EE1EE746-029E-549D-8B5E-92C818FB85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2B03B8E7-A88C-30EB-1C46-F74021682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D1E38F0C-0CFF-D3B2-D43D-C14D86871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68BEF0D9-B20F-E629-032D-1EC8EB74E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84990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65DB71C-59A0-4E27-5EAA-0751F38E93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5B1D98BB-167C-32AC-E3FE-D89DF4B43A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386D5F1-658B-F406-E825-E94783AD45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2F553973-8312-A96A-F7C2-D5F340A5E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7C567680-9C73-2C18-16B4-C691BB72A3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14445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id="{0CBFC2AF-C791-D637-67EA-F494117950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id="{6A2564B3-1E52-84CB-C0CB-7FC0002338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F0FA758D-B460-E3EA-0E77-9B95CE54DF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328421-D3C3-D6A8-AAAC-8DB8D94500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3B11BD52-E67B-405C-E890-33C8724335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329976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67CE634-8812-E5A6-F23E-B520B2AB09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DA3139C5-0CDD-2238-593F-BF30107F2E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0096ED26-61F8-95B9-E157-40E509647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361FD51F-D18C-003C-3754-3D315A911B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C4113784-D67C-6560-14C3-6E51B2FA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646151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A8C9F8-F8A0-CB87-7F92-5B7F084EB5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8A53872-5782-964C-A455-9ABBC4AEEA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C267A23D-A249-7D90-E5E9-039E9E1E71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BCF410EF-FB8A-D46C-DF90-6C3C143BDA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5A4AD376-8F41-0D7A-D81E-94523D6235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570957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247973B-95B2-75B8-DAA4-112EB93D76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C2B350D-65B0-190E-ECDF-12EA4FFE21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94BDA5B6-71F8-094F-B91B-199FF178D2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D911490E-A42E-98EB-32BA-8C6C273C58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A04A8773-0C66-4F4C-E28B-12B65BD3CB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94AB07DE-0068-8F86-8BE3-F90647CAFF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704870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2F251AB6-6CF3-2B7F-85A2-35962EB5B6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0D6D5642-5405-3144-4A9C-B7AF0672AF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CEC74CA0-FD8B-134C-2538-59C79B7340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id="{940C75C1-A9CB-6DB6-6C80-561A5AF2BF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64AB0F4A-1868-56DD-E888-048E2936F83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id="{83ED3B8D-D342-77C3-EF31-ED91461DE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id="{981496F1-675A-0DED-4FF1-B9DF1E09BA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id="{AC46831E-973D-FCFC-E746-E02071B575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420735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75F599CB-BB25-8931-3FD3-36437E3C05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7E85094E-61CC-2BC4-9BDC-01B6268B2B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CDD0FB0C-C859-B6A5-2272-EFEF0D9649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90B4CBF-D87D-29A9-4B18-C2A049C52E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07382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id="{9483DF4D-A65C-87AB-5E2F-C6B2A24D43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id="{688C1D81-15A8-5D46-BAEF-4223C18143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id="{A31AF44C-BCAA-4B73-10CC-90936768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643136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5B72B11D-483D-6568-8A78-575F7072B6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46839FA3-DDE9-E7C2-5119-DBD1A9052D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59B70E-AF2A-E28F-6BF4-E0AEE838BF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421AF5EC-F188-92D5-9A18-242C649DA5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0B54AABF-B1EB-4E1B-C1DF-D66AE629E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441F5A7D-4D07-0D07-7A6A-F5AE502CC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80969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312F9477-F80D-5144-77AB-E73361D4F3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id="{0538AA4D-2EBB-2D6B-C149-C2FFE0413F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6D4C9CD-E759-B0C6-F5FA-2FDBAC645C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id="{AEF53489-42D1-74BF-D6D7-C7928932F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id="{F3847FBC-23D1-1E19-B11F-10D901657E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id="{72D16EEF-D050-EDA7-2646-E5D0269BF7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33318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id="{A4E50338-E3E3-F2AE-341D-C7B80202AE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id="{8FB8BEB5-CEDA-A16E-2285-A12E89C815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id="{E66EE569-07CC-8E19-0956-40A2873DDA7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39AD4A-D206-45FB-8585-11F956B4C9B6}" type="datetimeFigureOut">
              <a:rPr lang="it-IT" smtClean="0"/>
              <a:t>04/10/2022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id="{FE20019F-120A-5EF0-1A0B-D48FC023496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id="{45A4C524-B968-508F-08C7-FE4EEB00F0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AE59F-DFC1-4984-A0CC-8BBDD04AE508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0377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>
            <a:extLst>
              <a:ext uri="{FF2B5EF4-FFF2-40B4-BE49-F238E27FC236}">
                <a16:creationId xmlns:a16="http://schemas.microsoft.com/office/drawing/2014/main" id="{05413017-CA8E-A6F2-C9E6-006BAE3B78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9001" y="36263"/>
            <a:ext cx="5863199" cy="1257966"/>
          </a:xfrm>
        </p:spPr>
        <p:txBody>
          <a:bodyPr/>
          <a:lstStyle/>
          <a:p>
            <a:r>
              <a:rPr lang="it-IT" dirty="0"/>
              <a:t> 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6B925229-9BF6-C5EB-8EFD-1A4F63BA872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0036" y="3607193"/>
            <a:ext cx="5369886" cy="321454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it-IT" sz="3200" dirty="0">
                <a:latin typeface="Corbel" panose="020B0503020204020204" pitchFamily="34" charset="0"/>
              </a:rPr>
              <a:t>Transizione energetica: il personale è l’energia dell’organizzazione e la dimensione del gruppo è la scelta ecologica.</a:t>
            </a:r>
          </a:p>
          <a:p>
            <a:pPr marL="0" indent="0" algn="ctr">
              <a:buNone/>
            </a:pPr>
            <a:r>
              <a:rPr lang="it-IT" sz="3200" b="1" i="1" dirty="0">
                <a:latin typeface="Corbel" panose="020B0503020204020204" pitchFamily="34" charset="0"/>
              </a:rPr>
              <a:t>E’ necessario fare le cose utili che servono.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id="{517C9950-B4B8-1C4B-400B-BD70CEB6FF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469922" y="1252086"/>
            <a:ext cx="6722078" cy="560591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it-IT" sz="4000" dirty="0">
                <a:latin typeface="Berlin Sans FB" panose="020E0602020502020306" pitchFamily="34" charset="0"/>
              </a:rPr>
              <a:t>Transizione … Cambiamento</a:t>
            </a:r>
          </a:p>
          <a:p>
            <a:pPr marL="0" indent="0">
              <a:buNone/>
            </a:pPr>
            <a:r>
              <a:rPr lang="it-IT" sz="3600" dirty="0">
                <a:solidFill>
                  <a:srgbClr val="202124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Passaggio da una situazione a un'altra, sia in senso statico, come condizione intermedia definita, che in senso dinamico in quanto implichi l'idea di un'evoluzione </a:t>
            </a:r>
            <a:r>
              <a:rPr lang="it-IT" sz="3900" dirty="0">
                <a:solidFill>
                  <a:srgbClr val="202124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in </a:t>
            </a:r>
            <a:r>
              <a:rPr lang="it-IT" sz="3600" dirty="0">
                <a:solidFill>
                  <a:srgbClr val="202124"/>
                </a:solidFill>
                <a:effectLst/>
                <a:latin typeface="Corbel" panose="020B0503020204020204" pitchFamily="34" charset="0"/>
                <a:ea typeface="Calibri" panose="020F0502020204030204" pitchFamily="34" charset="0"/>
              </a:rPr>
              <a:t>atto.</a:t>
            </a:r>
          </a:p>
          <a:p>
            <a:pPr marL="0" indent="0" algn="ctr">
              <a:buNone/>
            </a:pPr>
            <a:endParaRPr lang="it-IT" sz="3000" dirty="0">
              <a:solidFill>
                <a:srgbClr val="202124"/>
              </a:solidFill>
              <a:effectLst/>
              <a:latin typeface="Corbel" panose="020B0503020204020204" pitchFamily="34" charset="0"/>
              <a:ea typeface="Calibri" panose="020F0502020204030204" pitchFamily="34" charset="0"/>
            </a:endParaRPr>
          </a:p>
          <a:p>
            <a:pPr marL="0" indent="0" algn="ctr">
              <a:buNone/>
            </a:pPr>
            <a:endParaRPr lang="it-IT" sz="3000" dirty="0">
              <a:solidFill>
                <a:srgbClr val="202124"/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it-IT" sz="3000" dirty="0">
              <a:solidFill>
                <a:srgbClr val="202124"/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it-IT" sz="3000" dirty="0">
              <a:solidFill>
                <a:srgbClr val="202124"/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it-IT" sz="3000" dirty="0">
              <a:solidFill>
                <a:srgbClr val="202124"/>
              </a:solidFill>
              <a:latin typeface="Corbel" panose="020B0503020204020204" pitchFamily="34" charset="0"/>
            </a:endParaRPr>
          </a:p>
          <a:p>
            <a:pPr marL="0" indent="0" algn="ctr">
              <a:buNone/>
            </a:pPr>
            <a:endParaRPr lang="it-IT" sz="3000" dirty="0">
              <a:solidFill>
                <a:srgbClr val="202124"/>
              </a:solidFill>
              <a:latin typeface="Corbel" panose="020B050302020402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2021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2021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2021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2021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2021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sz="1800" dirty="0">
              <a:solidFill>
                <a:srgbClr val="202124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  <a:p>
            <a:pPr marL="0" indent="0">
              <a:buNone/>
            </a:pPr>
            <a:endParaRPr lang="it-IT" dirty="0"/>
          </a:p>
        </p:txBody>
      </p:sp>
      <p:pic>
        <p:nvPicPr>
          <p:cNvPr id="1026" name="Picture 2" descr="Crisi, transizione e trasformazione: strumenti per gestire il cambiamento |  Psicologia Contemporanea">
            <a:extLst>
              <a:ext uri="{FF2B5EF4-FFF2-40B4-BE49-F238E27FC236}">
                <a16:creationId xmlns:a16="http://schemas.microsoft.com/office/drawing/2014/main" id="{A74A7468-A679-A219-3EAF-178FDF7DC70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001" y="1134330"/>
            <a:ext cx="4304357" cy="242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sicologia e cambiamento dr.ssa Serena Borsetto Vigonza (Pd)">
            <a:extLst>
              <a:ext uri="{FF2B5EF4-FFF2-40B4-BE49-F238E27FC236}">
                <a16:creationId xmlns:a16="http://schemas.microsoft.com/office/drawing/2014/main" id="{4862CFAC-5BC7-A4C8-C421-B76D4DB701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6839" y="4512297"/>
            <a:ext cx="3905772" cy="2187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id="{EE0B647C-C3DB-25EA-7C55-C2BF63B99802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17120" r="76468" b="67316"/>
          <a:stretch/>
        </p:blipFill>
        <p:spPr bwMode="auto">
          <a:xfrm>
            <a:off x="309001" y="84954"/>
            <a:ext cx="917810" cy="99771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CasellaDiTesto 6">
            <a:extLst>
              <a:ext uri="{FF2B5EF4-FFF2-40B4-BE49-F238E27FC236}">
                <a16:creationId xmlns:a16="http://schemas.microsoft.com/office/drawing/2014/main" id="{36B77ECA-C6AA-345A-6A61-E388A0687753}"/>
              </a:ext>
            </a:extLst>
          </p:cNvPr>
          <p:cNvSpPr txBox="1"/>
          <p:nvPr/>
        </p:nvSpPr>
        <p:spPr>
          <a:xfrm>
            <a:off x="1229906" y="199091"/>
            <a:ext cx="7987527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4400" dirty="0">
                <a:effectLst/>
                <a:latin typeface="OCR A Extended" panose="02010509020102010303" pitchFamily="50" charset="0"/>
                <a:ea typeface="Yu Gothic" panose="020B0400000000000000" pitchFamily="34" charset="-128"/>
                <a:cs typeface="Times New Roman" panose="02020603050405020304" pitchFamily="18" charset="0"/>
              </a:rPr>
              <a:t>Equità e Sostenibilità</a:t>
            </a:r>
            <a:r>
              <a:rPr lang="it-IT" sz="36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®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5746900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3E2D51E5-C318-D2D3-949B-10E84B217F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19112" y="-1"/>
            <a:ext cx="6972888" cy="4543865"/>
          </a:xfrm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br>
              <a:rPr lang="it-IT" dirty="0">
                <a:latin typeface="Arial Rounded MT Bold" panose="020F0704030504030204" pitchFamily="34" charset="0"/>
              </a:rPr>
            </a:br>
            <a:r>
              <a:rPr lang="it-IT" dirty="0">
                <a:latin typeface="Arial Rounded MT Bold" panose="020F0704030504030204" pitchFamily="34" charset="0"/>
              </a:rPr>
              <a:t>Ingaggiare le persone</a:t>
            </a:r>
            <a:br>
              <a:rPr lang="it-IT" dirty="0"/>
            </a:br>
            <a:r>
              <a:rPr lang="it-IT" sz="3600" dirty="0">
                <a:solidFill>
                  <a:srgbClr val="202124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Il collaboratore che si sente coinvolto negli obiettivi dell'azienda e ne condivide i valori.</a:t>
            </a:r>
            <a:br>
              <a:rPr lang="it-IT" sz="3600" dirty="0">
                <a:solidFill>
                  <a:srgbClr val="202124"/>
                </a:solidFill>
                <a:latin typeface="Corbel" panose="020B0503020204020204" pitchFamily="34" charset="0"/>
                <a:ea typeface="Calibri" panose="020F0502020204030204" pitchFamily="34" charset="0"/>
              </a:rPr>
            </a:br>
            <a:r>
              <a:rPr lang="it-IT" sz="3600" dirty="0">
                <a:solidFill>
                  <a:srgbClr val="202124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Il processo di coinvolgimento delle persone è importante quanto il servizio fornito ed è la chiave che ne consente l’impiego</a:t>
            </a:r>
            <a:r>
              <a:rPr lang="it-IT" sz="3100" dirty="0">
                <a:solidFill>
                  <a:srgbClr val="202124"/>
                </a:solidFill>
                <a:latin typeface="Corbel" panose="020B0503020204020204" pitchFamily="34" charset="0"/>
                <a:ea typeface="Calibri" panose="020F0502020204030204" pitchFamily="34" charset="0"/>
              </a:rPr>
              <a:t>. </a:t>
            </a:r>
            <a:br>
              <a:rPr lang="it-IT" sz="2700" dirty="0"/>
            </a:br>
            <a:endParaRPr lang="it-IT" sz="2700" dirty="0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B6CBF086-AE6D-A94F-E682-297ABE11DDA1}"/>
              </a:ext>
            </a:extLst>
          </p:cNvPr>
          <p:cNvSpPr>
            <a:spLocks noGrp="1"/>
          </p:cNvSpPr>
          <p:nvPr>
            <p:ph type="body" sz="half" idx="4294967295"/>
          </p:nvPr>
        </p:nvSpPr>
        <p:spPr>
          <a:xfrm>
            <a:off x="-1" y="3741737"/>
            <a:ext cx="5219113" cy="3116261"/>
          </a:xfrm>
        </p:spPr>
        <p:txBody>
          <a:bodyPr>
            <a:noAutofit/>
          </a:bodyPr>
          <a:lstStyle/>
          <a:p>
            <a:r>
              <a:rPr lang="it-IT" sz="4000" dirty="0">
                <a:latin typeface="Corbel" panose="020B0503020204020204" pitchFamily="34" charset="0"/>
              </a:rPr>
              <a:t>Attrattività</a:t>
            </a:r>
          </a:p>
          <a:p>
            <a:r>
              <a:rPr lang="it-IT" sz="4000" dirty="0">
                <a:latin typeface="Corbel" panose="020B0503020204020204" pitchFamily="34" charset="0"/>
              </a:rPr>
              <a:t>Reclutamento</a:t>
            </a:r>
          </a:p>
          <a:p>
            <a:r>
              <a:rPr lang="it-IT" sz="4000" dirty="0">
                <a:latin typeface="Corbel" panose="020B0503020204020204" pitchFamily="34" charset="0"/>
              </a:rPr>
              <a:t>Motivazione</a:t>
            </a:r>
          </a:p>
          <a:p>
            <a:r>
              <a:rPr lang="it-IT" sz="4000" dirty="0">
                <a:latin typeface="Corbel" panose="020B0503020204020204" pitchFamily="34" charset="0"/>
              </a:rPr>
              <a:t>Soft skills</a:t>
            </a:r>
          </a:p>
        </p:txBody>
      </p:sp>
      <p:pic>
        <p:nvPicPr>
          <p:cNvPr id="2050" name="Picture 2" descr="Change management e miglioramento delle performance | Università Cattolica  del Sacro Cuore">
            <a:extLst>
              <a:ext uri="{FF2B5EF4-FFF2-40B4-BE49-F238E27FC236}">
                <a16:creationId xmlns:a16="http://schemas.microsoft.com/office/drawing/2014/main" id="{BA7D83DF-6C4A-31D9-108E-CF9059C1B3A1}"/>
              </a:ext>
            </a:extLst>
          </p:cNvPr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403" y="4618766"/>
            <a:ext cx="3408004" cy="22392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attolicaper la Pubblica Amministrazione | Università Cattolica del Sacro  Cuore">
            <a:extLst>
              <a:ext uri="{FF2B5EF4-FFF2-40B4-BE49-F238E27FC236}">
                <a16:creationId xmlns:a16="http://schemas.microsoft.com/office/drawing/2014/main" id="{CE6AAD1C-D611-560B-F57B-1842734C75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804" y="227428"/>
            <a:ext cx="4944309" cy="3296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661341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75762F0-45AA-82D1-224C-554A4D06D27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758147"/>
            <a:ext cx="12192000" cy="4031125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it-IT" b="1" i="1" dirty="0">
                <a:latin typeface="Corbel" panose="020B0503020204020204" pitchFamily="34" charset="0"/>
              </a:rPr>
              <a:t>La squadra deve trovare il senso del </a:t>
            </a:r>
          </a:p>
          <a:p>
            <a:pPr marL="0" indent="0">
              <a:buNone/>
            </a:pPr>
            <a:r>
              <a:rPr lang="it-IT" b="1" i="1" dirty="0">
                <a:latin typeface="Corbel" panose="020B0503020204020204" pitchFamily="34" charset="0"/>
              </a:rPr>
              <a:t>suo esistere altrimenti non sarà mai </a:t>
            </a:r>
          </a:p>
          <a:p>
            <a:pPr marL="0" indent="0">
              <a:buNone/>
            </a:pPr>
            <a:r>
              <a:rPr lang="it-IT" b="1" i="1" dirty="0">
                <a:latin typeface="Corbel" panose="020B0503020204020204" pitchFamily="34" charset="0"/>
              </a:rPr>
              <a:t>efficace.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i="1" u="sng" dirty="0">
                <a:latin typeface="Corbel" panose="020B0503020204020204" pitchFamily="34" charset="0"/>
              </a:rPr>
              <a:t>RELAZIONI</a:t>
            </a:r>
            <a:r>
              <a:rPr lang="it-IT" i="1" dirty="0">
                <a:latin typeface="Corbel" panose="020B0503020204020204" pitchFamily="34" charset="0"/>
              </a:rPr>
              <a:t> si può sopravvivere solo se si intessono relazioni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i="1" u="sng" dirty="0">
                <a:latin typeface="Corbel" panose="020B0503020204020204" pitchFamily="34" charset="0"/>
              </a:rPr>
              <a:t>PROSSIMITA’</a:t>
            </a:r>
            <a:r>
              <a:rPr lang="it-IT" i="1" dirty="0">
                <a:latin typeface="Corbel" panose="020B0503020204020204" pitchFamily="34" charset="0"/>
              </a:rPr>
              <a:t> è il contrario di distanziamento sociale (sussidiarietà)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it-IT" i="1" u="sng" dirty="0">
                <a:latin typeface="Corbel" panose="020B0503020204020204" pitchFamily="34" charset="0"/>
              </a:rPr>
              <a:t>FIDUCIA</a:t>
            </a:r>
            <a:r>
              <a:rPr lang="it-IT" i="1" dirty="0">
                <a:latin typeface="Corbel" panose="020B0503020204020204" pitchFamily="34" charset="0"/>
              </a:rPr>
              <a:t> parte dal fatto che ci sia uno spazio di discrezionalità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84ECACBA-8B3D-2823-C9EA-3562341BC0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0" y="68728"/>
            <a:ext cx="6386732" cy="2547863"/>
          </a:xfrm>
        </p:spPr>
        <p:txBody>
          <a:bodyPr>
            <a:noAutofit/>
          </a:bodyPr>
          <a:lstStyle/>
          <a:p>
            <a:r>
              <a:rPr lang="it-IT" sz="4000" dirty="0">
                <a:solidFill>
                  <a:srgbClr val="0070C0"/>
                </a:solidFill>
                <a:latin typeface="Corbel" panose="020B0503020204020204" pitchFamily="34" charset="0"/>
              </a:rPr>
              <a:t>I valori e i principi della Squadra coincidono con gli obiettivi dell’organizzazione (Mission – Vision)</a:t>
            </a:r>
          </a:p>
        </p:txBody>
      </p:sp>
      <p:pic>
        <p:nvPicPr>
          <p:cNvPr id="2050" name="Picture 2" descr="Arrivano gli All Blacks, un'azienda formato squadra di rugby L'Economia  lunedì gratis - Corriere.it">
            <a:extLst>
              <a:ext uri="{FF2B5EF4-FFF2-40B4-BE49-F238E27FC236}">
                <a16:creationId xmlns:a16="http://schemas.microsoft.com/office/drawing/2014/main" id="{CA2A7806-910E-1850-6667-A3D782C615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674" y="257176"/>
            <a:ext cx="5648325" cy="4219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61396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16D50D3-EF2E-FE98-5A8D-7FD39D62C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812" y="365125"/>
            <a:ext cx="11816862" cy="1660623"/>
          </a:xfrm>
        </p:spPr>
        <p:txBody>
          <a:bodyPr>
            <a:noAutofit/>
          </a:bodyPr>
          <a:lstStyle/>
          <a:p>
            <a:pPr algn="ctr"/>
            <a:r>
              <a:rPr lang="it-IT" sz="5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I valori e i principi fanno da cornice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5902439-C6D3-27A1-AF8C-7DE1C843AA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86929"/>
            <a:ext cx="10515600" cy="349003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kumimoji="0" lang="it-IT" sz="4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rbel" panose="020B0503020204020204" pitchFamily="34" charset="0"/>
              <a:ea typeface="+mj-ea"/>
              <a:cs typeface="+mj-cs"/>
            </a:endParaRPr>
          </a:p>
          <a:p>
            <a:pPr marL="0" indent="0" algn="ctr">
              <a:buNone/>
            </a:pP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Stabilire gli accordi con la squadra:</a:t>
            </a:r>
            <a:b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</a:br>
            <a:r>
              <a:rPr kumimoji="0" lang="it-IT" sz="4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rbel" panose="020B0503020204020204" pitchFamily="34" charset="0"/>
                <a:ea typeface="+mj-ea"/>
                <a:cs typeface="+mj-cs"/>
              </a:rPr>
              <a:t>l’attenzione viene concentrata sui risultati e non sui metodi.</a:t>
            </a:r>
            <a:endParaRPr lang="it-IT" sz="4800" b="1" dirty="0"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91854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ma 2">
            <a:extLst>
              <a:ext uri="{FF2B5EF4-FFF2-40B4-BE49-F238E27FC236}">
                <a16:creationId xmlns:a16="http://schemas.microsoft.com/office/drawing/2014/main" id="{0F81FCEF-CEA0-781E-0330-29AC6D35FE2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75359593"/>
              </p:ext>
            </p:extLst>
          </p:nvPr>
        </p:nvGraphicFramePr>
        <p:xfrm>
          <a:off x="0" y="0"/>
          <a:ext cx="12192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984938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38159C3-E0B3-BF82-5D66-35442367F1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252414"/>
            <a:ext cx="2761541" cy="2830266"/>
          </a:xfrm>
        </p:spPr>
        <p:txBody>
          <a:bodyPr>
            <a:normAutofit fontScale="90000"/>
          </a:bodyPr>
          <a:lstStyle/>
          <a:p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br>
              <a:rPr lang="it-IT" sz="3200" dirty="0"/>
            </a:br>
            <a:endParaRPr lang="it-IT" dirty="0"/>
          </a:p>
        </p:txBody>
      </p:sp>
      <p:pic>
        <p:nvPicPr>
          <p:cNvPr id="1026" name="Picture 2" descr="La Comunicazione - Il Blog della Mente">
            <a:extLst>
              <a:ext uri="{FF2B5EF4-FFF2-40B4-BE49-F238E27FC236}">
                <a16:creationId xmlns:a16="http://schemas.microsoft.com/office/drawing/2014/main" id="{651BCA87-DE11-429A-576B-07FF855D3A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516336" cy="25977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Perché è importante imparare ad avere fiducia - Donna Moderna">
            <a:extLst>
              <a:ext uri="{FF2B5EF4-FFF2-40B4-BE49-F238E27FC236}">
                <a16:creationId xmlns:a16="http://schemas.microsoft.com/office/drawing/2014/main" id="{9717DDF5-5EB2-B3AB-6E51-71CDB15157D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27" y="134197"/>
            <a:ext cx="3519488" cy="2597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Gestione del Personale: la Motivazione delle Persone">
            <a:extLst>
              <a:ext uri="{FF2B5EF4-FFF2-40B4-BE49-F238E27FC236}">
                <a16:creationId xmlns:a16="http://schemas.microsoft.com/office/drawing/2014/main" id="{281A9F6B-BB7E-61CA-EBA0-A1A29AE6FA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8723" y="3917852"/>
            <a:ext cx="4453890" cy="2805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he Five Key Capabilities of Effective Leadership | INSEAD Knowledge">
            <a:extLst>
              <a:ext uri="{FF2B5EF4-FFF2-40B4-BE49-F238E27FC236}">
                <a16:creationId xmlns:a16="http://schemas.microsoft.com/office/drawing/2014/main" id="{230E4C69-31EA-4246-FAB2-85C43A1B85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2" y="3566160"/>
            <a:ext cx="4394454" cy="32918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Esplosione: 14 punte 4">
            <a:extLst>
              <a:ext uri="{FF2B5EF4-FFF2-40B4-BE49-F238E27FC236}">
                <a16:creationId xmlns:a16="http://schemas.microsoft.com/office/drawing/2014/main" id="{04329823-9361-9B34-DB63-CCCE44931BB8}"/>
              </a:ext>
            </a:extLst>
          </p:cNvPr>
          <p:cNvSpPr/>
          <p:nvPr/>
        </p:nvSpPr>
        <p:spPr>
          <a:xfrm>
            <a:off x="2574388" y="1"/>
            <a:ext cx="6682154" cy="4487594"/>
          </a:xfrm>
          <a:prstGeom prst="irregularSeal2">
            <a:avLst/>
          </a:prstGeom>
          <a:solidFill>
            <a:srgbClr val="39CF9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it-IT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Comunicazione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Fiducia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Motivazione</a:t>
            </a:r>
          </a:p>
          <a:p>
            <a:pPr>
              <a:lnSpc>
                <a:spcPct val="150000"/>
              </a:lnSpc>
            </a:pPr>
            <a:r>
              <a:rPr lang="it-IT" sz="2800" b="1" dirty="0">
                <a:solidFill>
                  <a:schemeClr val="tx1"/>
                </a:solidFill>
                <a:latin typeface="Arial Rounded MT Bold" panose="020F0704030504030204" pitchFamily="34" charset="0"/>
              </a:rPr>
              <a:t>Leadership </a:t>
            </a:r>
          </a:p>
        </p:txBody>
      </p:sp>
    </p:spTree>
    <p:extLst>
      <p:ext uri="{BB962C8B-B14F-4D97-AF65-F5344CB8AC3E}">
        <p14:creationId xmlns:p14="http://schemas.microsoft.com/office/powerpoint/2010/main" val="26425334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9CB1FA2-FEE0-8011-E7C2-5141386734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0866" y="1646800"/>
            <a:ext cx="3277015" cy="2446898"/>
          </a:xfrm>
        </p:spPr>
        <p:txBody>
          <a:bodyPr>
            <a:noAutofit/>
          </a:bodyPr>
          <a:lstStyle/>
          <a:p>
            <a:r>
              <a:rPr lang="it-IT" sz="4800" dirty="0">
                <a:latin typeface="Corbel" panose="020B0503020204020204" pitchFamily="34" charset="0"/>
              </a:rPr>
              <a:t>Investire nei modelli di Qualità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id="{077F8CDB-3E78-2A3B-CB1D-EA06E51EF3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192847" y="304214"/>
            <a:ext cx="5598943" cy="1659988"/>
          </a:xfrm>
        </p:spPr>
        <p:txBody>
          <a:bodyPr>
            <a:normAutofit/>
          </a:bodyPr>
          <a:lstStyle/>
          <a:p>
            <a:r>
              <a:rPr lang="it-IT" sz="4700" dirty="0">
                <a:latin typeface="Corbel" panose="020B0503020204020204" pitchFamily="34" charset="0"/>
              </a:rPr>
              <a:t>Uscire fuori dagli schemi</a:t>
            </a:r>
          </a:p>
          <a:p>
            <a:endParaRPr lang="it-IT" dirty="0"/>
          </a:p>
        </p:txBody>
      </p:sp>
      <p:pic>
        <p:nvPicPr>
          <p:cNvPr id="1026" name="Picture 2" descr="pensa fuori dagli schemi di @Aristos | Con Teeser personalizzi la tua felpa">
            <a:extLst>
              <a:ext uri="{FF2B5EF4-FFF2-40B4-BE49-F238E27FC236}">
                <a16:creationId xmlns:a16="http://schemas.microsoft.com/office/drawing/2014/main" id="{21AFF2B2-09E9-7442-C0FD-E0B1998E35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" y="327953"/>
            <a:ext cx="3005797" cy="43632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Attestazione di qualità - AIGAE Associazione Guide Escursionistiche">
            <a:extLst>
              <a:ext uri="{FF2B5EF4-FFF2-40B4-BE49-F238E27FC236}">
                <a16:creationId xmlns:a16="http://schemas.microsoft.com/office/drawing/2014/main" id="{C0A71AA9-D80D-CD9A-35EF-F682A21485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7882" y="1275056"/>
            <a:ext cx="3212538" cy="32125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tangolo 4">
            <a:extLst>
              <a:ext uri="{FF2B5EF4-FFF2-40B4-BE49-F238E27FC236}">
                <a16:creationId xmlns:a16="http://schemas.microsoft.com/office/drawing/2014/main" id="{436B7C08-9C12-29A8-CD78-73D04C9A2997}"/>
              </a:ext>
            </a:extLst>
          </p:cNvPr>
          <p:cNvSpPr/>
          <p:nvPr/>
        </p:nvSpPr>
        <p:spPr>
          <a:xfrm>
            <a:off x="1" y="4859338"/>
            <a:ext cx="12130420" cy="1998662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sz="3600" i="1" dirty="0">
                <a:solidFill>
                  <a:srgbClr val="0070C0"/>
                </a:solidFill>
                <a:latin typeface="Arial Rounded MT Bold" panose="020F0704030504030204" pitchFamily="34" charset="0"/>
              </a:rPr>
              <a:t>«Tutto ciò che era necessario dire è già stato detto: ma visto che nessuno stava a sentire, bisogna ripetere di nuovo ogni cosa»</a:t>
            </a:r>
          </a:p>
          <a:p>
            <a:pPr algn="ctr"/>
            <a:r>
              <a:rPr lang="it-IT" sz="2000" dirty="0">
                <a:latin typeface="Corbel" panose="020B0503020204020204" pitchFamily="34" charset="0"/>
              </a:rPr>
              <a:t>André Gide – Premio Nobel Letteratura 1947</a:t>
            </a:r>
          </a:p>
        </p:txBody>
      </p:sp>
    </p:spTree>
    <p:extLst>
      <p:ext uri="{BB962C8B-B14F-4D97-AF65-F5344CB8AC3E}">
        <p14:creationId xmlns:p14="http://schemas.microsoft.com/office/powerpoint/2010/main" val="260891232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>
            <a:extLst>
              <a:ext uri="{FF2B5EF4-FFF2-40B4-BE49-F238E27FC236}">
                <a16:creationId xmlns:a16="http://schemas.microsoft.com/office/drawing/2014/main" id="{D6417113-221B-85F5-4099-DCD0323003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"/>
            <a:ext cx="12192000" cy="2214526"/>
          </a:xfrm>
        </p:spPr>
        <p:txBody>
          <a:bodyPr>
            <a:normAutofit fontScale="90000"/>
          </a:bodyPr>
          <a:lstStyle/>
          <a:p>
            <a:pPr algn="ctr"/>
            <a:br>
              <a:rPr lang="it-IT" sz="6000" dirty="0">
                <a:solidFill>
                  <a:srgbClr val="0070C0"/>
                </a:solidFill>
                <a:latin typeface="Arial Rounded MT Bold" panose="020F0704030504030204" pitchFamily="34" charset="0"/>
              </a:rPr>
            </a:br>
            <a:r>
              <a:rPr lang="it-IT" sz="60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Rinascere </a:t>
            </a:r>
            <a:br>
              <a:rPr lang="it-IT" dirty="0"/>
            </a:br>
            <a:r>
              <a:rPr lang="it-IT" sz="4000" b="1" i="1" dirty="0">
                <a:latin typeface="Corbel" panose="020B0503020204020204" pitchFamily="34" charset="0"/>
              </a:rPr>
              <a:t>Divergevano due strade in un bosco, e io…</a:t>
            </a:r>
            <a:br>
              <a:rPr lang="it-IT" sz="4000" b="1" i="1" dirty="0">
                <a:latin typeface="Corbel" panose="020B0503020204020204" pitchFamily="34" charset="0"/>
              </a:rPr>
            </a:br>
            <a:r>
              <a:rPr lang="it-IT" sz="4000" b="1" i="1" dirty="0">
                <a:latin typeface="Corbel" panose="020B0503020204020204" pitchFamily="34" charset="0"/>
              </a:rPr>
              <a:t>Io, presi la meno battuta; e di qui tutta la mia differenza è venuta. </a:t>
            </a:r>
            <a:r>
              <a:rPr lang="it-IT" sz="2800" dirty="0"/>
              <a:t>Robert Frost</a:t>
            </a:r>
            <a:br>
              <a:rPr lang="it-IT" sz="2800" dirty="0"/>
            </a:br>
            <a:endParaRPr lang="it-IT" dirty="0"/>
          </a:p>
        </p:txBody>
      </p:sp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B6987772-3B32-03E0-90B9-65D196E163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2549" y="2296807"/>
            <a:ext cx="2476745" cy="708599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SMART</a:t>
            </a:r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6394A623-7260-3181-F0D3-B36351128BA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187453" y="2296807"/>
            <a:ext cx="3996606" cy="773722"/>
          </a:xfrm>
        </p:spPr>
        <p:txBody>
          <a:bodyPr>
            <a:noAutofit/>
          </a:bodyPr>
          <a:lstStyle/>
          <a:p>
            <a:r>
              <a:rPr lang="it-IT" sz="4400" dirty="0">
                <a:solidFill>
                  <a:srgbClr val="0070C0"/>
                </a:solidFill>
                <a:latin typeface="Arial Rounded MT Bold" panose="020F0704030504030204" pitchFamily="34" charset="0"/>
              </a:rPr>
              <a:t>PROATTIVA</a:t>
            </a:r>
          </a:p>
        </p:txBody>
      </p:sp>
      <p:pic>
        <p:nvPicPr>
          <p:cNvPr id="1026" name="Picture 2" descr="C'è (sempre) bisogno di competenza - Parole di Management">
            <a:extLst>
              <a:ext uri="{FF2B5EF4-FFF2-40B4-BE49-F238E27FC236}">
                <a16:creationId xmlns:a16="http://schemas.microsoft.com/office/drawing/2014/main" id="{8D906C7F-F056-533D-7783-4DB58CEAA27E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76" y="3087686"/>
            <a:ext cx="5228036" cy="34853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ifferenza tra strategie proattive e reattive in azienda | Informatica e  Ingegneria Online">
            <a:extLst>
              <a:ext uri="{FF2B5EF4-FFF2-40B4-BE49-F238E27FC236}">
                <a16:creationId xmlns:a16="http://schemas.microsoft.com/office/drawing/2014/main" id="{00AE35F0-CEAE-2EE6-014D-9BC08F6B9122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48266" y="3087687"/>
            <a:ext cx="3735343" cy="3638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7123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8A086D8A-3FEC-5796-A903-66B7B8671A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39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it-IT" sz="6000" dirty="0">
                <a:latin typeface="Arial Rounded MT Bold" panose="020F0704030504030204" pitchFamily="34" charset="0"/>
              </a:rPr>
              <a:t>Transizione 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7EA61362-8CB0-A26F-516C-1DDD0E6EF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" y="1529546"/>
            <a:ext cx="12192000" cy="5124471"/>
          </a:xfrm>
        </p:spPr>
        <p:txBody>
          <a:bodyPr>
            <a:normAutofit fontScale="62500" lnSpcReduction="20000"/>
          </a:bodyPr>
          <a:lstStyle/>
          <a:p>
            <a:pPr marL="0" indent="0" algn="ctr">
              <a:lnSpc>
                <a:spcPct val="120000"/>
              </a:lnSpc>
              <a:buNone/>
            </a:pPr>
            <a:r>
              <a:rPr lang="it-IT" sz="6400" b="1" dirty="0">
                <a:solidFill>
                  <a:srgbClr val="0070C0"/>
                </a:solidFill>
                <a:latin typeface="Corbel" panose="020B0503020204020204" pitchFamily="34" charset="0"/>
              </a:rPr>
              <a:t>Il vero cambiamento proviene dall’interno e agisce verso l’esterno</a:t>
            </a:r>
          </a:p>
          <a:p>
            <a:pPr marL="0" indent="0">
              <a:buNone/>
            </a:pPr>
            <a:endParaRPr lang="it-IT" sz="5800" dirty="0"/>
          </a:p>
          <a:p>
            <a:pPr marL="0" indent="0" algn="ctr">
              <a:lnSpc>
                <a:spcPct val="120000"/>
              </a:lnSpc>
              <a:buNone/>
            </a:pPr>
            <a:r>
              <a:rPr lang="it-IT" sz="7000" i="1" dirty="0">
                <a:latin typeface="Arial Rounded MT Bold" panose="020F0704030504030204" pitchFamily="34" charset="0"/>
              </a:rPr>
              <a:t> </a:t>
            </a:r>
            <a:r>
              <a:rPr lang="it-IT" sz="7000" b="1" i="1" dirty="0">
                <a:latin typeface="Corbel" panose="020B0503020204020204" pitchFamily="34" charset="0"/>
              </a:rPr>
              <a:t>«Ciò che facciamo con persistenza e tenacia diventa più facile, non perché sia cambiata la natura del compito, ma perché la nostra capacità di fare è cresciuta.» </a:t>
            </a:r>
          </a:p>
          <a:p>
            <a:pPr marL="0" indent="0" algn="ctr">
              <a:lnSpc>
                <a:spcPct val="120000"/>
              </a:lnSpc>
              <a:buNone/>
            </a:pPr>
            <a:r>
              <a:rPr lang="it-IT" sz="3200" i="1" dirty="0">
                <a:latin typeface="Corbel" panose="020B0503020204020204" pitchFamily="34" charset="0"/>
              </a:rPr>
              <a:t>R. W. Emerson</a:t>
            </a:r>
          </a:p>
        </p:txBody>
      </p:sp>
    </p:spTree>
    <p:extLst>
      <p:ext uri="{BB962C8B-B14F-4D97-AF65-F5344CB8AC3E}">
        <p14:creationId xmlns:p14="http://schemas.microsoft.com/office/powerpoint/2010/main" val="96927015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652</TotalTime>
  <Words>422</Words>
  <Application>Microsoft Office PowerPoint</Application>
  <PresentationFormat>Widescreen</PresentationFormat>
  <Paragraphs>57</Paragraphs>
  <Slides>9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7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9</vt:i4>
      </vt:variant>
    </vt:vector>
  </HeadingPairs>
  <TitlesOfParts>
    <vt:vector size="17" baseType="lpstr">
      <vt:lpstr>Arial</vt:lpstr>
      <vt:lpstr>Arial Rounded MT Bold</vt:lpstr>
      <vt:lpstr>Berlin Sans FB</vt:lpstr>
      <vt:lpstr>Calibri</vt:lpstr>
      <vt:lpstr>Calibri Light</vt:lpstr>
      <vt:lpstr>Corbel</vt:lpstr>
      <vt:lpstr>OCR A Extended</vt:lpstr>
      <vt:lpstr>Tema di Office</vt:lpstr>
      <vt:lpstr> </vt:lpstr>
      <vt:lpstr> Ingaggiare le persone Il collaboratore che si sente coinvolto negli obiettivi dell'azienda e ne condivide i valori. Il processo di coinvolgimento delle persone è importante quanto il servizio fornito ed è la chiave che ne consente l’impiego.  </vt:lpstr>
      <vt:lpstr>Presentazione standard di PowerPoint</vt:lpstr>
      <vt:lpstr>I valori e i principi fanno da cornice</vt:lpstr>
      <vt:lpstr>Presentazione standard di PowerPoint</vt:lpstr>
      <vt:lpstr>         </vt:lpstr>
      <vt:lpstr>Investire nei modelli di Qualità</vt:lpstr>
      <vt:lpstr> Rinascere  Divergevano due strade in un bosco, e io… Io, presi la meno battuta; e di qui tutta la mia differenza è venuta. Robert Frost </vt:lpstr>
      <vt:lpstr>Transizione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Equità e sostenibilità</dc:title>
  <dc:creator>Elisabetta Canton</dc:creator>
  <cp:lastModifiedBy>Elisabetta Canton</cp:lastModifiedBy>
  <cp:revision>13</cp:revision>
  <dcterms:created xsi:type="dcterms:W3CDTF">2022-10-02T14:42:56Z</dcterms:created>
  <dcterms:modified xsi:type="dcterms:W3CDTF">2022-10-04T20:28:28Z</dcterms:modified>
</cp:coreProperties>
</file>